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3" r:id="rId5"/>
    <p:sldId id="261" r:id="rId6"/>
    <p:sldId id="262" r:id="rId7"/>
    <p:sldId id="263" r:id="rId8"/>
    <p:sldId id="264" r:id="rId9"/>
    <p:sldId id="259" r:id="rId10"/>
    <p:sldId id="265" r:id="rId11"/>
    <p:sldId id="266" r:id="rId12"/>
    <p:sldId id="267" r:id="rId13"/>
    <p:sldId id="289" r:id="rId14"/>
    <p:sldId id="268" r:id="rId15"/>
    <p:sldId id="287" r:id="rId16"/>
    <p:sldId id="269" r:id="rId17"/>
    <p:sldId id="281" r:id="rId18"/>
    <p:sldId id="282" r:id="rId19"/>
    <p:sldId id="283" r:id="rId20"/>
    <p:sldId id="270" r:id="rId21"/>
    <p:sldId id="284" r:id="rId22"/>
    <p:sldId id="288" r:id="rId23"/>
    <p:sldId id="271" r:id="rId24"/>
    <p:sldId id="272" r:id="rId25"/>
    <p:sldId id="273" r:id="rId26"/>
    <p:sldId id="274" r:id="rId27"/>
    <p:sldId id="275" r:id="rId28"/>
    <p:sldId id="276" r:id="rId29"/>
    <p:sldId id="290" r:id="rId30"/>
    <p:sldId id="277" r:id="rId31"/>
    <p:sldId id="291" r:id="rId32"/>
    <p:sldId id="278" r:id="rId33"/>
    <p:sldId id="285" r:id="rId34"/>
    <p:sldId id="279" r:id="rId35"/>
    <p:sldId id="286" r:id="rId36"/>
    <p:sldId id="280" r:id="rId37"/>
    <p:sldId id="292" r:id="rId38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34B5C-5B46-42AB-92ED-AF7371C4C1E7}" type="datetimeFigureOut">
              <a:rPr lang="ro-RO" smtClean="0"/>
              <a:pPr/>
              <a:t>21.02.2017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A78D4-658A-45E7-8BFA-5CC203620726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 err="1" smtClean="0"/>
              <a:t>Introducere</a:t>
            </a:r>
            <a:r>
              <a:rPr lang="en-US" b="1" i="1" dirty="0" smtClean="0"/>
              <a:t> </a:t>
            </a:r>
            <a:r>
              <a:rPr lang="en-US" b="1" i="1"/>
              <a:t>in </a:t>
            </a:r>
            <a:r>
              <a:rPr lang="en-US" b="1" i="1" smtClean="0"/>
              <a:t>MATLAB</a:t>
            </a:r>
            <a:endParaRPr lang="ro-R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fld id="{490E72C3-1899-4956-B494-FED4A7398EA8}" type="datetime5">
              <a:rPr lang="en-US" sz="1200" smtClean="0"/>
              <a:pPr algn="r"/>
              <a:t>21-Feb-17</a:t>
            </a:fld>
            <a:r>
              <a:rPr lang="en-US" sz="1200" dirty="0" smtClean="0"/>
              <a:t> </a:t>
            </a:r>
            <a:endParaRPr lang="ro-RO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o-RO" dirty="0"/>
              <a:t>De asemenea, daca ne aflam la linia de comanda si apasam tastele  sus sau jos putem regasi intreaga lista de comenzi pe care le-am dat de la inceputul sesiunii de lucru si putem alege una din ele, o putem modifica dupa cum dorim.</a:t>
            </a:r>
          </a:p>
          <a:p>
            <a:r>
              <a:rPr lang="ro-RO" dirty="0"/>
              <a:t>Un istoric al acestor comenzi se gaseste si in fereastra </a:t>
            </a:r>
            <a:r>
              <a:rPr lang="ro-RO" dirty="0">
                <a:solidFill>
                  <a:srgbClr val="FF0000"/>
                </a:solidFill>
              </a:rPr>
              <a:t>Command History </a:t>
            </a:r>
            <a:r>
              <a:rPr lang="ro-RO" dirty="0"/>
              <a:t>si daca facem dublu-clic pe una din ele atunci aceasta comanda se incarca automat la linia de comanda.</a:t>
            </a:r>
          </a:p>
          <a:p>
            <a:r>
              <a:rPr lang="ro-RO" dirty="0"/>
              <a:t> Comentariile in MATLAB sunt linii precedate de %</a:t>
            </a:r>
          </a:p>
          <a:p>
            <a:endParaRPr lang="ro-RO" dirty="0"/>
          </a:p>
          <a:p>
            <a:endParaRPr lang="ro-R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Exercitii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Scrieti</a:t>
            </a:r>
            <a:r>
              <a:rPr lang="en-US" dirty="0" smtClean="0"/>
              <a:t> un set de </a:t>
            </a:r>
            <a:r>
              <a:rPr lang="en-US" dirty="0" err="1" smtClean="0"/>
              <a:t>comenzi</a:t>
            </a:r>
            <a:r>
              <a:rPr lang="en-US" dirty="0" smtClean="0"/>
              <a:t> pt a introduce 3 </a:t>
            </a:r>
            <a:r>
              <a:rPr lang="en-US" dirty="0" err="1" smtClean="0"/>
              <a:t>variabile</a:t>
            </a:r>
            <a:r>
              <a:rPr lang="en-US" dirty="0" smtClean="0"/>
              <a:t> a, b, c </a:t>
            </a:r>
            <a:r>
              <a:rPr lang="en-US" dirty="0" err="1" smtClean="0"/>
              <a:t>si</a:t>
            </a:r>
            <a:r>
              <a:rPr lang="en-US" dirty="0" smtClean="0"/>
              <a:t> pt a </a:t>
            </a:r>
            <a:r>
              <a:rPr lang="en-US" dirty="0" err="1" smtClean="0"/>
              <a:t>calcula</a:t>
            </a:r>
            <a:r>
              <a:rPr lang="en-US" dirty="0" smtClean="0"/>
              <a:t>: </a:t>
            </a:r>
            <a:r>
              <a:rPr lang="en-US" dirty="0" err="1" smtClean="0"/>
              <a:t>produsul</a:t>
            </a:r>
            <a:r>
              <a:rPr lang="en-US" dirty="0" smtClean="0"/>
              <a:t> </a:t>
            </a:r>
            <a:r>
              <a:rPr lang="en-US" dirty="0" err="1" smtClean="0"/>
              <a:t>tuturor</a:t>
            </a:r>
            <a:r>
              <a:rPr lang="en-US" dirty="0" smtClean="0"/>
              <a:t>, </a:t>
            </a:r>
            <a:r>
              <a:rPr lang="en-US" dirty="0" err="1" smtClean="0"/>
              <a:t>suma</a:t>
            </a:r>
            <a:r>
              <a:rPr lang="en-US" dirty="0" smtClean="0"/>
              <a:t> de </a:t>
            </a:r>
            <a:r>
              <a:rPr lang="en-US" dirty="0" err="1" smtClean="0"/>
              <a:t>produse</a:t>
            </a:r>
            <a:r>
              <a:rPr lang="en-US" dirty="0" smtClean="0"/>
              <a:t> de </a:t>
            </a:r>
            <a:r>
              <a:rPr lang="en-US" dirty="0" err="1" smtClean="0"/>
              <a:t>cate</a:t>
            </a:r>
            <a:r>
              <a:rPr lang="en-US" dirty="0" smtClean="0"/>
              <a:t> </a:t>
            </a:r>
            <a:r>
              <a:rPr lang="en-US" dirty="0" err="1" smtClean="0"/>
              <a:t>doua</a:t>
            </a:r>
            <a:r>
              <a:rPr lang="en-US" dirty="0" smtClean="0"/>
              <a:t>, </a:t>
            </a:r>
            <a:r>
              <a:rPr lang="en-US" dirty="0" err="1" smtClean="0"/>
              <a:t>suma</a:t>
            </a:r>
            <a:r>
              <a:rPr lang="en-US" dirty="0" smtClean="0"/>
              <a:t> </a:t>
            </a:r>
            <a:r>
              <a:rPr lang="en-US" dirty="0" err="1" smtClean="0"/>
              <a:t>tuturor</a:t>
            </a:r>
            <a:endParaRPr lang="en-US" dirty="0" smtClean="0"/>
          </a:p>
          <a:p>
            <a:r>
              <a:rPr lang="en-US" dirty="0" err="1" smtClean="0"/>
              <a:t>Urmariti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se </a:t>
            </a:r>
            <a:r>
              <a:rPr lang="en-US" dirty="0" err="1" smtClean="0"/>
              <a:t>intampla</a:t>
            </a:r>
            <a:r>
              <a:rPr lang="en-US" dirty="0" smtClean="0"/>
              <a:t> in </a:t>
            </a:r>
            <a:r>
              <a:rPr lang="en-US" dirty="0" err="1" smtClean="0"/>
              <a:t>ferestrele</a:t>
            </a:r>
            <a:r>
              <a:rPr lang="en-US" dirty="0" smtClean="0"/>
              <a:t> Command Window, History, Workspace</a:t>
            </a:r>
          </a:p>
          <a:p>
            <a:r>
              <a:rPr lang="en-US" dirty="0" err="1" smtClean="0"/>
              <a:t>Creati</a:t>
            </a:r>
            <a:r>
              <a:rPr lang="en-US" dirty="0" smtClean="0"/>
              <a:t> un program .m script in care </a:t>
            </a:r>
            <a:r>
              <a:rPr lang="en-US" dirty="0" err="1" smtClean="0"/>
              <a:t>copiati</a:t>
            </a:r>
            <a:r>
              <a:rPr lang="en-US" dirty="0" smtClean="0"/>
              <a:t> </a:t>
            </a:r>
            <a:r>
              <a:rPr lang="en-US" dirty="0" err="1" smtClean="0"/>
              <a:t>comenzile</a:t>
            </a:r>
            <a:r>
              <a:rPr lang="en-US" dirty="0" smtClean="0"/>
              <a:t> de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sus</a:t>
            </a:r>
            <a:r>
              <a:rPr lang="en-US" dirty="0" smtClean="0"/>
              <a:t>. </a:t>
            </a:r>
            <a:r>
              <a:rPr lang="en-US" dirty="0" err="1" smtClean="0"/>
              <a:t>Rulati</a:t>
            </a:r>
            <a:r>
              <a:rPr lang="en-US" dirty="0" smtClean="0"/>
              <a:t> </a:t>
            </a:r>
            <a:r>
              <a:rPr lang="en-US" dirty="0" err="1" smtClean="0"/>
              <a:t>programul</a:t>
            </a:r>
            <a:r>
              <a:rPr lang="en-US" dirty="0" smtClean="0"/>
              <a:t> la </a:t>
            </a:r>
            <a:r>
              <a:rPr lang="en-US" dirty="0" err="1" smtClean="0"/>
              <a:t>linia</a:t>
            </a:r>
            <a:r>
              <a:rPr lang="en-US" dirty="0" smtClean="0"/>
              <a:t> de </a:t>
            </a:r>
            <a:r>
              <a:rPr lang="en-US" dirty="0" err="1" smtClean="0"/>
              <a:t>comanda</a:t>
            </a:r>
            <a:endParaRPr lang="en-US" dirty="0" smtClean="0"/>
          </a:p>
          <a:p>
            <a:endParaRPr lang="ro-R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Vectori si matrici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069160"/>
          </a:xfrm>
        </p:spPr>
        <p:txBody>
          <a:bodyPr>
            <a:normAutofit fontScale="92500" lnSpcReduction="10000"/>
          </a:bodyPr>
          <a:lstStyle/>
          <a:p>
            <a:r>
              <a:rPr lang="ro-RO" dirty="0"/>
              <a:t>In Matlab, obiectele de baza sunt matricile si vectorii si putem lucra direct cu matrici si vectori</a:t>
            </a:r>
          </a:p>
          <a:p>
            <a:r>
              <a:rPr lang="en-US" dirty="0" smtClean="0"/>
              <a:t>A </a:t>
            </a:r>
            <a:r>
              <a:rPr lang="en-US" dirty="0" smtClean="0"/>
              <a:t>=</a:t>
            </a:r>
            <a:r>
              <a:rPr lang="ro-RO" dirty="0" smtClean="0"/>
              <a:t>matrice   </a:t>
            </a:r>
            <a:r>
              <a:rPr lang="ro-RO" dirty="0"/>
              <a:t>2 linii si 3 coloane</a:t>
            </a:r>
            <a:r>
              <a:rPr lang="ro-RO" dirty="0" smtClean="0"/>
              <a:t>,</a:t>
            </a:r>
            <a:endParaRPr lang="ro-RO" dirty="0"/>
          </a:p>
          <a:p>
            <a:r>
              <a:rPr lang="ro-RO" dirty="0"/>
              <a:t>Se </a:t>
            </a:r>
            <a:r>
              <a:rPr lang="ro-RO" dirty="0" smtClean="0"/>
              <a:t>po</a:t>
            </a:r>
            <a:r>
              <a:rPr lang="en-US" dirty="0" smtClean="0"/>
              <a:t>a</a:t>
            </a:r>
            <a:r>
              <a:rPr lang="ro-RO" dirty="0" smtClean="0"/>
              <a:t>t</a:t>
            </a:r>
            <a:r>
              <a:rPr lang="en-US" dirty="0" smtClean="0"/>
              <a:t>e</a:t>
            </a:r>
            <a:r>
              <a:rPr lang="ro-RO" dirty="0" smtClean="0"/>
              <a:t> </a:t>
            </a:r>
            <a:r>
              <a:rPr lang="ro-RO" dirty="0"/>
              <a:t>introduce direct la linia de comanda:</a:t>
            </a:r>
          </a:p>
          <a:p>
            <a:r>
              <a:rPr lang="ro-RO" dirty="0"/>
              <a:t>&gt;&gt;A=[3  7  9 ; 5  8  1]</a:t>
            </a:r>
          </a:p>
          <a:p>
            <a:r>
              <a:rPr lang="ro-RO" dirty="0"/>
              <a:t>A =</a:t>
            </a:r>
          </a:p>
          <a:p>
            <a:r>
              <a:rPr lang="ro-RO" dirty="0"/>
              <a:t> 3 7 9</a:t>
            </a:r>
          </a:p>
          <a:p>
            <a:r>
              <a:rPr lang="ro-RO" dirty="0"/>
              <a:t> 5 8 </a:t>
            </a:r>
            <a:r>
              <a:rPr lang="ro-RO" dirty="0" smtClean="0"/>
              <a:t>1</a:t>
            </a:r>
            <a:endParaRPr lang="ro-RO" dirty="0"/>
          </a:p>
          <a:p>
            <a:r>
              <a:rPr lang="ro-RO" dirty="0"/>
              <a:t> Observati ca introducerea matricii se face pe linii, cu ; intre acestea.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o-RO" dirty="0" smtClean="0"/>
              <a:t>&gt;&gt; </a:t>
            </a:r>
            <a:r>
              <a:rPr lang="ro-RO" dirty="0"/>
              <a:t>V=[7; -1; 5]</a:t>
            </a:r>
          </a:p>
          <a:p>
            <a:r>
              <a:rPr lang="ro-RO" dirty="0"/>
              <a:t>V =</a:t>
            </a:r>
          </a:p>
          <a:p>
            <a:r>
              <a:rPr lang="ro-RO" dirty="0"/>
              <a:t>  7</a:t>
            </a:r>
          </a:p>
          <a:p>
            <a:r>
              <a:rPr lang="ro-RO" dirty="0"/>
              <a:t> -1</a:t>
            </a:r>
          </a:p>
          <a:p>
            <a:r>
              <a:rPr lang="ro-RO" dirty="0"/>
              <a:t>  5</a:t>
            </a:r>
          </a:p>
          <a:p>
            <a:r>
              <a:rPr lang="ro-RO" dirty="0"/>
              <a:t>&gt;&gt; W=[3  2  1]</a:t>
            </a:r>
          </a:p>
          <a:p>
            <a:r>
              <a:rPr lang="ro-RO" dirty="0"/>
              <a:t>W =</a:t>
            </a:r>
          </a:p>
          <a:p>
            <a:r>
              <a:rPr lang="ro-RO" dirty="0"/>
              <a:t> 3 2 </a:t>
            </a:r>
            <a:r>
              <a:rPr lang="ro-RO" dirty="0" smtClean="0"/>
              <a:t>1</a:t>
            </a:r>
            <a:endParaRPr lang="en-US" dirty="0" smtClean="0"/>
          </a:p>
          <a:p>
            <a:r>
              <a:rPr lang="en-US" dirty="0" smtClean="0"/>
              <a:t>V </a:t>
            </a:r>
            <a:r>
              <a:rPr lang="ro-RO" dirty="0" smtClean="0"/>
              <a:t>se numeste </a:t>
            </a:r>
            <a:r>
              <a:rPr lang="ro-RO" dirty="0" smtClean="0">
                <a:solidFill>
                  <a:srgbClr val="FF0000"/>
                </a:solidFill>
              </a:rPr>
              <a:t>vector coloana </a:t>
            </a:r>
            <a:r>
              <a:rPr lang="ro-RO" dirty="0" smtClean="0"/>
              <a:t>pt ca are 1 singura coloana </a:t>
            </a:r>
            <a:endParaRPr lang="en-US" dirty="0" smtClean="0"/>
          </a:p>
          <a:p>
            <a:r>
              <a:rPr lang="en-US" dirty="0" smtClean="0"/>
              <a:t>W = </a:t>
            </a:r>
            <a:r>
              <a:rPr lang="ro-RO" dirty="0" smtClean="0">
                <a:solidFill>
                  <a:srgbClr val="FF0000"/>
                </a:solidFill>
              </a:rPr>
              <a:t>vector linie </a:t>
            </a:r>
            <a:r>
              <a:rPr lang="ro-RO" dirty="0" smtClean="0"/>
              <a:t>pt ca are 1 singura linie.</a:t>
            </a:r>
          </a:p>
          <a:p>
            <a:endParaRPr lang="ro-R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152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Indici</a:t>
            </a:r>
            <a:r>
              <a:rPr lang="en-US" dirty="0" smtClean="0"/>
              <a:t> </a:t>
            </a:r>
            <a:r>
              <a:rPr lang="en-US" dirty="0" err="1" smtClean="0"/>
              <a:t>vectori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matrici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r>
              <a:rPr lang="ro-RO" dirty="0"/>
              <a:t>In MATLAB indicii vectorilor incep de la 1. La fel si ai matricillor. </a:t>
            </a:r>
            <a:endParaRPr lang="en-US" dirty="0" smtClean="0"/>
          </a:p>
          <a:p>
            <a:endParaRPr lang="en-US" dirty="0"/>
          </a:p>
          <a:p>
            <a:r>
              <a:rPr lang="ro-RO" dirty="0" smtClean="0"/>
              <a:t>De </a:t>
            </a:r>
            <a:r>
              <a:rPr lang="ro-RO" dirty="0"/>
              <a:t>ex,</a:t>
            </a:r>
          </a:p>
          <a:p>
            <a:r>
              <a:rPr lang="ro-RO" dirty="0"/>
              <a:t>&gt;&gt; V(1)</a:t>
            </a:r>
          </a:p>
          <a:p>
            <a:r>
              <a:rPr lang="ro-RO" dirty="0"/>
              <a:t>ans =</a:t>
            </a:r>
          </a:p>
          <a:p>
            <a:r>
              <a:rPr lang="ro-RO" dirty="0"/>
              <a:t> 7</a:t>
            </a:r>
          </a:p>
          <a:p>
            <a:r>
              <a:rPr lang="ro-RO" dirty="0"/>
              <a:t>&gt;&gt; W(2)</a:t>
            </a:r>
          </a:p>
          <a:p>
            <a:r>
              <a:rPr lang="ro-RO" dirty="0"/>
              <a:t>ans =</a:t>
            </a:r>
          </a:p>
          <a:p>
            <a:r>
              <a:rPr lang="ro-RO" dirty="0"/>
              <a:t> 2</a:t>
            </a:r>
          </a:p>
          <a:p>
            <a:r>
              <a:rPr lang="ro-RO" dirty="0"/>
              <a:t>&gt;&gt; A(1,1)</a:t>
            </a:r>
          </a:p>
          <a:p>
            <a:r>
              <a:rPr lang="ro-RO" dirty="0"/>
              <a:t>ans =</a:t>
            </a:r>
          </a:p>
          <a:p>
            <a:r>
              <a:rPr lang="ro-RO" dirty="0"/>
              <a:t> </a:t>
            </a:r>
            <a:r>
              <a:rPr lang="ro-RO" dirty="0" smtClean="0"/>
              <a:t>3</a:t>
            </a:r>
            <a:endParaRPr lang="ro-R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 smtClean="0"/>
              <a:t>&gt;&gt; A(2,3)</a:t>
            </a:r>
          </a:p>
          <a:p>
            <a:r>
              <a:rPr lang="ro-RO" dirty="0" smtClean="0"/>
              <a:t>ans =</a:t>
            </a:r>
          </a:p>
          <a:p>
            <a:r>
              <a:rPr lang="ro-RO" dirty="0" smtClean="0"/>
              <a:t> 1</a:t>
            </a:r>
          </a:p>
          <a:p>
            <a:r>
              <a:rPr lang="ro-RO" dirty="0" smtClean="0"/>
              <a:t>&gt;&gt; A(3,2)</a:t>
            </a:r>
          </a:p>
          <a:p>
            <a:r>
              <a:rPr lang="ro-RO" dirty="0" smtClean="0"/>
              <a:t>Error: index is out of bounds</a:t>
            </a:r>
          </a:p>
          <a:p>
            <a:r>
              <a:rPr lang="ro-RO" dirty="0" smtClean="0"/>
              <a:t>Am obtinut o eroare pt ca am incercat sa accesam un element care nu exista in matrice.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o-RO" dirty="0"/>
              <a:t>Se </a:t>
            </a:r>
            <a:r>
              <a:rPr lang="ro-RO" dirty="0" smtClean="0"/>
              <a:t>po</a:t>
            </a:r>
            <a:r>
              <a:rPr lang="en-US" dirty="0" smtClean="0"/>
              <a:t>t</a:t>
            </a:r>
            <a:r>
              <a:rPr lang="ro-RO" dirty="0" smtClean="0"/>
              <a:t> </a:t>
            </a:r>
            <a:r>
              <a:rPr lang="ro-RO" dirty="0"/>
              <a:t>extrage si sectiuni dintr-o matrice sau vector folosind operatorul :</a:t>
            </a:r>
          </a:p>
          <a:p>
            <a:r>
              <a:rPr lang="ro-RO" dirty="0"/>
              <a:t> </a:t>
            </a:r>
          </a:p>
          <a:p>
            <a:r>
              <a:rPr lang="ro-RO" dirty="0"/>
              <a:t>&gt;&gt; A(:,2)</a:t>
            </a:r>
          </a:p>
          <a:p>
            <a:r>
              <a:rPr lang="ro-RO" dirty="0"/>
              <a:t>ans =</a:t>
            </a:r>
          </a:p>
          <a:p>
            <a:r>
              <a:rPr lang="ro-RO" dirty="0"/>
              <a:t> 7</a:t>
            </a:r>
          </a:p>
          <a:p>
            <a:r>
              <a:rPr lang="ro-RO" dirty="0"/>
              <a:t> 8</a:t>
            </a:r>
          </a:p>
          <a:p>
            <a:r>
              <a:rPr lang="ro-RO" dirty="0"/>
              <a:t>&gt;&gt; A(1:2,2:3)</a:t>
            </a:r>
          </a:p>
          <a:p>
            <a:r>
              <a:rPr lang="ro-RO" dirty="0"/>
              <a:t>ans =</a:t>
            </a:r>
          </a:p>
          <a:p>
            <a:r>
              <a:rPr lang="ro-RO" dirty="0"/>
              <a:t> 7 9</a:t>
            </a:r>
          </a:p>
          <a:p>
            <a:r>
              <a:rPr lang="ro-RO" dirty="0"/>
              <a:t> 8 1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Operatorul</a:t>
            </a:r>
            <a:r>
              <a:rPr lang="en-US" dirty="0" smtClean="0"/>
              <a:t> :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Operatorul</a:t>
            </a:r>
            <a:r>
              <a:rPr lang="en-US" dirty="0" smtClean="0"/>
              <a:t> : are </a:t>
            </a:r>
            <a:r>
              <a:rPr lang="en-US" dirty="0" err="1" smtClean="0"/>
              <a:t>doua</a:t>
            </a:r>
            <a:r>
              <a:rPr lang="en-US" dirty="0" smtClean="0"/>
              <a:t> </a:t>
            </a:r>
            <a:r>
              <a:rPr lang="en-US" dirty="0" err="1" smtClean="0"/>
              <a:t>moduri</a:t>
            </a:r>
            <a:r>
              <a:rPr lang="en-US" dirty="0" smtClean="0"/>
              <a:t> de </a:t>
            </a:r>
            <a:r>
              <a:rPr lang="en-US" dirty="0" err="1" smtClean="0"/>
              <a:t>utilizare</a:t>
            </a:r>
            <a:endParaRPr lang="en-US" dirty="0" smtClean="0"/>
          </a:p>
          <a:p>
            <a:pPr lvl="1"/>
            <a:r>
              <a:rPr lang="en-US" dirty="0" smtClean="0"/>
              <a:t>cu </a:t>
            </a:r>
            <a:r>
              <a:rPr lang="en-US" dirty="0" err="1" smtClean="0"/>
              <a:t>doi</a:t>
            </a:r>
            <a:r>
              <a:rPr lang="en-US" dirty="0" smtClean="0"/>
              <a:t> </a:t>
            </a:r>
            <a:r>
              <a:rPr lang="en-US" dirty="0" err="1" smtClean="0"/>
              <a:t>operanzi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De ex: </a:t>
            </a:r>
          </a:p>
          <a:p>
            <a:pPr lvl="1">
              <a:buNone/>
            </a:pPr>
            <a:r>
              <a:rPr lang="en-US" dirty="0" smtClean="0"/>
              <a:t>      y=a:c</a:t>
            </a:r>
          </a:p>
          <a:p>
            <a:pPr lvl="1">
              <a:buNone/>
            </a:pPr>
            <a:r>
              <a:rPr lang="en-US" dirty="0" err="1" smtClean="0"/>
              <a:t>Inseamna</a:t>
            </a:r>
            <a:r>
              <a:rPr lang="en-US" dirty="0" smtClean="0"/>
              <a:t> ca y </a:t>
            </a:r>
            <a:r>
              <a:rPr lang="en-US" dirty="0" err="1" smtClean="0"/>
              <a:t>este</a:t>
            </a:r>
            <a:r>
              <a:rPr lang="en-US" dirty="0" smtClean="0"/>
              <a:t> un vector cu </a:t>
            </a:r>
            <a:r>
              <a:rPr lang="en-US" dirty="0" err="1" smtClean="0"/>
              <a:t>valorile</a:t>
            </a:r>
            <a:r>
              <a:rPr lang="en-US" dirty="0" smtClean="0"/>
              <a:t> [a a+1 a+2...c]</a:t>
            </a:r>
          </a:p>
          <a:p>
            <a:pPr lvl="1"/>
            <a:r>
              <a:rPr lang="en-US" dirty="0" smtClean="0"/>
              <a:t>cu </a:t>
            </a:r>
            <a:r>
              <a:rPr lang="en-US" dirty="0" err="1" smtClean="0"/>
              <a:t>trei</a:t>
            </a:r>
            <a:r>
              <a:rPr lang="en-US" dirty="0" smtClean="0"/>
              <a:t> </a:t>
            </a:r>
            <a:r>
              <a:rPr lang="en-US" dirty="0" err="1" smtClean="0"/>
              <a:t>operanzi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De ex, </a:t>
            </a:r>
          </a:p>
          <a:p>
            <a:pPr lvl="1">
              <a:buNone/>
            </a:pPr>
            <a:r>
              <a:rPr lang="en-US" dirty="0" smtClean="0"/>
              <a:t>y=a:b:c</a:t>
            </a:r>
          </a:p>
          <a:p>
            <a:pPr lvl="1">
              <a:buNone/>
            </a:pPr>
            <a:r>
              <a:rPr lang="en-US" dirty="0" err="1" smtClean="0"/>
              <a:t>Inseamna</a:t>
            </a:r>
            <a:r>
              <a:rPr lang="en-US" dirty="0" smtClean="0"/>
              <a:t> ca y </a:t>
            </a:r>
            <a:r>
              <a:rPr lang="en-US" dirty="0" err="1" smtClean="0"/>
              <a:t>este</a:t>
            </a:r>
            <a:r>
              <a:rPr lang="en-US" dirty="0" smtClean="0"/>
              <a:t> un vector cu </a:t>
            </a:r>
            <a:r>
              <a:rPr lang="en-US" dirty="0" err="1" smtClean="0"/>
              <a:t>valorile</a:t>
            </a:r>
            <a:r>
              <a:rPr lang="en-US" dirty="0" smtClean="0"/>
              <a:t> [a </a:t>
            </a:r>
            <a:r>
              <a:rPr lang="en-US" dirty="0" err="1" smtClean="0"/>
              <a:t>a+b</a:t>
            </a:r>
            <a:r>
              <a:rPr lang="en-US" dirty="0" smtClean="0"/>
              <a:t> a+2b...c]</a:t>
            </a:r>
            <a:endParaRPr lang="ro-RO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Exemple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o-RO" dirty="0" smtClean="0"/>
              <a:t>&gt;&gt; y=1:4</a:t>
            </a:r>
          </a:p>
          <a:p>
            <a:r>
              <a:rPr lang="ro-RO" dirty="0" smtClean="0"/>
              <a:t>y =</a:t>
            </a:r>
          </a:p>
          <a:p>
            <a:r>
              <a:rPr lang="ro-RO" dirty="0" smtClean="0"/>
              <a:t> 1 2 3 4</a:t>
            </a:r>
          </a:p>
          <a:p>
            <a:r>
              <a:rPr lang="ro-RO" dirty="0" smtClean="0"/>
              <a:t>&gt;&gt; y=-2:0.5:2</a:t>
            </a:r>
          </a:p>
          <a:p>
            <a:r>
              <a:rPr lang="ro-RO" dirty="0" smtClean="0"/>
              <a:t>y =</a:t>
            </a:r>
          </a:p>
          <a:p>
            <a:r>
              <a:rPr lang="ro-RO" dirty="0" smtClean="0"/>
              <a:t>   -2.0000   -1.5000   -1.0000   -0.5000         0    0.5000    1.0000    1.5000    2.0000</a:t>
            </a:r>
          </a:p>
          <a:p>
            <a:r>
              <a:rPr lang="ro-RO" dirty="0" smtClean="0"/>
              <a:t>&gt;&gt; y=2:1</a:t>
            </a:r>
          </a:p>
          <a:p>
            <a:r>
              <a:rPr lang="ro-RO" dirty="0" smtClean="0"/>
              <a:t>y =</a:t>
            </a:r>
          </a:p>
          <a:p>
            <a:r>
              <a:rPr lang="ro-RO" dirty="0" smtClean="0"/>
              <a:t>  Empty array 1x0</a:t>
            </a:r>
          </a:p>
          <a:p>
            <a:pPr>
              <a:buNone/>
            </a:pPr>
            <a:endParaRPr lang="ro-RO" dirty="0" smtClean="0"/>
          </a:p>
          <a:p>
            <a:endParaRPr lang="ro-RO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o-RO" dirty="0" smtClean="0"/>
              <a:t>&gt;&gt; y=2:2</a:t>
            </a:r>
          </a:p>
          <a:p>
            <a:r>
              <a:rPr lang="ro-RO" dirty="0" smtClean="0"/>
              <a:t>y =</a:t>
            </a:r>
          </a:p>
          <a:p>
            <a:r>
              <a:rPr lang="ro-RO" dirty="0" smtClean="0"/>
              <a:t> 2</a:t>
            </a:r>
          </a:p>
          <a:p>
            <a:r>
              <a:rPr lang="ro-RO" dirty="0" smtClean="0"/>
              <a:t>&gt;&gt; y=5:-1:0</a:t>
            </a:r>
          </a:p>
          <a:p>
            <a:r>
              <a:rPr lang="ro-RO" dirty="0" smtClean="0"/>
              <a:t>y =</a:t>
            </a:r>
          </a:p>
          <a:p>
            <a:r>
              <a:rPr lang="ro-RO" dirty="0" smtClean="0"/>
              <a:t> 5 4 3 2 1 0</a:t>
            </a:r>
          </a:p>
          <a:p>
            <a:r>
              <a:rPr lang="ro-RO" dirty="0" smtClean="0"/>
              <a:t>&gt;&gt; y=5:-1:9</a:t>
            </a:r>
          </a:p>
          <a:p>
            <a:r>
              <a:rPr lang="ro-RO" dirty="0" smtClean="0"/>
              <a:t>y =</a:t>
            </a:r>
          </a:p>
          <a:p>
            <a:r>
              <a:rPr lang="ro-RO" dirty="0" smtClean="0"/>
              <a:t>  Empty array 1x0</a:t>
            </a:r>
            <a:endParaRPr lang="ro-R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Generalitati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MATLAB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pachet</a:t>
            </a:r>
            <a:r>
              <a:rPr lang="en-US" dirty="0"/>
              <a:t> de </a:t>
            </a:r>
            <a:r>
              <a:rPr lang="en-US" dirty="0" err="1"/>
              <a:t>programe</a:t>
            </a:r>
            <a:r>
              <a:rPr lang="en-US" dirty="0"/>
              <a:t> cu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functii</a:t>
            </a:r>
            <a:r>
              <a:rPr lang="en-US" dirty="0"/>
              <a:t> de tip built-in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cu </a:t>
            </a:r>
            <a:r>
              <a:rPr lang="en-US" dirty="0" err="1"/>
              <a:t>posibilitatea</a:t>
            </a:r>
            <a:r>
              <a:rPr lang="en-US" dirty="0"/>
              <a:t> de </a:t>
            </a:r>
            <a:r>
              <a:rPr lang="en-US" dirty="0" err="1"/>
              <a:t>creare</a:t>
            </a:r>
            <a:r>
              <a:rPr lang="en-US" dirty="0"/>
              <a:t> a </a:t>
            </a:r>
            <a:r>
              <a:rPr lang="en-US" dirty="0" err="1"/>
              <a:t>programelor</a:t>
            </a:r>
            <a:r>
              <a:rPr lang="en-US" dirty="0"/>
              <a:t> </a:t>
            </a:r>
            <a:r>
              <a:rPr lang="en-US" dirty="0" err="1"/>
              <a:t>proprii</a:t>
            </a:r>
            <a:r>
              <a:rPr lang="en-US" dirty="0"/>
              <a:t> care permit </a:t>
            </a:r>
            <a:r>
              <a:rPr lang="en-US" dirty="0" err="1"/>
              <a:t>invatarea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usoara</a:t>
            </a:r>
            <a:r>
              <a:rPr lang="en-US" dirty="0"/>
              <a:t> a </a:t>
            </a:r>
            <a:r>
              <a:rPr lang="en-US" dirty="0" err="1"/>
              <a:t>metodelor</a:t>
            </a:r>
            <a:r>
              <a:rPr lang="en-US" dirty="0"/>
              <a:t> </a:t>
            </a:r>
            <a:r>
              <a:rPr lang="en-US" dirty="0" err="1"/>
              <a:t>numerice</a:t>
            </a:r>
            <a:r>
              <a:rPr lang="en-US" dirty="0" smtClean="0"/>
              <a:t>.</a:t>
            </a:r>
          </a:p>
          <a:p>
            <a:r>
              <a:rPr lang="en-US" dirty="0"/>
              <a:t>MATLAB (matrix laboratory) </a:t>
            </a:r>
            <a:r>
              <a:rPr lang="en-US" dirty="0" err="1"/>
              <a:t>este</a:t>
            </a:r>
            <a:r>
              <a:rPr lang="en-US" dirty="0"/>
              <a:t> special </a:t>
            </a:r>
            <a:r>
              <a:rPr lang="en-US" dirty="0" err="1"/>
              <a:t>creat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lucra</a:t>
            </a:r>
            <a:r>
              <a:rPr lang="en-US" dirty="0"/>
              <a:t> cu </a:t>
            </a:r>
            <a:r>
              <a:rPr lang="en-US" dirty="0" err="1"/>
              <a:t>matrici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vectori</a:t>
            </a:r>
            <a:r>
              <a:rPr lang="en-US" dirty="0"/>
              <a:t>.</a:t>
            </a:r>
            <a:endParaRPr lang="ro-RO" dirty="0"/>
          </a:p>
          <a:p>
            <a:endParaRPr lang="ro-RO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Functii</a:t>
            </a:r>
            <a:r>
              <a:rPr lang="en-US" dirty="0" smtClean="0"/>
              <a:t> care </a:t>
            </a:r>
            <a:r>
              <a:rPr lang="en-US" dirty="0" err="1" smtClean="0"/>
              <a:t>creaza</a:t>
            </a:r>
            <a:r>
              <a:rPr lang="en-US" dirty="0" smtClean="0"/>
              <a:t> </a:t>
            </a:r>
            <a:r>
              <a:rPr lang="en-US" dirty="0" err="1" smtClean="0"/>
              <a:t>matrici</a:t>
            </a:r>
            <a:r>
              <a:rPr lang="en-US" dirty="0" smtClean="0"/>
              <a:t> </a:t>
            </a:r>
            <a:r>
              <a:rPr lang="en-US" dirty="0" err="1" smtClean="0"/>
              <a:t>predefinite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De </a:t>
            </a:r>
            <a:r>
              <a:rPr lang="ro-RO" dirty="0"/>
              <a:t>ex,</a:t>
            </a:r>
          </a:p>
          <a:p>
            <a:r>
              <a:rPr lang="ro-RO" dirty="0"/>
              <a:t> rand(2,3) va crea o matrice cu 2 linii si 3 coloane cu valori aleatoare in (0,1)</a:t>
            </a:r>
          </a:p>
          <a:p>
            <a:r>
              <a:rPr lang="ro-RO" dirty="0"/>
              <a:t>&gt;&gt; A=rand(2,3)</a:t>
            </a:r>
          </a:p>
          <a:p>
            <a:r>
              <a:rPr lang="ro-RO" dirty="0"/>
              <a:t>A =</a:t>
            </a:r>
          </a:p>
          <a:p>
            <a:r>
              <a:rPr lang="ro-RO" dirty="0"/>
              <a:t>    0.3759    0.9134    0.7604</a:t>
            </a:r>
          </a:p>
          <a:p>
            <a:r>
              <a:rPr lang="ro-RO" dirty="0"/>
              <a:t>    0.0183    0.3580    </a:t>
            </a:r>
            <a:r>
              <a:rPr lang="ro-RO" dirty="0" smtClean="0"/>
              <a:t>0.8077</a:t>
            </a:r>
            <a:endParaRPr lang="ro-RO" dirty="0"/>
          </a:p>
          <a:p>
            <a:endParaRPr lang="ro-RO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ro-RO" dirty="0" smtClean="0"/>
              <a:t>zeros(3,3) va crea o matrice nula cu 3 linii si 3 coloane</a:t>
            </a:r>
          </a:p>
          <a:p>
            <a:r>
              <a:rPr lang="ro-RO" dirty="0" smtClean="0"/>
              <a:t>&gt;&gt; W=zeros(3,3)</a:t>
            </a:r>
          </a:p>
          <a:p>
            <a:pPr lvl="1">
              <a:buNone/>
            </a:pPr>
            <a:r>
              <a:rPr lang="ro-RO" dirty="0" smtClean="0"/>
              <a:t>W =</a:t>
            </a:r>
          </a:p>
          <a:p>
            <a:pPr lvl="1">
              <a:buNone/>
            </a:pPr>
            <a:r>
              <a:rPr lang="ro-RO" dirty="0" smtClean="0"/>
              <a:t> 0 0 0</a:t>
            </a:r>
          </a:p>
          <a:p>
            <a:pPr lvl="1">
              <a:buNone/>
            </a:pPr>
            <a:r>
              <a:rPr lang="ro-RO" dirty="0" smtClean="0"/>
              <a:t> 0 0 0</a:t>
            </a:r>
          </a:p>
          <a:p>
            <a:pPr lvl="1">
              <a:buNone/>
            </a:pPr>
            <a:r>
              <a:rPr lang="ro-RO" dirty="0" smtClean="0"/>
              <a:t> 0 0 0</a:t>
            </a:r>
            <a:endParaRPr lang="en-US" dirty="0" smtClean="0"/>
          </a:p>
          <a:p>
            <a:r>
              <a:rPr lang="ro-RO" dirty="0" smtClean="0"/>
              <a:t>ones(2,1) va crea o matrice nula cu 2 linii si 1 coloana cu toate valorile 1</a:t>
            </a:r>
          </a:p>
          <a:p>
            <a:r>
              <a:rPr lang="ro-RO" dirty="0" smtClean="0"/>
              <a:t>&gt;&gt; t=ones(2,1)</a:t>
            </a:r>
          </a:p>
          <a:p>
            <a:pPr lvl="1">
              <a:buNone/>
            </a:pPr>
            <a:r>
              <a:rPr lang="ro-RO" dirty="0" smtClean="0"/>
              <a:t>t =</a:t>
            </a:r>
          </a:p>
          <a:p>
            <a:pPr lvl="1">
              <a:buNone/>
            </a:pPr>
            <a:r>
              <a:rPr lang="ro-RO" dirty="0" smtClean="0"/>
              <a:t> 1</a:t>
            </a:r>
          </a:p>
          <a:p>
            <a:pPr lvl="1">
              <a:buNone/>
            </a:pPr>
            <a:r>
              <a:rPr lang="ro-RO" dirty="0" smtClean="0"/>
              <a:t> 1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&gt;&gt; M=eye(3) % matricea identitate 3x3</a:t>
            </a:r>
          </a:p>
          <a:p>
            <a:pPr lvl="1">
              <a:buNone/>
            </a:pPr>
            <a:r>
              <a:rPr lang="ro-RO" dirty="0" smtClean="0"/>
              <a:t>M =</a:t>
            </a:r>
          </a:p>
          <a:p>
            <a:pPr lvl="1">
              <a:buNone/>
            </a:pPr>
            <a:r>
              <a:rPr lang="ro-RO" dirty="0" smtClean="0"/>
              <a:t> 1 0 0</a:t>
            </a:r>
          </a:p>
          <a:p>
            <a:pPr lvl="1">
              <a:buNone/>
            </a:pPr>
            <a:r>
              <a:rPr lang="ro-RO" dirty="0" smtClean="0"/>
              <a:t> 0 1 0</a:t>
            </a:r>
          </a:p>
          <a:p>
            <a:pPr lvl="1">
              <a:buNone/>
            </a:pPr>
            <a:r>
              <a:rPr lang="ro-RO" dirty="0" smtClean="0"/>
              <a:t> 0 0 1</a:t>
            </a:r>
          </a:p>
          <a:p>
            <a:pPr lvl="1">
              <a:buNone/>
            </a:pPr>
            <a:r>
              <a:rPr lang="ro-RO" dirty="0" smtClean="0"/>
              <a:t> </a:t>
            </a:r>
          </a:p>
          <a:p>
            <a:r>
              <a:rPr lang="ro-RO" dirty="0" smtClean="0"/>
              <a:t>Comentariile in MATLAB sunt linii precedate de %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Operatii cu matrici</a:t>
            </a:r>
            <a:br>
              <a:rPr lang="ro-RO" dirty="0" smtClean="0"/>
            </a:br>
            <a:r>
              <a:rPr lang="ro-RO" dirty="0" smtClean="0"/>
              <a:t> adunare cu un scalar: 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  </a:t>
            </a:r>
            <a:r>
              <a:rPr lang="ro-RO" dirty="0" smtClean="0"/>
              <a:t>va </a:t>
            </a:r>
            <a:r>
              <a:rPr lang="ro-RO" dirty="0"/>
              <a:t>aduna la fiecare termen al matricii scalarul respectiv </a:t>
            </a:r>
          </a:p>
          <a:p>
            <a:r>
              <a:rPr lang="ro-RO" dirty="0"/>
              <a:t>&gt;&gt; A=[3 7 9 ; 5 8 1]</a:t>
            </a:r>
          </a:p>
          <a:p>
            <a:r>
              <a:rPr lang="ro-RO" dirty="0"/>
              <a:t>A =</a:t>
            </a:r>
          </a:p>
          <a:p>
            <a:r>
              <a:rPr lang="ro-RO" dirty="0"/>
              <a:t> 3 7 9</a:t>
            </a:r>
          </a:p>
          <a:p>
            <a:r>
              <a:rPr lang="ro-RO" dirty="0"/>
              <a:t> 5 8 1</a:t>
            </a:r>
          </a:p>
          <a:p>
            <a:r>
              <a:rPr lang="ro-RO" dirty="0"/>
              <a:t>&gt;&gt; A+10</a:t>
            </a:r>
          </a:p>
          <a:p>
            <a:r>
              <a:rPr lang="ro-RO" dirty="0"/>
              <a:t>ans =</a:t>
            </a:r>
          </a:p>
          <a:p>
            <a:r>
              <a:rPr lang="ro-RO" dirty="0"/>
              <a:t> 13 17 19</a:t>
            </a:r>
          </a:p>
          <a:p>
            <a:r>
              <a:rPr lang="ro-RO" dirty="0"/>
              <a:t> 15 18 11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inmultirea cu un scalar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dirty="0" smtClean="0"/>
              <a:t>va </a:t>
            </a:r>
            <a:r>
              <a:rPr lang="ro-RO" dirty="0"/>
              <a:t>inmulti fiecare termen al matricii cu scalarul respectiv </a:t>
            </a:r>
          </a:p>
          <a:p>
            <a:pPr>
              <a:buNone/>
            </a:pPr>
            <a:endParaRPr lang="ro-RO" dirty="0"/>
          </a:p>
          <a:p>
            <a:r>
              <a:rPr lang="ro-RO" dirty="0"/>
              <a:t>&gt;&gt; A*10</a:t>
            </a:r>
          </a:p>
          <a:p>
            <a:r>
              <a:rPr lang="ro-RO" dirty="0"/>
              <a:t>ans =</a:t>
            </a:r>
          </a:p>
          <a:p>
            <a:r>
              <a:rPr lang="ro-RO" dirty="0"/>
              <a:t> 30 70 90</a:t>
            </a:r>
          </a:p>
          <a:p>
            <a:r>
              <a:rPr lang="ro-RO" dirty="0"/>
              <a:t> 50 80 10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o-RO" dirty="0" smtClean="0"/>
              <a:t>transpusa unei matrici</a:t>
            </a:r>
            <a:br>
              <a:rPr lang="ro-RO" dirty="0" smtClean="0"/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 </a:t>
            </a:r>
            <a:endParaRPr lang="ro-RO" dirty="0"/>
          </a:p>
          <a:p>
            <a:r>
              <a:rPr lang="ro-RO" dirty="0"/>
              <a:t>&gt;&gt; A'</a:t>
            </a:r>
          </a:p>
          <a:p>
            <a:r>
              <a:rPr lang="ro-RO" dirty="0"/>
              <a:t>ans =</a:t>
            </a:r>
          </a:p>
          <a:p>
            <a:pPr lvl="1">
              <a:buNone/>
            </a:pPr>
            <a:r>
              <a:rPr lang="ro-RO" dirty="0"/>
              <a:t> 3 5</a:t>
            </a:r>
          </a:p>
          <a:p>
            <a:pPr lvl="1">
              <a:buNone/>
            </a:pPr>
            <a:r>
              <a:rPr lang="ro-RO" dirty="0"/>
              <a:t> 7 8</a:t>
            </a:r>
          </a:p>
          <a:p>
            <a:pPr lvl="1">
              <a:buNone/>
            </a:pPr>
            <a:r>
              <a:rPr lang="ro-RO" dirty="0"/>
              <a:t> 9 1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I</a:t>
            </a:r>
            <a:r>
              <a:rPr lang="ro-RO" dirty="0" smtClean="0"/>
              <a:t>nmultirea a doua matrici</a:t>
            </a:r>
            <a:br>
              <a:rPr lang="ro-RO" dirty="0" smtClean="0"/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endParaRPr lang="ro-RO" dirty="0"/>
          </a:p>
          <a:p>
            <a:r>
              <a:rPr lang="ro-RO" dirty="0"/>
              <a:t>&gt;&gt; A=[3 7 9 ; 5 8 1]</a:t>
            </a:r>
          </a:p>
          <a:p>
            <a:r>
              <a:rPr lang="ro-RO" dirty="0"/>
              <a:t>A =</a:t>
            </a:r>
          </a:p>
          <a:p>
            <a:r>
              <a:rPr lang="ro-RO" dirty="0"/>
              <a:t> 3 7 9</a:t>
            </a:r>
          </a:p>
          <a:p>
            <a:r>
              <a:rPr lang="ro-RO" dirty="0"/>
              <a:t> 5 8 1</a:t>
            </a:r>
          </a:p>
          <a:p>
            <a:r>
              <a:rPr lang="ro-RO" dirty="0"/>
              <a:t>&gt;&gt; B=[1 0; 3 2; 4 5]</a:t>
            </a:r>
          </a:p>
          <a:p>
            <a:r>
              <a:rPr lang="ro-RO" dirty="0"/>
              <a:t>B =</a:t>
            </a:r>
          </a:p>
          <a:p>
            <a:r>
              <a:rPr lang="ro-RO" dirty="0"/>
              <a:t> 1 0</a:t>
            </a:r>
          </a:p>
          <a:p>
            <a:r>
              <a:rPr lang="ro-RO" dirty="0"/>
              <a:t> 3 2</a:t>
            </a:r>
          </a:p>
          <a:p>
            <a:r>
              <a:rPr lang="ro-RO" dirty="0"/>
              <a:t> 4 5</a:t>
            </a:r>
          </a:p>
          <a:p>
            <a:r>
              <a:rPr lang="ro-RO" dirty="0"/>
              <a:t>&gt;&gt; A*B</a:t>
            </a:r>
          </a:p>
          <a:p>
            <a:r>
              <a:rPr lang="ro-RO" dirty="0"/>
              <a:t>ans =</a:t>
            </a:r>
          </a:p>
          <a:p>
            <a:r>
              <a:rPr lang="ro-RO" dirty="0"/>
              <a:t> 60 59</a:t>
            </a:r>
          </a:p>
          <a:p>
            <a:r>
              <a:rPr lang="ro-RO" dirty="0"/>
              <a:t> 33 21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I</a:t>
            </a:r>
            <a:r>
              <a:rPr lang="ro-RO" dirty="0" smtClean="0"/>
              <a:t>nversa unei matrici</a:t>
            </a:r>
            <a:br>
              <a:rPr lang="ro-RO" dirty="0" smtClean="0"/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o-RO" dirty="0" smtClean="0"/>
              <a:t>&gt;&gt; </a:t>
            </a:r>
            <a:r>
              <a:rPr lang="ro-RO" dirty="0"/>
              <a:t>A=[3 7 9 ; 5 8 1; 1 2 5]</a:t>
            </a:r>
          </a:p>
          <a:p>
            <a:pPr lvl="1">
              <a:buNone/>
            </a:pPr>
            <a:r>
              <a:rPr lang="ro-RO" dirty="0"/>
              <a:t>A =</a:t>
            </a:r>
          </a:p>
          <a:p>
            <a:pPr lvl="1">
              <a:buNone/>
            </a:pPr>
            <a:r>
              <a:rPr lang="ro-RO" dirty="0"/>
              <a:t> 3 7 9</a:t>
            </a:r>
          </a:p>
          <a:p>
            <a:pPr lvl="1">
              <a:buNone/>
            </a:pPr>
            <a:r>
              <a:rPr lang="ro-RO" dirty="0"/>
              <a:t> 5 8 1</a:t>
            </a:r>
          </a:p>
          <a:p>
            <a:pPr lvl="1">
              <a:buNone/>
            </a:pPr>
            <a:r>
              <a:rPr lang="ro-RO" dirty="0"/>
              <a:t> 1 2 5</a:t>
            </a:r>
          </a:p>
          <a:p>
            <a:r>
              <a:rPr lang="ro-RO" dirty="0"/>
              <a:t>&gt;&gt; inv(A)</a:t>
            </a:r>
          </a:p>
          <a:p>
            <a:pPr lvl="1">
              <a:buNone/>
            </a:pPr>
            <a:r>
              <a:rPr lang="ro-RO" dirty="0"/>
              <a:t>ans =</a:t>
            </a:r>
          </a:p>
          <a:p>
            <a:pPr lvl="1">
              <a:buNone/>
            </a:pPr>
            <a:r>
              <a:rPr lang="ro-RO" dirty="0"/>
              <a:t>   -1.0556    0.4722    1.8056</a:t>
            </a:r>
          </a:p>
          <a:p>
            <a:pPr lvl="1">
              <a:buNone/>
            </a:pPr>
            <a:r>
              <a:rPr lang="ro-RO" dirty="0"/>
              <a:t>    0.6667   -0.1667   -1.1667</a:t>
            </a:r>
          </a:p>
          <a:p>
            <a:pPr lvl="1">
              <a:buNone/>
            </a:pPr>
            <a:r>
              <a:rPr lang="ro-RO" dirty="0"/>
              <a:t>   -0.0556   -0.0278    </a:t>
            </a:r>
            <a:r>
              <a:rPr lang="ro-RO" dirty="0" smtClean="0"/>
              <a:t>0.3056</a:t>
            </a:r>
            <a:r>
              <a:rPr lang="ro-RO" dirty="0"/>
              <a:t> </a:t>
            </a:r>
          </a:p>
          <a:p>
            <a:r>
              <a:rPr lang="ro-RO" dirty="0"/>
              <a:t>si  </a:t>
            </a:r>
            <a:r>
              <a:rPr lang="ro-RO" dirty="0" smtClean="0"/>
              <a:t>verificarea</a:t>
            </a:r>
            <a:endParaRPr lang="ro-RO" dirty="0"/>
          </a:p>
          <a:p>
            <a:r>
              <a:rPr lang="ro-RO" dirty="0"/>
              <a:t>&gt;&gt; A*inv(A)</a:t>
            </a:r>
          </a:p>
          <a:p>
            <a:r>
              <a:rPr lang="ro-RO" dirty="0"/>
              <a:t>ans =</a:t>
            </a:r>
          </a:p>
          <a:p>
            <a:pPr lvl="1">
              <a:buNone/>
            </a:pPr>
            <a:r>
              <a:rPr lang="ro-RO" dirty="0"/>
              <a:t>    1.0000   -0.0000   -0.0000</a:t>
            </a:r>
          </a:p>
          <a:p>
            <a:pPr lvl="1">
              <a:buNone/>
            </a:pPr>
            <a:r>
              <a:rPr lang="ro-RO" dirty="0"/>
              <a:t>   -0.0000    1.0000    0.0000</a:t>
            </a:r>
          </a:p>
          <a:p>
            <a:pPr lvl="1">
              <a:buNone/>
            </a:pPr>
            <a:r>
              <a:rPr lang="ro-RO" dirty="0"/>
              <a:t>    0.0000         0    1.0000</a:t>
            </a:r>
          </a:p>
          <a:p>
            <a:pPr lvl="1">
              <a:buNone/>
            </a:pPr>
            <a:endParaRPr lang="ro-RO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91264" cy="854968"/>
          </a:xfrm>
        </p:spPr>
        <p:txBody>
          <a:bodyPr/>
          <a:lstStyle/>
          <a:p>
            <a:r>
              <a:rPr lang="en-US" dirty="0" err="1" smtClean="0"/>
              <a:t>Comanda</a:t>
            </a:r>
            <a:r>
              <a:rPr lang="en-US" dirty="0" smtClean="0"/>
              <a:t> format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507288" cy="5616624"/>
          </a:xfrm>
        </p:spPr>
        <p:txBody>
          <a:bodyPr>
            <a:normAutofit fontScale="70000" lnSpcReduction="20000"/>
          </a:bodyPr>
          <a:lstStyle/>
          <a:p>
            <a:r>
              <a:rPr lang="ro-RO" dirty="0"/>
              <a:t>Pentru afisarea a mai mult de </a:t>
            </a:r>
            <a:r>
              <a:rPr lang="en-US" dirty="0" smtClean="0"/>
              <a:t>5 </a:t>
            </a:r>
            <a:r>
              <a:rPr lang="en-US" dirty="0" err="1" smtClean="0"/>
              <a:t>cifre</a:t>
            </a:r>
            <a:r>
              <a:rPr lang="en-US" dirty="0" smtClean="0"/>
              <a:t> </a:t>
            </a:r>
            <a:r>
              <a:rPr lang="en-US" dirty="0" err="1" smtClean="0"/>
              <a:t>semnificative</a:t>
            </a:r>
            <a:r>
              <a:rPr lang="ro-RO" dirty="0" smtClean="0"/>
              <a:t> pentru </a:t>
            </a:r>
            <a:r>
              <a:rPr lang="ro-RO" dirty="0"/>
              <a:t>numerele reale se poate folosi comanda </a:t>
            </a:r>
          </a:p>
          <a:p>
            <a:r>
              <a:rPr lang="ro-RO" dirty="0"/>
              <a:t>&gt;&gt;format </a:t>
            </a:r>
            <a:r>
              <a:rPr lang="ro-RO" dirty="0" err="1"/>
              <a:t>long</a:t>
            </a:r>
            <a:r>
              <a:rPr lang="ro-RO" dirty="0"/>
              <a:t> </a:t>
            </a:r>
            <a:endParaRPr lang="en-US" dirty="0" smtClean="0"/>
          </a:p>
          <a:p>
            <a:r>
              <a:rPr lang="ro-RO" dirty="0" err="1" smtClean="0"/>
              <a:t>inainte</a:t>
            </a:r>
            <a:r>
              <a:rPr lang="ro-RO" dirty="0" smtClean="0"/>
              <a:t> </a:t>
            </a:r>
            <a:r>
              <a:rPr lang="ro-RO" dirty="0"/>
              <a:t>de afisare si se poate reveni la formatul implicit cu </a:t>
            </a:r>
            <a:r>
              <a:rPr lang="ro-RO" dirty="0" smtClean="0"/>
              <a:t>comanda</a:t>
            </a:r>
            <a:endParaRPr lang="en-US" dirty="0" smtClean="0"/>
          </a:p>
          <a:p>
            <a:r>
              <a:rPr lang="ro-RO" dirty="0" smtClean="0"/>
              <a:t> </a:t>
            </a:r>
            <a:r>
              <a:rPr lang="ro-RO" dirty="0"/>
              <a:t>&gt;&gt;format short. </a:t>
            </a:r>
            <a:endParaRPr lang="en-US" dirty="0" smtClean="0"/>
          </a:p>
          <a:p>
            <a:r>
              <a:rPr lang="ro-RO" dirty="0" smtClean="0"/>
              <a:t>Acest </a:t>
            </a:r>
            <a:r>
              <a:rPr lang="ro-RO" dirty="0"/>
              <a:t>lucru nu afecteaza modul de reprezentare a numarului in  memorie, se foloseste doar pentru </a:t>
            </a:r>
            <a:r>
              <a:rPr lang="ro-RO" dirty="0" err="1"/>
              <a:t>afisare</a:t>
            </a:r>
            <a:r>
              <a:rPr lang="ro-RO" dirty="0" smtClean="0"/>
              <a:t>.</a:t>
            </a:r>
            <a:endParaRPr lang="en-US" dirty="0" smtClean="0"/>
          </a:p>
          <a:p>
            <a:r>
              <a:rPr lang="ro-RO" dirty="0" smtClean="0"/>
              <a:t> </a:t>
            </a:r>
            <a:r>
              <a:rPr lang="ro-RO" dirty="0"/>
              <a:t>Observati ca numerele sunt rotunjite la 4 zecimale in cazul format short (format implicit)  si la </a:t>
            </a:r>
            <a:r>
              <a:rPr lang="ro-RO" dirty="0" smtClean="0"/>
              <a:t>1</a:t>
            </a:r>
            <a:r>
              <a:rPr lang="en-US" dirty="0" smtClean="0"/>
              <a:t>4</a:t>
            </a:r>
            <a:r>
              <a:rPr lang="ro-RO" dirty="0" smtClean="0"/>
              <a:t> </a:t>
            </a:r>
            <a:r>
              <a:rPr lang="ro-RO" dirty="0"/>
              <a:t>in cazul format long.</a:t>
            </a:r>
          </a:p>
          <a:p>
            <a:r>
              <a:rPr lang="ro-RO" dirty="0"/>
              <a:t> </a:t>
            </a:r>
          </a:p>
          <a:p>
            <a:r>
              <a:rPr lang="ro-RO" dirty="0"/>
              <a:t>&gt;&gt; format long</a:t>
            </a:r>
          </a:p>
          <a:p>
            <a:r>
              <a:rPr lang="ro-RO" dirty="0"/>
              <a:t>&gt;&gt; inv(A)</a:t>
            </a:r>
          </a:p>
          <a:p>
            <a:r>
              <a:rPr lang="ro-RO" dirty="0"/>
              <a:t>ans =</a:t>
            </a:r>
          </a:p>
          <a:p>
            <a:r>
              <a:rPr lang="ro-RO" dirty="0"/>
              <a:t>  -1.05555555555556   0.47222222222222   1.80555555555556</a:t>
            </a:r>
          </a:p>
          <a:p>
            <a:r>
              <a:rPr lang="ro-RO" dirty="0"/>
              <a:t>   0.66666666666667  -0.16666666666667  -1.16666666666667</a:t>
            </a:r>
          </a:p>
          <a:p>
            <a:r>
              <a:rPr lang="ro-RO" dirty="0"/>
              <a:t>  -0.05555555555556  -0.02777777777778   0.30555555555556 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&gt;&gt; format </a:t>
            </a:r>
            <a:r>
              <a:rPr lang="ro-RO" dirty="0" err="1"/>
              <a:t>short</a:t>
            </a:r>
            <a:endParaRPr lang="ro-RO" dirty="0"/>
          </a:p>
          <a:p>
            <a:r>
              <a:rPr lang="ro-RO" dirty="0"/>
              <a:t>&gt;&gt; </a:t>
            </a:r>
            <a:r>
              <a:rPr lang="ro-RO" dirty="0" err="1"/>
              <a:t>inv</a:t>
            </a:r>
            <a:r>
              <a:rPr lang="ro-RO" dirty="0"/>
              <a:t>(A)</a:t>
            </a:r>
          </a:p>
          <a:p>
            <a:r>
              <a:rPr lang="ro-RO" dirty="0" err="1"/>
              <a:t>ans</a:t>
            </a:r>
            <a:r>
              <a:rPr lang="ro-RO" dirty="0"/>
              <a:t> =</a:t>
            </a:r>
          </a:p>
          <a:p>
            <a:r>
              <a:rPr lang="ro-RO" dirty="0"/>
              <a:t>   -1.0556    0.4722    1.8056</a:t>
            </a:r>
          </a:p>
          <a:p>
            <a:r>
              <a:rPr lang="ro-RO" dirty="0"/>
              <a:t>    0.6667   -0.1667   -1.1667</a:t>
            </a:r>
          </a:p>
          <a:p>
            <a:r>
              <a:rPr lang="ro-RO" dirty="0"/>
              <a:t>   -0.0556   -0.0278    0.3056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1540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Interfata</a:t>
            </a:r>
            <a:r>
              <a:rPr lang="en-US" dirty="0" smtClean="0"/>
              <a:t> MATLAB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err="1"/>
              <a:t>Dupa</a:t>
            </a:r>
            <a:r>
              <a:rPr lang="en-US" dirty="0"/>
              <a:t> </a:t>
            </a:r>
            <a:r>
              <a:rPr lang="en-US" dirty="0" err="1"/>
              <a:t>lansarea</a:t>
            </a:r>
            <a:r>
              <a:rPr lang="en-US" dirty="0"/>
              <a:t> </a:t>
            </a:r>
            <a:r>
              <a:rPr lang="en-US" dirty="0" err="1"/>
              <a:t>programului</a:t>
            </a:r>
            <a:r>
              <a:rPr lang="en-US" dirty="0"/>
              <a:t> MATLAB se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deschide</a:t>
            </a:r>
            <a:r>
              <a:rPr lang="en-US" dirty="0"/>
              <a:t> o </a:t>
            </a:r>
            <a:r>
              <a:rPr lang="en-US" dirty="0" err="1"/>
              <a:t>fereastra</a:t>
            </a:r>
            <a:r>
              <a:rPr lang="en-US" dirty="0"/>
              <a:t> de </a:t>
            </a:r>
            <a:r>
              <a:rPr lang="en-US" dirty="0" err="1"/>
              <a:t>comanda</a:t>
            </a:r>
            <a:r>
              <a:rPr lang="en-US" dirty="0"/>
              <a:t>  </a:t>
            </a:r>
            <a:r>
              <a:rPr lang="en-US" dirty="0" smtClean="0"/>
              <a:t>Command Window</a:t>
            </a:r>
            <a:r>
              <a:rPr lang="en-US" dirty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fi</a:t>
            </a:r>
            <a:r>
              <a:rPr lang="en-US" dirty="0"/>
              <a:t> </a:t>
            </a:r>
            <a:r>
              <a:rPr lang="en-US" dirty="0" err="1"/>
              <a:t>recunoscuta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prompterul</a:t>
            </a:r>
            <a:r>
              <a:rPr lang="en-US" dirty="0"/>
              <a:t> &gt;&gt;.</a:t>
            </a:r>
            <a:endParaRPr lang="ro-RO" dirty="0"/>
          </a:p>
          <a:p>
            <a:r>
              <a:rPr lang="en-US" dirty="0"/>
              <a:t>La </a:t>
            </a:r>
            <a:r>
              <a:rPr lang="en-US" dirty="0" err="1"/>
              <a:t>linia</a:t>
            </a:r>
            <a:r>
              <a:rPr lang="en-US" dirty="0"/>
              <a:t> de </a:t>
            </a:r>
            <a:r>
              <a:rPr lang="en-US" dirty="0" err="1"/>
              <a:t>comanda</a:t>
            </a:r>
            <a:r>
              <a:rPr lang="en-US" dirty="0"/>
              <a:t> se pot </a:t>
            </a:r>
            <a:r>
              <a:rPr lang="en-US" dirty="0" err="1"/>
              <a:t>tasta</a:t>
            </a:r>
            <a:r>
              <a:rPr lang="en-US" dirty="0"/>
              <a:t> </a:t>
            </a:r>
            <a:r>
              <a:rPr lang="en-US" dirty="0" err="1"/>
              <a:t>comenzi</a:t>
            </a:r>
            <a:r>
              <a:rPr lang="en-US" dirty="0"/>
              <a:t> MATLAB, </a:t>
            </a:r>
            <a:r>
              <a:rPr lang="en-US" dirty="0" err="1"/>
              <a:t>functii</a:t>
            </a:r>
            <a:r>
              <a:rPr lang="en-US" dirty="0"/>
              <a:t> </a:t>
            </a:r>
            <a:r>
              <a:rPr lang="en-US" dirty="0" err="1"/>
              <a:t>predefinite</a:t>
            </a:r>
            <a:r>
              <a:rPr lang="en-US" dirty="0"/>
              <a:t>, </a:t>
            </a:r>
            <a:r>
              <a:rPr lang="en-US" dirty="0" err="1"/>
              <a:t>numele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programe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ale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functii</a:t>
            </a:r>
            <a:r>
              <a:rPr lang="en-US" dirty="0"/>
              <a:t> </a:t>
            </a:r>
            <a:r>
              <a:rPr lang="en-US" dirty="0" err="1"/>
              <a:t>scrise</a:t>
            </a:r>
            <a:r>
              <a:rPr lang="en-US" dirty="0"/>
              <a:t> de </a:t>
            </a:r>
            <a:r>
              <a:rPr lang="en-US" dirty="0" err="1"/>
              <a:t>utilizator</a:t>
            </a:r>
            <a:r>
              <a:rPr lang="en-US" dirty="0" smtClean="0"/>
              <a:t>.</a:t>
            </a:r>
            <a:endParaRPr lang="ro-RO" dirty="0"/>
          </a:p>
          <a:p>
            <a:r>
              <a:rPr lang="en-US" dirty="0" err="1"/>
              <a:t>Interfata</a:t>
            </a:r>
            <a:r>
              <a:rPr lang="en-US" dirty="0"/>
              <a:t> </a:t>
            </a:r>
            <a:r>
              <a:rPr lang="en-US" dirty="0" err="1"/>
              <a:t>grafica</a:t>
            </a:r>
            <a:r>
              <a:rPr lang="en-US" dirty="0"/>
              <a:t> </a:t>
            </a:r>
            <a:r>
              <a:rPr lang="en-US" dirty="0" smtClean="0"/>
              <a:t>MATLAB include </a:t>
            </a:r>
            <a:r>
              <a:rPr lang="en-US" dirty="0" err="1"/>
              <a:t>cateva</a:t>
            </a:r>
            <a:r>
              <a:rPr lang="en-US" dirty="0"/>
              <a:t> </a:t>
            </a:r>
            <a:r>
              <a:rPr lang="en-US" dirty="0" smtClean="0"/>
              <a:t>zone: </a:t>
            </a:r>
            <a:endParaRPr lang="ro-RO" dirty="0"/>
          </a:p>
          <a:p>
            <a:pPr lvl="1"/>
            <a:r>
              <a:rPr lang="en-US" dirty="0" err="1"/>
              <a:t>meniul</a:t>
            </a:r>
            <a:r>
              <a:rPr lang="en-US" dirty="0"/>
              <a:t> cu </a:t>
            </a:r>
            <a:r>
              <a:rPr lang="en-US" dirty="0" err="1"/>
              <a:t>comenzi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tab-</a:t>
            </a:r>
            <a:r>
              <a:rPr lang="en-US" dirty="0" err="1"/>
              <a:t>uri</a:t>
            </a:r>
            <a:r>
              <a:rPr lang="en-US" dirty="0"/>
              <a:t> in </a:t>
            </a:r>
            <a:r>
              <a:rPr lang="en-US" dirty="0" err="1"/>
              <a:t>partea</a:t>
            </a:r>
            <a:r>
              <a:rPr lang="en-US" dirty="0"/>
              <a:t> de </a:t>
            </a:r>
            <a:r>
              <a:rPr lang="en-US" dirty="0" err="1"/>
              <a:t>sus</a:t>
            </a:r>
            <a:endParaRPr lang="ro-RO" dirty="0"/>
          </a:p>
          <a:p>
            <a:pPr lvl="1"/>
            <a:r>
              <a:rPr lang="en-US" dirty="0"/>
              <a:t>Command </a:t>
            </a:r>
            <a:r>
              <a:rPr lang="en-US" dirty="0" smtClean="0"/>
              <a:t>Window – </a:t>
            </a:r>
            <a:r>
              <a:rPr lang="en-US" dirty="0" err="1" smtClean="0"/>
              <a:t>fereastra</a:t>
            </a:r>
            <a:r>
              <a:rPr lang="en-US" dirty="0" smtClean="0"/>
              <a:t> in care se </a:t>
            </a:r>
            <a:r>
              <a:rPr lang="en-US" dirty="0" err="1" smtClean="0"/>
              <a:t>introduc</a:t>
            </a:r>
            <a:r>
              <a:rPr lang="en-US" dirty="0" smtClean="0"/>
              <a:t> </a:t>
            </a:r>
            <a:r>
              <a:rPr lang="en-US" dirty="0" err="1" smtClean="0"/>
              <a:t>comenzile</a:t>
            </a:r>
            <a:r>
              <a:rPr lang="en-US" dirty="0" smtClean="0"/>
              <a:t> </a:t>
            </a:r>
            <a:endParaRPr lang="ro-RO" dirty="0"/>
          </a:p>
          <a:p>
            <a:pPr lvl="1"/>
            <a:r>
              <a:rPr lang="en-US" dirty="0"/>
              <a:t>Workspace - in care </a:t>
            </a:r>
            <a:r>
              <a:rPr lang="en-US" dirty="0" err="1"/>
              <a:t>apar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variabilele</a:t>
            </a:r>
            <a:r>
              <a:rPr lang="en-US" dirty="0"/>
              <a:t> create la </a:t>
            </a:r>
            <a:r>
              <a:rPr lang="en-US" dirty="0" err="1"/>
              <a:t>linia</a:t>
            </a:r>
            <a:r>
              <a:rPr lang="en-US" dirty="0"/>
              <a:t> de </a:t>
            </a:r>
            <a:r>
              <a:rPr lang="en-US" dirty="0" err="1"/>
              <a:t>comanda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importate</a:t>
            </a:r>
            <a:r>
              <a:rPr lang="en-US" dirty="0"/>
              <a:t> din </a:t>
            </a:r>
            <a:r>
              <a:rPr lang="en-US" dirty="0" err="1" smtClean="0"/>
              <a:t>fisiere</a:t>
            </a:r>
            <a:r>
              <a:rPr lang="en-US" dirty="0" smtClean="0"/>
              <a:t> in </a:t>
            </a:r>
            <a:r>
              <a:rPr lang="en-US" dirty="0" err="1" smtClean="0"/>
              <a:t>timpul</a:t>
            </a:r>
            <a:r>
              <a:rPr lang="en-US" dirty="0" smtClean="0"/>
              <a:t> </a:t>
            </a:r>
            <a:r>
              <a:rPr lang="en-US" dirty="0" err="1" smtClean="0"/>
              <a:t>sesiunii</a:t>
            </a:r>
            <a:r>
              <a:rPr lang="en-US" dirty="0" smtClean="0"/>
              <a:t> </a:t>
            </a:r>
            <a:r>
              <a:rPr lang="en-US" dirty="0" err="1" smtClean="0"/>
              <a:t>curente</a:t>
            </a:r>
            <a:r>
              <a:rPr lang="en-US" smtClean="0"/>
              <a:t> </a:t>
            </a:r>
            <a:endParaRPr lang="ro-RO" dirty="0"/>
          </a:p>
          <a:p>
            <a:pPr lvl="1"/>
            <a:r>
              <a:rPr lang="en-US" dirty="0"/>
              <a:t>Command History – pt a </a:t>
            </a:r>
            <a:r>
              <a:rPr lang="en-US" dirty="0" err="1"/>
              <a:t>vedea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rula</a:t>
            </a:r>
            <a:r>
              <a:rPr lang="en-US" dirty="0"/>
              <a:t> </a:t>
            </a:r>
            <a:r>
              <a:rPr lang="en-US" dirty="0" err="1"/>
              <a:t>comenzi</a:t>
            </a:r>
            <a:r>
              <a:rPr lang="en-US" dirty="0"/>
              <a:t> care au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introduse</a:t>
            </a:r>
            <a:r>
              <a:rPr lang="en-US" dirty="0"/>
              <a:t> la </a:t>
            </a:r>
            <a:r>
              <a:rPr lang="en-US" dirty="0" err="1"/>
              <a:t>linia</a:t>
            </a:r>
            <a:r>
              <a:rPr lang="en-US" dirty="0"/>
              <a:t> de </a:t>
            </a:r>
            <a:r>
              <a:rPr lang="en-US" dirty="0" err="1" smtClean="0"/>
              <a:t>comanda</a:t>
            </a:r>
            <a:endParaRPr lang="en-US" dirty="0" smtClean="0"/>
          </a:p>
          <a:p>
            <a:pPr lvl="1"/>
            <a:r>
              <a:rPr lang="en-US" dirty="0" err="1" smtClean="0"/>
              <a:t>Curent</a:t>
            </a:r>
            <a:r>
              <a:rPr lang="en-US" dirty="0" smtClean="0"/>
              <a:t> Folder - 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afisat</a:t>
            </a:r>
            <a:r>
              <a:rPr lang="en-US" dirty="0" smtClean="0"/>
              <a:t> </a:t>
            </a:r>
            <a:r>
              <a:rPr lang="en-US" dirty="0" err="1" smtClean="0"/>
              <a:t>continutul</a:t>
            </a:r>
            <a:r>
              <a:rPr lang="en-US" dirty="0" smtClean="0"/>
              <a:t> </a:t>
            </a:r>
            <a:r>
              <a:rPr lang="en-US" dirty="0" err="1" smtClean="0"/>
              <a:t>directorului</a:t>
            </a:r>
            <a:r>
              <a:rPr lang="en-US" dirty="0" smtClean="0"/>
              <a:t> </a:t>
            </a:r>
            <a:r>
              <a:rPr lang="en-US" dirty="0" err="1" smtClean="0"/>
              <a:t>curent</a:t>
            </a:r>
            <a:r>
              <a:rPr lang="en-US" dirty="0" smtClean="0"/>
              <a:t>; </a:t>
            </a:r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modificat</a:t>
            </a:r>
            <a:r>
              <a:rPr lang="en-US" dirty="0" smtClean="0"/>
              <a:t> din </a:t>
            </a:r>
            <a:r>
              <a:rPr lang="en-US" dirty="0" err="1" smtClean="0"/>
              <a:t>dreapta</a:t>
            </a:r>
            <a:r>
              <a:rPr lang="en-US" dirty="0" smtClean="0"/>
              <a:t> </a:t>
            </a:r>
            <a:r>
              <a:rPr lang="en-US" dirty="0" err="1" smtClean="0"/>
              <a:t>sus</a:t>
            </a:r>
            <a:endParaRPr lang="ro-RO" dirty="0"/>
          </a:p>
          <a:p>
            <a:pPr>
              <a:buNone/>
            </a:pPr>
            <a:endParaRPr lang="ro-RO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Ridicare</a:t>
            </a:r>
            <a:r>
              <a:rPr lang="en-US" dirty="0" smtClean="0"/>
              <a:t> la </a:t>
            </a:r>
            <a:r>
              <a:rPr lang="en-US" dirty="0" err="1" smtClean="0"/>
              <a:t>patrat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08707"/>
            <a:ext cx="8229600" cy="4972621"/>
          </a:xfrm>
        </p:spPr>
        <p:txBody>
          <a:bodyPr>
            <a:normAutofit fontScale="55000" lnSpcReduction="20000"/>
          </a:bodyPr>
          <a:lstStyle/>
          <a:p>
            <a:r>
              <a:rPr lang="ro-RO" sz="5100" dirty="0"/>
              <a:t>Are sens si A*A deoarece matricea A este patratica.</a:t>
            </a:r>
          </a:p>
          <a:p>
            <a:r>
              <a:rPr lang="ro-RO" sz="5100" dirty="0"/>
              <a:t>&gt;&gt; A</a:t>
            </a:r>
          </a:p>
          <a:p>
            <a:r>
              <a:rPr lang="ro-RO" sz="5100" dirty="0"/>
              <a:t>ans =</a:t>
            </a:r>
          </a:p>
          <a:p>
            <a:r>
              <a:rPr lang="ro-RO" sz="5100" dirty="0"/>
              <a:t> 3 7 9</a:t>
            </a:r>
          </a:p>
          <a:p>
            <a:r>
              <a:rPr lang="ro-RO" sz="5100" dirty="0"/>
              <a:t> 5 8 1</a:t>
            </a:r>
          </a:p>
          <a:p>
            <a:r>
              <a:rPr lang="ro-RO" sz="5100" dirty="0"/>
              <a:t> 1 2 5</a:t>
            </a:r>
          </a:p>
          <a:p>
            <a:r>
              <a:rPr lang="ro-RO" sz="5100" dirty="0"/>
              <a:t>&gt;&gt; A*A</a:t>
            </a:r>
          </a:p>
          <a:p>
            <a:r>
              <a:rPr lang="ro-RO" sz="5100" dirty="0"/>
              <a:t>ans =</a:t>
            </a:r>
          </a:p>
          <a:p>
            <a:r>
              <a:rPr lang="ro-RO" sz="5100" dirty="0"/>
              <a:t>  53  95  79</a:t>
            </a:r>
          </a:p>
          <a:p>
            <a:r>
              <a:rPr lang="ro-RO" sz="5100" dirty="0"/>
              <a:t>  56 101  58</a:t>
            </a:r>
          </a:p>
          <a:p>
            <a:r>
              <a:rPr lang="ro-RO" sz="5100" dirty="0"/>
              <a:t>  18  33  </a:t>
            </a:r>
            <a:r>
              <a:rPr lang="ro-RO" sz="5100" dirty="0" smtClean="0"/>
              <a:t>36</a:t>
            </a:r>
            <a:endParaRPr lang="ro-RO" sz="5100" dirty="0"/>
          </a:p>
          <a:p>
            <a:endParaRPr lang="ro-RO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>
            <a:normAutofit fontScale="92500" lnSpcReduction="20000"/>
          </a:bodyPr>
          <a:lstStyle/>
          <a:p>
            <a:r>
              <a:rPr lang="ro-RO" dirty="0"/>
              <a:t>&gt;&gt; A^2</a:t>
            </a:r>
          </a:p>
          <a:p>
            <a:r>
              <a:rPr lang="ro-RO" dirty="0" err="1"/>
              <a:t>ans</a:t>
            </a:r>
            <a:r>
              <a:rPr lang="ro-RO" dirty="0"/>
              <a:t> =</a:t>
            </a:r>
          </a:p>
          <a:p>
            <a:r>
              <a:rPr lang="ro-RO" dirty="0"/>
              <a:t>   53.0000   95.0000   79.0000</a:t>
            </a:r>
          </a:p>
          <a:p>
            <a:r>
              <a:rPr lang="ro-RO" dirty="0"/>
              <a:t>   56.0000  101.0000   58.0000</a:t>
            </a:r>
          </a:p>
          <a:p>
            <a:r>
              <a:rPr lang="ro-RO" dirty="0"/>
              <a:t>   18.0000   33.0000   36.0000</a:t>
            </a:r>
          </a:p>
          <a:p>
            <a:r>
              <a:rPr lang="ro-RO" dirty="0"/>
              <a:t>Daca in schimb, dorim sa ridicam la </a:t>
            </a:r>
            <a:r>
              <a:rPr lang="ro-RO" dirty="0" err="1"/>
              <a:t>patrat</a:t>
            </a:r>
            <a:r>
              <a:rPr lang="ro-RO" dirty="0"/>
              <a:t> fiecare termen al </a:t>
            </a:r>
            <a:r>
              <a:rPr lang="ro-RO" dirty="0" err="1"/>
              <a:t>matricii</a:t>
            </a:r>
            <a:r>
              <a:rPr lang="ro-RO" dirty="0"/>
              <a:t> A putem folosi operatorul .</a:t>
            </a:r>
          </a:p>
          <a:p>
            <a:r>
              <a:rPr lang="ro-RO" dirty="0"/>
              <a:t>&gt;&gt; A.^2</a:t>
            </a:r>
          </a:p>
          <a:p>
            <a:r>
              <a:rPr lang="ro-RO" dirty="0" err="1"/>
              <a:t>ans</a:t>
            </a:r>
            <a:r>
              <a:rPr lang="ro-RO" dirty="0"/>
              <a:t> =</a:t>
            </a:r>
          </a:p>
          <a:p>
            <a:r>
              <a:rPr lang="ro-RO" dirty="0"/>
              <a:t>  9 49 81</a:t>
            </a:r>
          </a:p>
          <a:p>
            <a:r>
              <a:rPr lang="ro-RO" dirty="0"/>
              <a:t> 25 64  1</a:t>
            </a:r>
          </a:p>
          <a:p>
            <a:r>
              <a:rPr lang="ro-RO" dirty="0"/>
              <a:t>  1  4 25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62543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Concatenarea</a:t>
            </a:r>
            <a:r>
              <a:rPr lang="en-US" dirty="0" smtClean="0"/>
              <a:t> a </a:t>
            </a:r>
            <a:r>
              <a:rPr lang="en-US" dirty="0" err="1" smtClean="0"/>
              <a:t>doua</a:t>
            </a:r>
            <a:r>
              <a:rPr lang="en-US" dirty="0" smtClean="0"/>
              <a:t> </a:t>
            </a:r>
            <a:r>
              <a:rPr lang="en-US" dirty="0" err="1" smtClean="0"/>
              <a:t>matrici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o-RO" dirty="0"/>
              <a:t>Doua matrici pot fi concatenate, daca dimensiunea acestora este permisa, astfel:</a:t>
            </a:r>
          </a:p>
          <a:p>
            <a:r>
              <a:rPr lang="ro-RO" dirty="0"/>
              <a:t>&gt;&gt; a=[1 2 3; 4 5 6]</a:t>
            </a:r>
          </a:p>
          <a:p>
            <a:r>
              <a:rPr lang="ro-RO" dirty="0"/>
              <a:t>a =</a:t>
            </a:r>
          </a:p>
          <a:p>
            <a:r>
              <a:rPr lang="ro-RO" dirty="0"/>
              <a:t> 1 2 3</a:t>
            </a:r>
          </a:p>
          <a:p>
            <a:r>
              <a:rPr lang="ro-RO" dirty="0"/>
              <a:t> 4 5 6</a:t>
            </a:r>
          </a:p>
          <a:p>
            <a:r>
              <a:rPr lang="ro-RO" dirty="0"/>
              <a:t>&gt;&gt; x=[a,a]</a:t>
            </a:r>
          </a:p>
          <a:p>
            <a:r>
              <a:rPr lang="ro-RO" dirty="0"/>
              <a:t>x =</a:t>
            </a:r>
          </a:p>
          <a:p>
            <a:r>
              <a:rPr lang="ro-RO" dirty="0"/>
              <a:t> 1 2 3 1 2 3</a:t>
            </a:r>
          </a:p>
          <a:p>
            <a:r>
              <a:rPr lang="ro-RO" dirty="0"/>
              <a:t> 4 5 6 4 5 6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r>
              <a:rPr lang="ro-RO" dirty="0" smtClean="0"/>
              <a:t>&gt;&gt; y=[a;a]</a:t>
            </a:r>
          </a:p>
          <a:p>
            <a:r>
              <a:rPr lang="ro-RO" dirty="0" smtClean="0"/>
              <a:t>y =</a:t>
            </a:r>
          </a:p>
          <a:p>
            <a:r>
              <a:rPr lang="ro-RO" dirty="0" smtClean="0"/>
              <a:t> 1 2 3</a:t>
            </a:r>
          </a:p>
          <a:p>
            <a:r>
              <a:rPr lang="ro-RO" dirty="0" smtClean="0"/>
              <a:t> 4 5 6</a:t>
            </a:r>
          </a:p>
          <a:p>
            <a:r>
              <a:rPr lang="ro-RO" dirty="0" smtClean="0"/>
              <a:t> 1 2 3</a:t>
            </a:r>
          </a:p>
          <a:p>
            <a:r>
              <a:rPr lang="ro-RO" dirty="0" smtClean="0"/>
              <a:t> 4 5 6</a:t>
            </a:r>
          </a:p>
          <a:p>
            <a:r>
              <a:rPr lang="ro-RO" dirty="0" smtClean="0"/>
              <a:t>&gt;&gt; z=[a,x]</a:t>
            </a:r>
          </a:p>
          <a:p>
            <a:r>
              <a:rPr lang="ro-RO" dirty="0" smtClean="0"/>
              <a:t>z =</a:t>
            </a:r>
          </a:p>
          <a:p>
            <a:r>
              <a:rPr lang="ro-RO" dirty="0" smtClean="0"/>
              <a:t> 1 2 3 1 2 3 1 2 3</a:t>
            </a:r>
          </a:p>
          <a:p>
            <a:r>
              <a:rPr lang="ro-RO" dirty="0" smtClean="0"/>
              <a:t> 4 5 6 4 5 6 4 5 6</a:t>
            </a:r>
          </a:p>
          <a:p>
            <a:r>
              <a:rPr lang="ro-RO" dirty="0" smtClean="0"/>
              <a:t>&gt;&gt; [a;x]</a:t>
            </a:r>
          </a:p>
          <a:p>
            <a:r>
              <a:rPr lang="ro-RO" dirty="0" smtClean="0"/>
              <a:t>Error: Mismatch in dimension 2 for elements being concatenated along dimension 1</a:t>
            </a:r>
            <a:endParaRPr lang="ro-RO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Functiile predefinite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Autofit/>
          </a:bodyPr>
          <a:lstStyle/>
          <a:p>
            <a:r>
              <a:rPr lang="ro-RO" sz="2400" dirty="0"/>
              <a:t>Functiile predefinite pot fi apelate si pentru vectori si matrici nu doar pentru scalari.</a:t>
            </a:r>
          </a:p>
          <a:p>
            <a:r>
              <a:rPr lang="ro-RO" sz="2400" dirty="0"/>
              <a:t>Astfel,</a:t>
            </a:r>
          </a:p>
          <a:p>
            <a:r>
              <a:rPr lang="ro-RO" sz="2400" dirty="0"/>
              <a:t>&gt;&gt; A=[1 2 3 ; 4 5 6; 7 8 9]</a:t>
            </a:r>
          </a:p>
          <a:p>
            <a:pPr lvl="1">
              <a:buNone/>
            </a:pPr>
            <a:r>
              <a:rPr lang="ro-RO" sz="2000" dirty="0"/>
              <a:t>A =</a:t>
            </a:r>
          </a:p>
          <a:p>
            <a:pPr lvl="1">
              <a:buNone/>
            </a:pPr>
            <a:r>
              <a:rPr lang="ro-RO" sz="2000" dirty="0"/>
              <a:t> 1 2 3</a:t>
            </a:r>
          </a:p>
          <a:p>
            <a:pPr lvl="1">
              <a:buNone/>
            </a:pPr>
            <a:r>
              <a:rPr lang="ro-RO" sz="2000" dirty="0"/>
              <a:t> 4 5 6</a:t>
            </a:r>
          </a:p>
          <a:p>
            <a:pPr lvl="1">
              <a:buNone/>
            </a:pPr>
            <a:r>
              <a:rPr lang="ro-RO" sz="2000" dirty="0"/>
              <a:t> 7 8 9</a:t>
            </a:r>
          </a:p>
          <a:p>
            <a:r>
              <a:rPr lang="ro-RO" sz="2400" dirty="0"/>
              <a:t>&gt;&gt; sin(A)</a:t>
            </a:r>
          </a:p>
          <a:p>
            <a:pPr lvl="1">
              <a:buNone/>
            </a:pPr>
            <a:r>
              <a:rPr lang="ro-RO" sz="2000" dirty="0"/>
              <a:t>ans =</a:t>
            </a:r>
          </a:p>
          <a:p>
            <a:pPr lvl="1">
              <a:buNone/>
            </a:pPr>
            <a:r>
              <a:rPr lang="ro-RO" sz="2000" dirty="0"/>
              <a:t>    0.8415    0.9093    0.1411</a:t>
            </a:r>
          </a:p>
          <a:p>
            <a:pPr lvl="1">
              <a:buNone/>
            </a:pPr>
            <a:r>
              <a:rPr lang="ro-RO" sz="2000" dirty="0"/>
              <a:t>   -0.7568   -0.9589   -0.2794</a:t>
            </a:r>
          </a:p>
          <a:p>
            <a:pPr lvl="1">
              <a:buNone/>
            </a:pPr>
            <a:r>
              <a:rPr lang="ro-RO" sz="2000" dirty="0"/>
              <a:t>    0.6570    0.9894    </a:t>
            </a:r>
            <a:r>
              <a:rPr lang="ro-RO" sz="2000" dirty="0" smtClean="0"/>
              <a:t>0.4121</a:t>
            </a:r>
            <a:endParaRPr lang="ro-RO" sz="2400" dirty="0"/>
          </a:p>
          <a:p>
            <a:endParaRPr lang="ro-RO" sz="2400" dirty="0"/>
          </a:p>
          <a:p>
            <a:endParaRPr lang="ro-RO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r>
              <a:rPr lang="ro-RO" sz="2400" dirty="0" smtClean="0"/>
              <a:t>&gt;&gt; v=[1;-2;-3]</a:t>
            </a:r>
          </a:p>
          <a:p>
            <a:pPr lvl="1">
              <a:buNone/>
            </a:pPr>
            <a:r>
              <a:rPr lang="ro-RO" sz="2000" dirty="0" smtClean="0"/>
              <a:t>v =</a:t>
            </a:r>
          </a:p>
          <a:p>
            <a:pPr lvl="1">
              <a:buNone/>
            </a:pPr>
            <a:r>
              <a:rPr lang="ro-RO" sz="2000" dirty="0" smtClean="0"/>
              <a:t>  1</a:t>
            </a:r>
          </a:p>
          <a:p>
            <a:pPr lvl="1">
              <a:buNone/>
            </a:pPr>
            <a:r>
              <a:rPr lang="ro-RO" sz="2000" dirty="0" smtClean="0"/>
              <a:t> -2</a:t>
            </a:r>
          </a:p>
          <a:p>
            <a:pPr lvl="1">
              <a:buNone/>
            </a:pPr>
            <a:r>
              <a:rPr lang="ro-RO" sz="2000" dirty="0" smtClean="0"/>
              <a:t> -3</a:t>
            </a:r>
          </a:p>
          <a:p>
            <a:r>
              <a:rPr lang="ro-RO" sz="2400" dirty="0" smtClean="0"/>
              <a:t>&gt;&gt; abs(v)</a:t>
            </a:r>
          </a:p>
          <a:p>
            <a:pPr lvl="1">
              <a:buNone/>
            </a:pPr>
            <a:r>
              <a:rPr lang="ro-RO" sz="2000" dirty="0" smtClean="0"/>
              <a:t>ans =</a:t>
            </a:r>
          </a:p>
          <a:p>
            <a:pPr lvl="1">
              <a:buNone/>
            </a:pPr>
            <a:r>
              <a:rPr lang="ro-RO" sz="2000" dirty="0" smtClean="0"/>
              <a:t> 1</a:t>
            </a:r>
          </a:p>
          <a:p>
            <a:pPr lvl="1">
              <a:buNone/>
            </a:pPr>
            <a:r>
              <a:rPr lang="ro-RO" sz="2000" dirty="0" smtClean="0"/>
              <a:t> 2</a:t>
            </a:r>
          </a:p>
          <a:p>
            <a:pPr lvl="1">
              <a:buNone/>
            </a:pPr>
            <a:r>
              <a:rPr lang="ro-RO" sz="2000" dirty="0" smtClean="0"/>
              <a:t> 3</a:t>
            </a:r>
          </a:p>
          <a:p>
            <a:r>
              <a:rPr lang="ro-RO" sz="2400" dirty="0" smtClean="0"/>
              <a:t>se va aplica functia abs() pentru toate elementele vectorului v.</a:t>
            </a:r>
          </a:p>
          <a:p>
            <a:r>
              <a:rPr lang="ro-RO" sz="2400" dirty="0" smtClean="0"/>
              <a:t> Cateva functii predefinite in MATLAB: </a:t>
            </a:r>
            <a:endParaRPr lang="en-US" sz="2400" dirty="0" smtClean="0"/>
          </a:p>
          <a:p>
            <a:pPr lvl="1"/>
            <a:r>
              <a:rPr lang="ro-RO" sz="2400" dirty="0" smtClean="0"/>
              <a:t>cos( ), tan( ), sinh( ), cosh( ), log( ) (ln), log10( ) (log in baza10), asin( ) (arcsin ), acos( ) (arccos), atan( ) (arctg), abs() (valoare absoluta).</a:t>
            </a:r>
          </a:p>
          <a:p>
            <a:endParaRPr lang="ro-RO" sz="2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Exercitii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Construiti</a:t>
            </a:r>
            <a:r>
              <a:rPr lang="en-US" dirty="0" smtClean="0"/>
              <a:t> o </a:t>
            </a:r>
            <a:r>
              <a:rPr lang="en-US" dirty="0" err="1" smtClean="0"/>
              <a:t>matrice</a:t>
            </a:r>
            <a:r>
              <a:rPr lang="en-US" dirty="0" smtClean="0"/>
              <a:t> cu </a:t>
            </a:r>
            <a:r>
              <a:rPr lang="en-US" dirty="0" err="1" smtClean="0"/>
              <a:t>elem</a:t>
            </a:r>
            <a:r>
              <a:rPr lang="en-US" dirty="0" smtClean="0"/>
              <a:t> </a:t>
            </a:r>
            <a:r>
              <a:rPr lang="en-US" dirty="0" err="1" smtClean="0"/>
              <a:t>aleatoare</a:t>
            </a:r>
            <a:r>
              <a:rPr lang="en-US" dirty="0" smtClean="0"/>
              <a:t> de dim 4x2</a:t>
            </a:r>
          </a:p>
          <a:p>
            <a:r>
              <a:rPr lang="en-US" dirty="0" err="1" smtClean="0"/>
              <a:t>Inmultiti</a:t>
            </a:r>
            <a:r>
              <a:rPr lang="en-US" dirty="0" smtClean="0"/>
              <a:t>-o cu o </a:t>
            </a:r>
            <a:r>
              <a:rPr lang="en-US" dirty="0" err="1" smtClean="0"/>
              <a:t>matrice</a:t>
            </a:r>
            <a:r>
              <a:rPr lang="en-US" dirty="0" smtClean="0"/>
              <a:t> 2x4</a:t>
            </a:r>
          </a:p>
          <a:p>
            <a:r>
              <a:rPr lang="en-US" dirty="0" err="1" smtClean="0"/>
              <a:t>Aflati</a:t>
            </a:r>
            <a:r>
              <a:rPr lang="en-US" dirty="0" smtClean="0"/>
              <a:t> </a:t>
            </a:r>
            <a:r>
              <a:rPr lang="en-US" dirty="0" err="1" smtClean="0"/>
              <a:t>inversa</a:t>
            </a:r>
            <a:r>
              <a:rPr lang="en-US" dirty="0" smtClean="0"/>
              <a:t> </a:t>
            </a:r>
            <a:r>
              <a:rPr lang="en-US" dirty="0" err="1" smtClean="0"/>
              <a:t>matricii</a:t>
            </a:r>
            <a:r>
              <a:rPr lang="en-US" dirty="0" smtClean="0"/>
              <a:t> </a:t>
            </a:r>
            <a:r>
              <a:rPr lang="en-US" dirty="0" err="1" smtClean="0"/>
              <a:t>rezultate</a:t>
            </a:r>
            <a:endParaRPr lang="en-US" dirty="0" smtClean="0"/>
          </a:p>
          <a:p>
            <a:r>
              <a:rPr lang="en-US" dirty="0" err="1" smtClean="0"/>
              <a:t>Extrageti</a:t>
            </a:r>
            <a:r>
              <a:rPr lang="en-US" dirty="0" smtClean="0"/>
              <a:t> din </a:t>
            </a:r>
            <a:r>
              <a:rPr lang="en-US" dirty="0" err="1" smtClean="0"/>
              <a:t>matricea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en-US" dirty="0" smtClean="0"/>
              <a:t> </a:t>
            </a:r>
            <a:r>
              <a:rPr lang="en-US" dirty="0" err="1" smtClean="0"/>
              <a:t>matricea</a:t>
            </a:r>
            <a:r>
              <a:rPr lang="en-US" dirty="0" smtClean="0"/>
              <a:t> 2x2 din </a:t>
            </a:r>
            <a:r>
              <a:rPr lang="en-US" dirty="0" err="1" smtClean="0"/>
              <a:t>mijloc</a:t>
            </a:r>
            <a:r>
              <a:rPr lang="en-US" dirty="0" smtClean="0"/>
              <a:t> (W)</a:t>
            </a:r>
          </a:p>
          <a:p>
            <a:r>
              <a:rPr lang="en-US" dirty="0" err="1" smtClean="0"/>
              <a:t>Aplicati</a:t>
            </a:r>
            <a:r>
              <a:rPr lang="en-US" dirty="0" smtClean="0"/>
              <a:t> sin(x) pt </a:t>
            </a:r>
            <a:r>
              <a:rPr lang="en-US" dirty="0" err="1" smtClean="0"/>
              <a:t>fiecare</a:t>
            </a:r>
            <a:r>
              <a:rPr lang="en-US" dirty="0" smtClean="0"/>
              <a:t> </a:t>
            </a:r>
            <a:r>
              <a:rPr lang="en-US" dirty="0" err="1" smtClean="0"/>
              <a:t>termen</a:t>
            </a:r>
            <a:r>
              <a:rPr lang="en-US" dirty="0" smtClean="0"/>
              <a:t> al </a:t>
            </a:r>
            <a:r>
              <a:rPr lang="en-US" dirty="0" err="1" smtClean="0"/>
              <a:t>matricii</a:t>
            </a:r>
            <a:r>
              <a:rPr lang="en-US" dirty="0" smtClean="0"/>
              <a:t> W 2x2</a:t>
            </a:r>
          </a:p>
          <a:p>
            <a:r>
              <a:rPr lang="en-US" dirty="0" err="1" smtClean="0"/>
              <a:t>Calculati</a:t>
            </a:r>
            <a:r>
              <a:rPr lang="en-US" dirty="0" smtClean="0"/>
              <a:t> </a:t>
            </a:r>
            <a:r>
              <a:rPr lang="en-US" dirty="0" err="1" smtClean="0"/>
              <a:t>transpusa</a:t>
            </a:r>
            <a:r>
              <a:rPr lang="en-US" dirty="0" smtClean="0"/>
              <a:t> </a:t>
            </a:r>
            <a:r>
              <a:rPr lang="en-US" dirty="0" err="1" smtClean="0"/>
              <a:t>matricii</a:t>
            </a:r>
            <a:r>
              <a:rPr lang="en-US" dirty="0" smtClean="0"/>
              <a:t> W 2x2</a:t>
            </a:r>
          </a:p>
          <a:p>
            <a:r>
              <a:rPr lang="en-US" dirty="0" err="1" smtClean="0"/>
              <a:t>Aflati</a:t>
            </a:r>
            <a:r>
              <a:rPr lang="en-US" dirty="0" smtClean="0"/>
              <a:t> W*W</a:t>
            </a:r>
          </a:p>
          <a:p>
            <a:r>
              <a:rPr lang="en-US" dirty="0" err="1" smtClean="0"/>
              <a:t>Observati</a:t>
            </a:r>
            <a:r>
              <a:rPr lang="en-US" dirty="0" smtClean="0"/>
              <a:t> </a:t>
            </a:r>
            <a:r>
              <a:rPr lang="en-US" dirty="0" err="1" smtClean="0"/>
              <a:t>diferenta</a:t>
            </a:r>
            <a:r>
              <a:rPr lang="en-US" dirty="0" smtClean="0"/>
              <a:t> </a:t>
            </a:r>
            <a:r>
              <a:rPr lang="en-US" dirty="0" err="1" smtClean="0"/>
              <a:t>dintre</a:t>
            </a:r>
            <a:r>
              <a:rPr lang="en-US" dirty="0" smtClean="0"/>
              <a:t> W.^2 </a:t>
            </a:r>
            <a:r>
              <a:rPr lang="en-US" dirty="0" err="1" smtClean="0"/>
              <a:t>si</a:t>
            </a:r>
            <a:r>
              <a:rPr lang="en-US" dirty="0" smtClean="0"/>
              <a:t> W*W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o-RO" dirty="0"/>
              <a:t>Să se selecteze elementele de pe poziţiile 2-6 şi </a:t>
            </a:r>
            <a:r>
              <a:rPr lang="en-US" dirty="0" err="1" smtClean="0"/>
              <a:t>apoi</a:t>
            </a:r>
            <a:r>
              <a:rPr lang="en-US" dirty="0" smtClean="0"/>
              <a:t> </a:t>
            </a:r>
            <a:r>
              <a:rPr lang="en-US" dirty="0" err="1" smtClean="0"/>
              <a:t>cele</a:t>
            </a:r>
            <a:r>
              <a:rPr lang="en-US" dirty="0" smtClean="0"/>
              <a:t> din </a:t>
            </a:r>
            <a:r>
              <a:rPr lang="en-US" dirty="0" err="1" smtClean="0"/>
              <a:t>pozitiile</a:t>
            </a:r>
            <a:r>
              <a:rPr lang="en-US" dirty="0" smtClean="0"/>
              <a:t> </a:t>
            </a:r>
            <a:r>
              <a:rPr lang="ro-RO" dirty="0" smtClean="0"/>
              <a:t>1</a:t>
            </a:r>
            <a:r>
              <a:rPr lang="ro-RO" dirty="0"/>
              <a:t>, 4, 7 ale vectorului: </a:t>
            </a:r>
            <a:endParaRPr lang="en-US" dirty="0"/>
          </a:p>
          <a:p>
            <a:pPr lvl="1"/>
            <a:r>
              <a:rPr lang="ro-RO" dirty="0"/>
              <a:t>A=[1 2 3 4 5 6 7 8].</a:t>
            </a:r>
            <a:endParaRPr lang="en-US" dirty="0"/>
          </a:p>
          <a:p>
            <a:r>
              <a:rPr lang="ro-RO" dirty="0"/>
              <a:t>Fie o matrice A </a:t>
            </a:r>
            <a:r>
              <a:rPr lang="en-US" dirty="0" smtClean="0"/>
              <a:t>de </a:t>
            </a:r>
            <a:r>
              <a:rPr lang="en-US" dirty="0" err="1" smtClean="0"/>
              <a:t>dimensiune</a:t>
            </a:r>
            <a:r>
              <a:rPr lang="en-US" dirty="0" smtClean="0"/>
              <a:t> 6x6. </a:t>
            </a:r>
            <a:r>
              <a:rPr lang="en-US" dirty="0"/>
              <a:t>S</a:t>
            </a:r>
            <a:r>
              <a:rPr lang="ro-RO" dirty="0" smtClean="0"/>
              <a:t>ă </a:t>
            </a:r>
            <a:r>
              <a:rPr lang="ro-RO" dirty="0"/>
              <a:t>se selecteze:</a:t>
            </a:r>
            <a:endParaRPr lang="en-US" dirty="0"/>
          </a:p>
          <a:p>
            <a:r>
              <a:rPr lang="ro-RO" dirty="0"/>
              <a:t>a) linia 1;</a:t>
            </a:r>
            <a:endParaRPr lang="en-US" dirty="0"/>
          </a:p>
          <a:p>
            <a:r>
              <a:rPr lang="ro-RO" dirty="0"/>
              <a:t>b) coloana 2;</a:t>
            </a:r>
            <a:endParaRPr lang="en-US" dirty="0"/>
          </a:p>
          <a:p>
            <a:r>
              <a:rPr lang="ro-RO" dirty="0"/>
              <a:t>c) liniile 1-3 </a:t>
            </a:r>
            <a:r>
              <a:rPr lang="ro-RO" dirty="0" err="1"/>
              <a:t>şi</a:t>
            </a:r>
            <a:r>
              <a:rPr lang="ro-RO" dirty="0"/>
              <a:t> coloanele 3-5;</a:t>
            </a:r>
            <a:endParaRPr lang="en-US" dirty="0"/>
          </a:p>
          <a:p>
            <a:r>
              <a:rPr lang="ro-RO" dirty="0"/>
              <a:t>d) liniile 1,3 şi coloanele </a:t>
            </a:r>
            <a:r>
              <a:rPr lang="ro-RO" dirty="0" smtClean="0"/>
              <a:t>3-5</a:t>
            </a:r>
            <a:r>
              <a:rPr lang="ro-RO" dirty="0"/>
              <a:t>;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438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/>
              <a:t>help </a:t>
            </a:r>
            <a:r>
              <a:rPr lang="en-US" dirty="0" err="1"/>
              <a:t>avem</a:t>
            </a:r>
            <a:r>
              <a:rPr lang="en-US" dirty="0"/>
              <a:t> </a:t>
            </a:r>
            <a:r>
              <a:rPr lang="en-US" dirty="0" err="1" smtClean="0"/>
              <a:t>comanda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help</a:t>
            </a:r>
            <a:r>
              <a:rPr lang="en-US" dirty="0" smtClean="0"/>
              <a:t> </a:t>
            </a:r>
            <a:r>
              <a:rPr lang="en-US" dirty="0" err="1"/>
              <a:t>urmata</a:t>
            </a:r>
            <a:r>
              <a:rPr lang="en-US" dirty="0"/>
              <a:t> de </a:t>
            </a:r>
            <a:r>
              <a:rPr lang="en-US" dirty="0" err="1"/>
              <a:t>numele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comenzi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functii</a:t>
            </a:r>
            <a:r>
              <a:rPr lang="en-US" dirty="0"/>
              <a:t>.</a:t>
            </a:r>
            <a:endParaRPr lang="ro-RO" dirty="0"/>
          </a:p>
          <a:p>
            <a:pPr lvl="0"/>
            <a:r>
              <a:rPr lang="en-US" dirty="0" err="1"/>
              <a:t>Comanda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lookfor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urmata</a:t>
            </a:r>
            <a:r>
              <a:rPr lang="en-US" dirty="0"/>
              <a:t> de un </a:t>
            </a:r>
            <a:r>
              <a:rPr lang="en-US" dirty="0" err="1"/>
              <a:t>cuvant</a:t>
            </a:r>
            <a:r>
              <a:rPr lang="en-US" dirty="0"/>
              <a:t> </a:t>
            </a:r>
            <a:r>
              <a:rPr lang="en-US" dirty="0" err="1"/>
              <a:t>cheie</a:t>
            </a:r>
            <a:r>
              <a:rPr lang="en-US" dirty="0"/>
              <a:t> </a:t>
            </a:r>
            <a:r>
              <a:rPr lang="en-US" dirty="0" err="1"/>
              <a:t>returneaza</a:t>
            </a:r>
            <a:r>
              <a:rPr lang="en-US" dirty="0"/>
              <a:t> </a:t>
            </a:r>
            <a:r>
              <a:rPr lang="en-US" dirty="0" err="1"/>
              <a:t>functiile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comenzile</a:t>
            </a:r>
            <a:r>
              <a:rPr lang="en-US" dirty="0"/>
              <a:t> MATLAB .</a:t>
            </a:r>
            <a:endParaRPr lang="ro-RO" dirty="0"/>
          </a:p>
          <a:p>
            <a:pPr lvl="0"/>
            <a:r>
              <a:rPr lang="en-US" dirty="0" err="1"/>
              <a:t>Daca</a:t>
            </a:r>
            <a:r>
              <a:rPr lang="en-US" dirty="0"/>
              <a:t> </a:t>
            </a:r>
            <a:r>
              <a:rPr lang="en-US" dirty="0" err="1"/>
              <a:t>doriti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rulati</a:t>
            </a:r>
            <a:r>
              <a:rPr lang="en-US" dirty="0"/>
              <a:t> un </a:t>
            </a:r>
            <a:r>
              <a:rPr lang="en-US" dirty="0" err="1"/>
              <a:t>fisier</a:t>
            </a:r>
            <a:r>
              <a:rPr lang="en-US" dirty="0"/>
              <a:t> .m a </a:t>
            </a:r>
            <a:r>
              <a:rPr lang="en-US" dirty="0" err="1"/>
              <a:t>carui</a:t>
            </a:r>
            <a:r>
              <a:rPr lang="en-US" dirty="0"/>
              <a:t> </a:t>
            </a:r>
            <a:r>
              <a:rPr lang="en-US" dirty="0" err="1"/>
              <a:t>cale</a:t>
            </a:r>
            <a:r>
              <a:rPr lang="en-US" dirty="0"/>
              <a:t> nu se </a:t>
            </a:r>
            <a:r>
              <a:rPr lang="en-US" dirty="0" err="1"/>
              <a:t>afla</a:t>
            </a:r>
            <a:r>
              <a:rPr lang="en-US" dirty="0"/>
              <a:t> </a:t>
            </a:r>
            <a:r>
              <a:rPr lang="en-US" dirty="0" err="1"/>
              <a:t>printre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in care MATLAB </a:t>
            </a:r>
            <a:r>
              <a:rPr lang="en-US" dirty="0" err="1"/>
              <a:t>stie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caute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calea</a:t>
            </a:r>
            <a:r>
              <a:rPr lang="en-US" dirty="0"/>
              <a:t> </a:t>
            </a:r>
            <a:r>
              <a:rPr lang="en-US" dirty="0" err="1"/>
              <a:t>respectiva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adaugata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File /Set Path 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apoi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Add Folder</a:t>
            </a:r>
            <a:r>
              <a:rPr lang="en-US" dirty="0"/>
              <a:t>, Save </a:t>
            </a:r>
            <a:r>
              <a:rPr lang="en-US" dirty="0" err="1"/>
              <a:t>si</a:t>
            </a:r>
            <a:r>
              <a:rPr lang="en-US" dirty="0"/>
              <a:t> Close. </a:t>
            </a:r>
            <a:endParaRPr lang="ro-RO" dirty="0"/>
          </a:p>
          <a:p>
            <a:endParaRPr lang="ro-RO" dirty="0" smtClean="0"/>
          </a:p>
          <a:p>
            <a:endParaRPr lang="ro-R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Input/Output</a:t>
            </a:r>
            <a:r>
              <a:rPr lang="en-US" dirty="0"/>
              <a:t> din </a:t>
            </a:r>
            <a:r>
              <a:rPr lang="en-US" dirty="0" err="1"/>
              <a:t>linia</a:t>
            </a:r>
            <a:r>
              <a:rPr lang="en-US" dirty="0"/>
              <a:t> de </a:t>
            </a:r>
            <a:r>
              <a:rPr lang="en-US" dirty="0" err="1" smtClean="0"/>
              <a:t>comanda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/>
              <a:t>Valori</a:t>
            </a:r>
            <a:r>
              <a:rPr lang="en-US" b="1" dirty="0"/>
              <a:t> </a:t>
            </a:r>
            <a:r>
              <a:rPr lang="en-US" b="1" dirty="0" err="1"/>
              <a:t>scalare</a:t>
            </a:r>
            <a:r>
              <a:rPr lang="ro-RO" b="1" dirty="0"/>
              <a:t/>
            </a:r>
            <a:br>
              <a:rPr lang="ro-RO" b="1" dirty="0"/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 MATLAB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crea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initializa</a:t>
            </a:r>
            <a:r>
              <a:rPr lang="en-US" dirty="0"/>
              <a:t> </a:t>
            </a:r>
            <a:r>
              <a:rPr lang="en-US" dirty="0" err="1"/>
              <a:t>variabile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tastarea</a:t>
            </a:r>
            <a:r>
              <a:rPr lang="en-US" dirty="0"/>
              <a:t> </a:t>
            </a:r>
            <a:r>
              <a:rPr lang="en-US" dirty="0" err="1"/>
              <a:t>numelui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urmat</a:t>
            </a:r>
            <a:r>
              <a:rPr lang="en-US" dirty="0"/>
              <a:t> de </a:t>
            </a:r>
            <a:r>
              <a:rPr lang="en-US" dirty="0" err="1"/>
              <a:t>valoare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/>
              <a:t>&gt;&gt; a=1</a:t>
            </a:r>
            <a:endParaRPr lang="ro-RO" dirty="0"/>
          </a:p>
          <a:p>
            <a:r>
              <a:rPr lang="en-US" dirty="0"/>
              <a:t>a =</a:t>
            </a:r>
            <a:endParaRPr lang="ro-RO" dirty="0"/>
          </a:p>
          <a:p>
            <a:r>
              <a:rPr lang="en-US" dirty="0"/>
              <a:t>   1 </a:t>
            </a:r>
            <a:endParaRPr lang="ro-RO" dirty="0"/>
          </a:p>
          <a:p>
            <a:r>
              <a:rPr lang="en-US" dirty="0"/>
              <a:t>&gt;&gt; b=10</a:t>
            </a:r>
            <a:endParaRPr lang="ro-RO" dirty="0"/>
          </a:p>
          <a:p>
            <a:r>
              <a:rPr lang="en-US" dirty="0"/>
              <a:t>b =</a:t>
            </a:r>
            <a:endParaRPr lang="ro-RO" dirty="0"/>
          </a:p>
          <a:p>
            <a:r>
              <a:rPr lang="en-US" dirty="0"/>
              <a:t> 10</a:t>
            </a:r>
            <a:endParaRPr lang="ro-RO" dirty="0"/>
          </a:p>
          <a:p>
            <a:r>
              <a:rPr lang="en-US" dirty="0"/>
              <a:t>&gt;&gt; c=</a:t>
            </a:r>
            <a:r>
              <a:rPr lang="en-US" dirty="0" err="1"/>
              <a:t>a+b</a:t>
            </a:r>
            <a:endParaRPr lang="ro-RO" dirty="0"/>
          </a:p>
          <a:p>
            <a:r>
              <a:rPr lang="en-US" dirty="0"/>
              <a:t>c =</a:t>
            </a:r>
            <a:endParaRPr lang="ro-RO" dirty="0"/>
          </a:p>
          <a:p>
            <a:r>
              <a:rPr lang="en-US" dirty="0"/>
              <a:t> 11</a:t>
            </a:r>
            <a:endParaRPr lang="ro-RO" dirty="0"/>
          </a:p>
          <a:p>
            <a:endParaRPr lang="ro-R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/>
              <a:t>scrie</a:t>
            </a:r>
            <a:r>
              <a:rPr lang="en-US" dirty="0"/>
              <a:t> </a:t>
            </a:r>
            <a:r>
              <a:rPr lang="en-US" dirty="0" err="1"/>
              <a:t>expresii</a:t>
            </a:r>
            <a:r>
              <a:rPr lang="en-US" dirty="0"/>
              <a:t> </a:t>
            </a:r>
            <a:r>
              <a:rPr lang="en-US" dirty="0" err="1"/>
              <a:t>fara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avem</a:t>
            </a:r>
            <a:r>
              <a:rPr lang="en-US" dirty="0"/>
              <a:t> o </a:t>
            </a:r>
            <a:r>
              <a:rPr lang="en-US" dirty="0" err="1"/>
              <a:t>variabila</a:t>
            </a:r>
            <a:r>
              <a:rPr lang="en-US" dirty="0"/>
              <a:t> output care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preia</a:t>
            </a:r>
            <a:r>
              <a:rPr lang="en-US" dirty="0"/>
              <a:t> </a:t>
            </a:r>
            <a:r>
              <a:rPr lang="en-US" dirty="0" err="1"/>
              <a:t>valoarea</a:t>
            </a:r>
            <a:r>
              <a:rPr lang="en-US" dirty="0"/>
              <a:t> </a:t>
            </a:r>
            <a:r>
              <a:rPr lang="en-US" dirty="0" err="1"/>
              <a:t>rezultatului</a:t>
            </a:r>
            <a:r>
              <a:rPr lang="en-US" dirty="0"/>
              <a:t> </a:t>
            </a:r>
            <a:r>
              <a:rPr lang="en-US" dirty="0" err="1"/>
              <a:t>expresiei</a:t>
            </a:r>
            <a:endParaRPr lang="ro-RO" dirty="0"/>
          </a:p>
          <a:p>
            <a:r>
              <a:rPr lang="en-US" dirty="0"/>
              <a:t>&gt;&gt; a*b</a:t>
            </a:r>
            <a:endParaRPr lang="ro-RO" dirty="0"/>
          </a:p>
          <a:p>
            <a:r>
              <a:rPr lang="en-US" dirty="0" err="1"/>
              <a:t>ans</a:t>
            </a:r>
            <a:r>
              <a:rPr lang="en-US" dirty="0"/>
              <a:t> =</a:t>
            </a:r>
            <a:endParaRPr lang="ro-RO" dirty="0"/>
          </a:p>
          <a:p>
            <a:r>
              <a:rPr lang="en-US" dirty="0"/>
              <a:t> 10</a:t>
            </a:r>
            <a:endParaRPr lang="ro-RO" dirty="0"/>
          </a:p>
          <a:p>
            <a:r>
              <a:rPr lang="en-US" dirty="0"/>
              <a:t>In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caz</a:t>
            </a:r>
            <a:r>
              <a:rPr lang="en-US" dirty="0"/>
              <a:t> MATLAB </a:t>
            </a:r>
            <a:r>
              <a:rPr lang="en-US" dirty="0" err="1"/>
              <a:t>foloseste</a:t>
            </a:r>
            <a:r>
              <a:rPr lang="en-US" dirty="0"/>
              <a:t> </a:t>
            </a:r>
            <a:r>
              <a:rPr lang="en-US" dirty="0" err="1"/>
              <a:t>variabila</a:t>
            </a:r>
            <a:r>
              <a:rPr lang="en-US" dirty="0"/>
              <a:t> </a:t>
            </a:r>
            <a:r>
              <a:rPr lang="en-US" dirty="0" err="1"/>
              <a:t>ans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memora</a:t>
            </a:r>
            <a:r>
              <a:rPr lang="en-US" dirty="0"/>
              <a:t> </a:t>
            </a:r>
            <a:r>
              <a:rPr lang="en-US" dirty="0" err="1"/>
              <a:t>rezultatul</a:t>
            </a:r>
            <a:r>
              <a:rPr lang="en-US" dirty="0"/>
              <a:t>.</a:t>
            </a:r>
            <a:endParaRPr lang="ro-RO" dirty="0"/>
          </a:p>
          <a:p>
            <a:endParaRPr lang="ro-R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o-RO" dirty="0"/>
              <a:t>Daca nu dorim sa vedem rezultatul executarii comenzii  &gt;&gt;a = 1 putem pune la sfarsit ;.</a:t>
            </a:r>
          </a:p>
          <a:p>
            <a:r>
              <a:rPr lang="ro-RO" dirty="0"/>
              <a:t>De ex, </a:t>
            </a:r>
          </a:p>
          <a:p>
            <a:r>
              <a:rPr lang="ro-RO" dirty="0"/>
              <a:t>&gt;&gt; a=9;</a:t>
            </a:r>
          </a:p>
          <a:p>
            <a:r>
              <a:rPr lang="ro-RO" dirty="0"/>
              <a:t>&gt;&gt; b=3;</a:t>
            </a:r>
          </a:p>
          <a:p>
            <a:r>
              <a:rPr lang="ro-RO" dirty="0"/>
              <a:t>&gt;&gt; c=25;</a:t>
            </a:r>
          </a:p>
          <a:p>
            <a:r>
              <a:rPr lang="ro-RO" dirty="0"/>
              <a:t>&gt;&gt; p=a*b+b*c+c*a</a:t>
            </a:r>
          </a:p>
          <a:p>
            <a:r>
              <a:rPr lang="ro-RO" dirty="0"/>
              <a:t>p =</a:t>
            </a:r>
          </a:p>
          <a:p>
            <a:r>
              <a:rPr lang="ro-RO" dirty="0"/>
              <a:t> 327</a:t>
            </a:r>
          </a:p>
          <a:p>
            <a:endParaRPr lang="ro-R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o-RO" dirty="0"/>
              <a:t>In MATLAB exista functii predefinite, cum ar fi cele trigonometrice care pot fi apelate la linia de </a:t>
            </a:r>
            <a:r>
              <a:rPr lang="ro-RO" dirty="0" smtClean="0"/>
              <a:t>comanda</a:t>
            </a:r>
            <a:endParaRPr lang="en-US" dirty="0" smtClean="0"/>
          </a:p>
          <a:p>
            <a:r>
              <a:rPr lang="ro-RO" dirty="0"/>
              <a:t>De ex,</a:t>
            </a:r>
          </a:p>
          <a:p>
            <a:r>
              <a:rPr lang="ro-RO" dirty="0"/>
              <a:t> </a:t>
            </a:r>
          </a:p>
          <a:p>
            <a:r>
              <a:rPr lang="ro-RO" dirty="0"/>
              <a:t>&gt;&gt; cos(2*pi)</a:t>
            </a:r>
          </a:p>
          <a:p>
            <a:r>
              <a:rPr lang="ro-RO" dirty="0"/>
              <a:t>ans =</a:t>
            </a:r>
          </a:p>
          <a:p>
            <a:r>
              <a:rPr lang="ro-RO" dirty="0"/>
              <a:t> 1</a:t>
            </a:r>
          </a:p>
          <a:p>
            <a:r>
              <a:rPr lang="ro-RO" dirty="0"/>
              <a:t>&gt;&gt; sin(a)</a:t>
            </a:r>
          </a:p>
          <a:p>
            <a:r>
              <a:rPr lang="ro-RO" dirty="0"/>
              <a:t>ans =</a:t>
            </a:r>
          </a:p>
          <a:p>
            <a:r>
              <a:rPr lang="ro-RO" dirty="0"/>
              <a:t>    </a:t>
            </a:r>
            <a:r>
              <a:rPr lang="ro-RO" dirty="0" smtClean="0"/>
              <a:t>0.4121</a:t>
            </a:r>
            <a:endParaRPr lang="ro-RO" dirty="0"/>
          </a:p>
          <a:p>
            <a:endParaRPr lang="ro-R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Programele</a:t>
            </a:r>
            <a:r>
              <a:rPr lang="en-US" dirty="0" smtClean="0"/>
              <a:t> MATLAB au </a:t>
            </a:r>
            <a:r>
              <a:rPr lang="en-US" dirty="0" err="1" smtClean="0"/>
              <a:t>extensia</a:t>
            </a:r>
            <a:r>
              <a:rPr lang="en-US" dirty="0" smtClean="0"/>
              <a:t> .m. </a:t>
            </a:r>
            <a:r>
              <a:rPr lang="en-US" dirty="0" err="1" smtClean="0"/>
              <a:t>Acestea</a:t>
            </a:r>
            <a:r>
              <a:rPr lang="en-US" dirty="0" smtClean="0"/>
              <a:t> pot </a:t>
            </a:r>
            <a:r>
              <a:rPr lang="en-US" dirty="0" err="1" smtClean="0"/>
              <a:t>fi</a:t>
            </a:r>
            <a:r>
              <a:rPr lang="en-US" dirty="0" smtClean="0"/>
              <a:t> create cu </a:t>
            </a:r>
            <a:r>
              <a:rPr lang="en-US" dirty="0" err="1" smtClean="0"/>
              <a:t>orice</a:t>
            </a:r>
            <a:r>
              <a:rPr lang="en-US" dirty="0" smtClean="0"/>
              <a:t> editor de </a:t>
            </a:r>
            <a:r>
              <a:rPr lang="en-US" dirty="0" err="1" smtClean="0"/>
              <a:t>texte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pot </a:t>
            </a:r>
            <a:r>
              <a:rPr lang="en-US" dirty="0" err="1" smtClean="0"/>
              <a:t>fi</a:t>
            </a:r>
            <a:r>
              <a:rPr lang="en-US" dirty="0" smtClean="0"/>
              <a:t> create in </a:t>
            </a:r>
            <a:r>
              <a:rPr lang="en-US" dirty="0" err="1" smtClean="0"/>
              <a:t>interfata</a:t>
            </a:r>
            <a:r>
              <a:rPr lang="en-US" dirty="0" smtClean="0"/>
              <a:t> MATLAB: </a:t>
            </a:r>
            <a:endParaRPr lang="ro-RO" dirty="0" smtClean="0"/>
          </a:p>
          <a:p>
            <a:r>
              <a:rPr lang="en-US" dirty="0" smtClean="0"/>
              <a:t>      </a:t>
            </a:r>
            <a:r>
              <a:rPr lang="en-US" dirty="0" smtClean="0"/>
              <a:t> </a:t>
            </a:r>
            <a:r>
              <a:rPr lang="en-US" dirty="0" err="1" smtClean="0"/>
              <a:t>meniu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File/ New/ M-file </a:t>
            </a:r>
            <a:r>
              <a:rPr lang="en-US" dirty="0" err="1" smtClean="0"/>
              <a:t>sau</a:t>
            </a:r>
            <a:r>
              <a:rPr lang="en-US" dirty="0" smtClean="0">
                <a:solidFill>
                  <a:srgbClr val="FF0000"/>
                </a:solidFill>
              </a:rPr>
              <a:t> File/ Open </a:t>
            </a:r>
            <a:endParaRPr lang="en-US" dirty="0" smtClean="0"/>
          </a:p>
          <a:p>
            <a:r>
              <a:rPr lang="en-US" dirty="0" err="1" smtClean="0"/>
              <a:t>Comenzile</a:t>
            </a:r>
            <a:r>
              <a:rPr lang="en-US" dirty="0" smtClean="0"/>
              <a:t> </a:t>
            </a:r>
            <a:r>
              <a:rPr lang="en-US" dirty="0" err="1" smtClean="0"/>
              <a:t>introduse</a:t>
            </a:r>
            <a:r>
              <a:rPr lang="en-US" dirty="0" smtClean="0"/>
              <a:t> la </a:t>
            </a:r>
            <a:r>
              <a:rPr lang="en-US" dirty="0" err="1" smtClean="0"/>
              <a:t>linia</a:t>
            </a:r>
            <a:r>
              <a:rPr lang="en-US" dirty="0" smtClean="0"/>
              <a:t> de </a:t>
            </a:r>
            <a:r>
              <a:rPr lang="en-US" dirty="0" err="1" smtClean="0"/>
              <a:t>comanda</a:t>
            </a:r>
            <a:r>
              <a:rPr lang="en-US" dirty="0" smtClean="0"/>
              <a:t> </a:t>
            </a:r>
            <a:r>
              <a:rPr lang="en-US" dirty="0" err="1" smtClean="0"/>
              <a:t>pana</a:t>
            </a:r>
            <a:r>
              <a:rPr lang="en-US" dirty="0" smtClean="0"/>
              <a:t> </a:t>
            </a:r>
            <a:r>
              <a:rPr lang="en-US" dirty="0" err="1" smtClean="0"/>
              <a:t>acum</a:t>
            </a:r>
            <a:r>
              <a:rPr lang="en-US" dirty="0" smtClean="0"/>
              <a:t> </a:t>
            </a:r>
            <a:r>
              <a:rPr lang="en-US" dirty="0" err="1" smtClean="0"/>
              <a:t>executate</a:t>
            </a:r>
            <a:r>
              <a:rPr lang="en-US" dirty="0" smtClean="0"/>
              <a:t> in </a:t>
            </a:r>
            <a:r>
              <a:rPr lang="en-US" dirty="0" err="1" smtClean="0"/>
              <a:t>acelasi</a:t>
            </a:r>
            <a:r>
              <a:rPr lang="en-US" dirty="0" smtClean="0"/>
              <a:t> </a:t>
            </a:r>
            <a:r>
              <a:rPr lang="en-US" dirty="0" err="1" smtClean="0"/>
              <a:t>timp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includerea</a:t>
            </a:r>
            <a:r>
              <a:rPr lang="en-US" dirty="0" smtClean="0"/>
              <a:t> </a:t>
            </a:r>
            <a:r>
              <a:rPr lang="en-US" dirty="0" err="1" smtClean="0"/>
              <a:t>lor</a:t>
            </a:r>
            <a:r>
              <a:rPr lang="en-US" dirty="0" smtClean="0"/>
              <a:t> </a:t>
            </a:r>
            <a:r>
              <a:rPr lang="en-US" dirty="0" err="1" smtClean="0"/>
              <a:t>intr</a:t>
            </a:r>
            <a:r>
              <a:rPr lang="en-US" dirty="0" smtClean="0"/>
              <a:t>-un program .m. </a:t>
            </a:r>
          </a:p>
          <a:p>
            <a:r>
              <a:rPr lang="en-US" dirty="0" err="1" smtClean="0"/>
              <a:t>Rularea</a:t>
            </a:r>
            <a:r>
              <a:rPr lang="en-US" dirty="0" smtClean="0"/>
              <a:t> </a:t>
            </a:r>
            <a:r>
              <a:rPr lang="en-US" dirty="0" err="1" smtClean="0"/>
              <a:t>programului</a:t>
            </a:r>
            <a:r>
              <a:rPr lang="en-US" dirty="0" smtClean="0"/>
              <a:t> se face la </a:t>
            </a:r>
            <a:r>
              <a:rPr lang="en-US" dirty="0" err="1" smtClean="0"/>
              <a:t>linia</a:t>
            </a:r>
            <a:r>
              <a:rPr lang="en-US" dirty="0" smtClean="0"/>
              <a:t> de </a:t>
            </a:r>
            <a:r>
              <a:rPr lang="en-US" dirty="0" err="1" smtClean="0"/>
              <a:t>comanda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numele</a:t>
            </a:r>
            <a:r>
              <a:rPr lang="en-US" dirty="0" smtClean="0"/>
              <a:t> </a:t>
            </a:r>
            <a:r>
              <a:rPr lang="en-US" dirty="0" err="1" smtClean="0"/>
              <a:t>programului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Incercati</a:t>
            </a:r>
            <a:r>
              <a:rPr lang="en-US" dirty="0" smtClean="0"/>
              <a:t>.</a:t>
            </a:r>
            <a:endParaRPr lang="ro-RO" dirty="0" smtClean="0"/>
          </a:p>
          <a:p>
            <a:endParaRPr lang="ro-R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1814</Words>
  <Application>Microsoft Office PowerPoint</Application>
  <PresentationFormat>On-screen Show (4:3)</PresentationFormat>
  <Paragraphs>328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Introducere in MATLAB</vt:lpstr>
      <vt:lpstr>Generalitati</vt:lpstr>
      <vt:lpstr>Interfata MATLAB</vt:lpstr>
      <vt:lpstr>Slide 4</vt:lpstr>
      <vt:lpstr>Input/Output din linia de comanda Valori scalare </vt:lpstr>
      <vt:lpstr>Slide 6</vt:lpstr>
      <vt:lpstr>Slide 7</vt:lpstr>
      <vt:lpstr>Slide 8</vt:lpstr>
      <vt:lpstr>Slide 9</vt:lpstr>
      <vt:lpstr>Slide 10</vt:lpstr>
      <vt:lpstr>Exercitii</vt:lpstr>
      <vt:lpstr>Vectori si matrici</vt:lpstr>
      <vt:lpstr>Slide 13</vt:lpstr>
      <vt:lpstr>Indici vectori si matrici</vt:lpstr>
      <vt:lpstr>Slide 15</vt:lpstr>
      <vt:lpstr>Slide 16</vt:lpstr>
      <vt:lpstr>Operatorul :</vt:lpstr>
      <vt:lpstr>Exemple</vt:lpstr>
      <vt:lpstr>Slide 19</vt:lpstr>
      <vt:lpstr>Functii care creaza matrici predefinite</vt:lpstr>
      <vt:lpstr>Slide 21</vt:lpstr>
      <vt:lpstr>Slide 22</vt:lpstr>
      <vt:lpstr>Operatii cu matrici  adunare cu un scalar: </vt:lpstr>
      <vt:lpstr>inmultirea cu un scalar</vt:lpstr>
      <vt:lpstr>transpusa unei matrici </vt:lpstr>
      <vt:lpstr>Inmultirea a doua matrici </vt:lpstr>
      <vt:lpstr>Inversa unei matrici </vt:lpstr>
      <vt:lpstr>Comanda format</vt:lpstr>
      <vt:lpstr>Slide 29</vt:lpstr>
      <vt:lpstr>Ridicare la patrat</vt:lpstr>
      <vt:lpstr>Slide 31</vt:lpstr>
      <vt:lpstr>Concatenarea a doua matrici</vt:lpstr>
      <vt:lpstr>Slide 33</vt:lpstr>
      <vt:lpstr>Functiile predefinite</vt:lpstr>
      <vt:lpstr>Slide 35</vt:lpstr>
      <vt:lpstr>Exercitii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Introducere in    MATLAB</dc:title>
  <dc:creator>CEZAR</dc:creator>
  <cp:lastModifiedBy>user</cp:lastModifiedBy>
  <cp:revision>59</cp:revision>
  <dcterms:created xsi:type="dcterms:W3CDTF">2014-02-16T18:11:46Z</dcterms:created>
  <dcterms:modified xsi:type="dcterms:W3CDTF">2017-02-21T05:43:55Z</dcterms:modified>
</cp:coreProperties>
</file>