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302" r:id="rId39"/>
    <p:sldId id="303" r:id="rId40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44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69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56387" y="818972"/>
            <a:ext cx="1827530" cy="2077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8630" y="116166"/>
            <a:ext cx="4272838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7294" y="744004"/>
            <a:ext cx="3915511" cy="2096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1305" y="3361937"/>
            <a:ext cx="281940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8936" y="3361937"/>
            <a:ext cx="1132205" cy="9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2,</a:t>
            </a:r>
            <a:r>
              <a:rPr sz="750" spc="22" baseline="5555" dirty="0"/>
              <a:t> </a:t>
            </a:r>
            <a:r>
              <a:rPr sz="750" spc="-15" baseline="5555" dirty="0"/>
              <a:t>Utili</a:t>
            </a:r>
            <a:r>
              <a:rPr sz="750" spc="-89" baseline="5555" dirty="0"/>
              <a:t>z</a:t>
            </a:r>
            <a:r>
              <a:rPr sz="750" spc="-60" baseline="5555" dirty="0"/>
              <a:t>a</a:t>
            </a:r>
            <a:r>
              <a:rPr sz="750" spc="-44" baseline="5555" dirty="0"/>
              <a:t>rea</a:t>
            </a:r>
            <a:r>
              <a:rPr sz="750" spc="22" baseline="5555" dirty="0"/>
              <a:t> </a:t>
            </a:r>
            <a:r>
              <a:rPr sz="750" spc="-52" baseline="5555" dirty="0"/>
              <a:t>sistemului</a:t>
            </a:r>
            <a:r>
              <a:rPr sz="750" spc="22" baseline="5555" dirty="0"/>
              <a:t> </a:t>
            </a:r>
            <a:r>
              <a:rPr sz="750" spc="-67" baseline="5555" dirty="0"/>
              <a:t>de</a:t>
            </a:r>
            <a:r>
              <a:rPr sz="750" spc="22" baseline="5555" dirty="0"/>
              <a:t> </a:t>
            </a:r>
            <a:r>
              <a:rPr sz="750" spc="-44" baseline="5555" dirty="0"/>
              <a:t>f</a:t>
            </a:r>
            <a:r>
              <a:rPr sz="750" spc="-37" baseline="5555" dirty="0"/>
              <a:t>i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52" baseline="5555" dirty="0"/>
              <a:t>iere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585" y="3361937"/>
            <a:ext cx="206375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3.png"/><Relationship Id="rId4" Type="http://schemas.openxmlformats.org/officeDocument/2006/relationships/image" Target="../media/image9.png"/><Relationship Id="rId9" Type="http://schemas.openxmlformats.org/officeDocument/2006/relationships/image" Target="../media/image2.png"/><Relationship Id="rId14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12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12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8.png"/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://ocw.cs.pub.ro/courses/uso/laboratoare/laborator-02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slide" Target="slide1.xml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23.png"/><Relationship Id="rId12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8.png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23.png"/><Relationship Id="rId12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2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6480" y="920343"/>
            <a:ext cx="1741805" cy="40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64"/>
              </a:lnSpc>
            </a:pPr>
            <a:r>
              <a:rPr sz="1400" spc="-40" dirty="0"/>
              <a:t>Cursu</a:t>
            </a:r>
            <a:r>
              <a:rPr sz="1400" spc="-15" dirty="0"/>
              <a:t>l</a:t>
            </a:r>
            <a:r>
              <a:rPr sz="1400" spc="30" dirty="0"/>
              <a:t> </a:t>
            </a:r>
            <a:r>
              <a:rPr sz="1400" spc="-65" dirty="0"/>
              <a:t>2</a:t>
            </a:r>
            <a:endParaRPr sz="1400"/>
          </a:p>
          <a:p>
            <a:pPr algn="ctr">
              <a:lnSpc>
                <a:spcPts val="1305"/>
              </a:lnSpc>
            </a:pPr>
            <a:r>
              <a:rPr sz="1100" dirty="0">
                <a:latin typeface="Tahoma"/>
                <a:cs typeface="Tahoma"/>
              </a:rPr>
              <a:t>Utiliz</a:t>
            </a:r>
            <a:r>
              <a:rPr sz="1100" spc="-3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sistemului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26413" y="1473657"/>
            <a:ext cx="2721610" cy="0"/>
          </a:xfrm>
          <a:custGeom>
            <a:avLst/>
            <a:gdLst/>
            <a:ahLst/>
            <a:cxnLst/>
            <a:rect l="l" t="t" r="r" b="b"/>
            <a:pathLst>
              <a:path w="2721610">
                <a:moveTo>
                  <a:pt x="0" y="0"/>
                </a:moveTo>
                <a:lnTo>
                  <a:pt x="2721584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15" baseline="5555" dirty="0">
                <a:hlinkClick r:id="rId2" action="ppaction://hlinksldjump"/>
              </a:rPr>
              <a:t>Utili</a:t>
            </a:r>
            <a:r>
              <a:rPr sz="750" spc="-89" baseline="5555" dirty="0">
                <a:hlinkClick r:id="rId2" action="ppaction://hlinksldjump"/>
              </a:rPr>
              <a:t>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44" baseline="5555" dirty="0">
                <a:hlinkClick r:id="rId2" action="ppaction://hlinksldjump"/>
              </a:rPr>
              <a:t>f</a:t>
            </a:r>
            <a:r>
              <a:rPr sz="750" spc="-37" baseline="5555" dirty="0">
                <a:hlinkClick r:id="rId2" action="ppaction://hlinksldjump"/>
              </a:rPr>
              <a:t>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1</a:t>
            </a:fld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161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50" dirty="0"/>
              <a:t>simpl</a:t>
            </a:r>
            <a:r>
              <a:rPr sz="1200" spc="-114" dirty="0"/>
              <a:t>e</a:t>
            </a:r>
            <a:r>
              <a:rPr sz="1200" spc="10" dirty="0"/>
              <a:t> </a:t>
            </a:r>
            <a:r>
              <a:rPr sz="1200" spc="-35" dirty="0"/>
              <a:t>p</a:t>
            </a:r>
            <a:r>
              <a:rPr sz="1200" spc="-114" dirty="0"/>
              <a:t>e</a:t>
            </a:r>
            <a:r>
              <a:rPr sz="1200" spc="10" dirty="0"/>
              <a:t> </a:t>
            </a:r>
            <a:r>
              <a:rPr sz="1200" spc="-20" dirty="0"/>
              <a:t>fi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50291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cre</a:t>
            </a:r>
            <a:r>
              <a:rPr sz="1100" spc="-8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60" dirty="0"/>
              <a:t>u</a:t>
            </a:r>
            <a:r>
              <a:rPr sz="1100" spc="-35" dirty="0"/>
              <a:t>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tergerea</a:t>
            </a:r>
            <a:r>
              <a:rPr sz="1100" spc="20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afi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8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45" dirty="0"/>
              <a:t>con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/>
              <a:t>inutul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edit</a:t>
            </a:r>
            <a:r>
              <a:rPr sz="1100" spc="-70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copierea</a:t>
            </a:r>
            <a:r>
              <a:rPr sz="1100" spc="20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mut</a:t>
            </a:r>
            <a:r>
              <a:rPr sz="1100" spc="-65" dirty="0"/>
              <a:t>a</a:t>
            </a:r>
            <a:r>
              <a:rPr sz="1100" spc="-45" dirty="0"/>
              <a:t>rea/redenumirea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17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015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60" dirty="0"/>
              <a:t>simple</a:t>
            </a:r>
            <a:r>
              <a:rPr sz="1200" spc="15" dirty="0"/>
              <a:t> </a:t>
            </a:r>
            <a:r>
              <a:rPr sz="1200" spc="-35" dirty="0"/>
              <a:t>p</a:t>
            </a:r>
            <a:r>
              <a:rPr sz="1200" spc="-114" dirty="0"/>
              <a:t>e</a:t>
            </a:r>
            <a:r>
              <a:rPr sz="1200" spc="10" dirty="0"/>
              <a:t> </a:t>
            </a:r>
            <a:r>
              <a:rPr sz="1200" spc="-45" dirty="0"/>
              <a:t>directo</a:t>
            </a:r>
            <a:r>
              <a:rPr sz="1200" spc="-90" dirty="0"/>
              <a:t>a</a:t>
            </a:r>
            <a:r>
              <a:rPr sz="1200" spc="-75" dirty="0"/>
              <a:t>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80136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cre</a:t>
            </a:r>
            <a:r>
              <a:rPr sz="1100" spc="-8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60" dirty="0"/>
              <a:t>u</a:t>
            </a:r>
            <a:r>
              <a:rPr sz="1100" spc="-35" dirty="0"/>
              <a:t>nui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tergerea</a:t>
            </a:r>
            <a:r>
              <a:rPr sz="1100" spc="20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/>
              <a:t>list</a:t>
            </a:r>
            <a:r>
              <a:rPr sz="1100" spc="-65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25" dirty="0"/>
              <a:t>c</a:t>
            </a:r>
            <a:r>
              <a:rPr sz="1100" spc="-55" dirty="0"/>
              <a:t>o</a:t>
            </a:r>
            <a:r>
              <a:rPr sz="1100" spc="-60" dirty="0"/>
              <a:t>n</a:t>
            </a:r>
            <a:r>
              <a:rPr sz="1100" spc="-26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/>
              <a:t>inutul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copierea</a:t>
            </a:r>
            <a:r>
              <a:rPr sz="1100" spc="20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25" dirty="0"/>
              <a:t>dir</a:t>
            </a:r>
            <a:r>
              <a:rPr sz="1100" spc="-95" dirty="0"/>
              <a:t>e</a:t>
            </a:r>
            <a:r>
              <a:rPr sz="1100" spc="-15" dirty="0"/>
              <a:t>ct</a:t>
            </a:r>
            <a:r>
              <a:rPr sz="1100" spc="-5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mut</a:t>
            </a:r>
            <a:r>
              <a:rPr sz="1100" spc="-65" dirty="0"/>
              <a:t>a</a:t>
            </a:r>
            <a:r>
              <a:rPr sz="1100" spc="-45" dirty="0"/>
              <a:t>rea/redenumirea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afi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8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55" dirty="0"/>
              <a:t>d</a:t>
            </a:r>
            <a:r>
              <a:rPr sz="1100" spc="-35" dirty="0"/>
              <a:t>irec</a:t>
            </a:r>
            <a:r>
              <a:rPr sz="1100" spc="-10" dirty="0"/>
              <a:t>t</a:t>
            </a:r>
            <a:r>
              <a:rPr sz="1100" spc="-55" dirty="0"/>
              <a:t>o</a:t>
            </a:r>
            <a:r>
              <a:rPr sz="1100" spc="-25" dirty="0"/>
              <a:t>rului</a:t>
            </a:r>
            <a:r>
              <a:rPr sz="1100" spc="20" dirty="0"/>
              <a:t> </a:t>
            </a:r>
            <a:r>
              <a:rPr sz="1100" spc="-40" dirty="0"/>
              <a:t>curent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schimb</a:t>
            </a:r>
            <a:r>
              <a:rPr sz="1100" spc="-7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60" dirty="0"/>
              <a:t>u</a:t>
            </a:r>
            <a:r>
              <a:rPr sz="1100" spc="-35" dirty="0"/>
              <a:t>nui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18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50895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30" dirty="0"/>
              <a:t>Unix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679132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83277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1108976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1096276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1147077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723366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774161"/>
            <a:ext cx="50749" cy="3348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877058"/>
            <a:ext cx="3989704" cy="283210"/>
          </a:xfrm>
          <a:custGeom>
            <a:avLst/>
            <a:gdLst/>
            <a:ahLst/>
            <a:cxnLst/>
            <a:rect l="l" t="t" r="r" b="b"/>
            <a:pathLst>
              <a:path w="3989704" h="283209">
                <a:moveTo>
                  <a:pt x="3989654" y="0"/>
                </a:moveTo>
                <a:lnTo>
                  <a:pt x="0" y="0"/>
                </a:lnTo>
                <a:lnTo>
                  <a:pt x="0" y="231918"/>
                </a:lnTo>
                <a:lnTo>
                  <a:pt x="4008" y="251643"/>
                </a:lnTo>
                <a:lnTo>
                  <a:pt x="14922" y="267796"/>
                </a:lnTo>
                <a:lnTo>
                  <a:pt x="31075" y="278710"/>
                </a:lnTo>
                <a:lnTo>
                  <a:pt x="50800" y="282718"/>
                </a:lnTo>
                <a:lnTo>
                  <a:pt x="3938854" y="282718"/>
                </a:lnTo>
                <a:lnTo>
                  <a:pt x="3958579" y="278710"/>
                </a:lnTo>
                <a:lnTo>
                  <a:pt x="3974732" y="267796"/>
                </a:lnTo>
                <a:lnTo>
                  <a:pt x="3985646" y="251643"/>
                </a:lnTo>
                <a:lnTo>
                  <a:pt x="3989654" y="2319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761461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3665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74876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73606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72336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1316557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1470202"/>
            <a:ext cx="3989653" cy="506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2324900"/>
            <a:ext cx="101600" cy="101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2312200"/>
            <a:ext cx="114249" cy="1143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2363000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1360792"/>
            <a:ext cx="50749" cy="1016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1411574"/>
            <a:ext cx="50749" cy="91332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1514471"/>
            <a:ext cx="3989704" cy="861694"/>
          </a:xfrm>
          <a:custGeom>
            <a:avLst/>
            <a:gdLst/>
            <a:ahLst/>
            <a:cxnLst/>
            <a:rect l="l" t="t" r="r" b="b"/>
            <a:pathLst>
              <a:path w="3989704" h="861694">
                <a:moveTo>
                  <a:pt x="3989654" y="0"/>
                </a:moveTo>
                <a:lnTo>
                  <a:pt x="0" y="0"/>
                </a:lnTo>
                <a:lnTo>
                  <a:pt x="0" y="810428"/>
                </a:lnTo>
                <a:lnTo>
                  <a:pt x="4008" y="830153"/>
                </a:lnTo>
                <a:lnTo>
                  <a:pt x="14922" y="846306"/>
                </a:lnTo>
                <a:lnTo>
                  <a:pt x="31075" y="857220"/>
                </a:lnTo>
                <a:lnTo>
                  <a:pt x="50800" y="861229"/>
                </a:lnTo>
                <a:lnTo>
                  <a:pt x="3938854" y="861229"/>
                </a:lnTo>
                <a:lnTo>
                  <a:pt x="3958579" y="857220"/>
                </a:lnTo>
                <a:lnTo>
                  <a:pt x="3974732" y="846306"/>
                </a:lnTo>
                <a:lnTo>
                  <a:pt x="3985646" y="830153"/>
                </a:lnTo>
                <a:lnTo>
                  <a:pt x="3989654" y="81042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1398874"/>
            <a:ext cx="0" cy="945515"/>
          </a:xfrm>
          <a:custGeom>
            <a:avLst/>
            <a:gdLst/>
            <a:ahLst/>
            <a:cxnLst/>
            <a:rect l="l" t="t" r="r" b="b"/>
            <a:pathLst>
              <a:path h="945514">
                <a:moveTo>
                  <a:pt x="0" y="94507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138617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137347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136077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9193" y="2532481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9194" y="2686126"/>
            <a:ext cx="3989653" cy="506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9994" y="2948266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35348" y="2935566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0794" y="2986367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576715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627510"/>
            <a:ext cx="50749" cy="32075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193" y="2730406"/>
            <a:ext cx="3989704" cy="269240"/>
          </a:xfrm>
          <a:custGeom>
            <a:avLst/>
            <a:gdLst/>
            <a:ahLst/>
            <a:cxnLst/>
            <a:rect l="l" t="t" r="r" b="b"/>
            <a:pathLst>
              <a:path w="3989704" h="269239">
                <a:moveTo>
                  <a:pt x="3989654" y="0"/>
                </a:moveTo>
                <a:lnTo>
                  <a:pt x="0" y="0"/>
                </a:lnTo>
                <a:lnTo>
                  <a:pt x="0" y="217860"/>
                </a:lnTo>
                <a:lnTo>
                  <a:pt x="4008" y="237585"/>
                </a:lnTo>
                <a:lnTo>
                  <a:pt x="14922" y="253738"/>
                </a:lnTo>
                <a:lnTo>
                  <a:pt x="31075" y="264652"/>
                </a:lnTo>
                <a:lnTo>
                  <a:pt x="50800" y="268661"/>
                </a:lnTo>
                <a:lnTo>
                  <a:pt x="3938854" y="268661"/>
                </a:lnTo>
                <a:lnTo>
                  <a:pt x="3958579" y="264652"/>
                </a:lnTo>
                <a:lnTo>
                  <a:pt x="3974732" y="253738"/>
                </a:lnTo>
                <a:lnTo>
                  <a:pt x="3985646" y="237585"/>
                </a:lnTo>
                <a:lnTo>
                  <a:pt x="3989654" y="217860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8848" y="2614810"/>
            <a:ext cx="0" cy="353060"/>
          </a:xfrm>
          <a:custGeom>
            <a:avLst/>
            <a:gdLst/>
            <a:ahLst/>
            <a:cxnLst/>
            <a:rect l="l" t="t" r="r" b="b"/>
            <a:pathLst>
              <a:path h="353060">
                <a:moveTo>
                  <a:pt x="0" y="352506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8848" y="26021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8848" y="25894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8848" y="25767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47294" y="682015"/>
            <a:ext cx="3359785" cy="230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Afi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6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con</a:t>
            </a:r>
            <a:r>
              <a:rPr sz="900" spc="-2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inutului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  <a:spcBef>
                <a:spcPts val="405"/>
              </a:spcBef>
            </a:pPr>
            <a:r>
              <a:rPr sz="800" spc="50" dirty="0">
                <a:latin typeface="PMingLiU"/>
                <a:cs typeface="PMingLiU"/>
              </a:rPr>
              <a:t>razvan@anacon</a:t>
            </a:r>
            <a:r>
              <a:rPr sz="800" spc="45" dirty="0">
                <a:latin typeface="PMingLiU"/>
                <a:cs typeface="PMingLiU"/>
              </a:rPr>
              <a:t>d</a:t>
            </a:r>
            <a:r>
              <a:rPr sz="800" spc="100" dirty="0">
                <a:latin typeface="PMingLiU"/>
                <a:cs typeface="PMingLiU"/>
              </a:rPr>
              <a:t>a:~/junk$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ls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120" dirty="0">
                <a:latin typeface="PMingLiU"/>
                <a:cs typeface="PMingLiU"/>
              </a:rPr>
              <a:t>a.o</a:t>
            </a:r>
            <a:r>
              <a:rPr sz="800" spc="130" dirty="0">
                <a:latin typeface="PMingLiU"/>
                <a:cs typeface="PMingLiU"/>
              </a:rPr>
              <a:t>ut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fun.o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0" dirty="0">
                <a:latin typeface="PMingLiU"/>
                <a:cs typeface="PMingLiU"/>
              </a:rPr>
              <a:t>icsDrone-1.5.0.</a:t>
            </a:r>
            <a:r>
              <a:rPr sz="800" spc="75" dirty="0">
                <a:latin typeface="PMingLiU"/>
                <a:cs typeface="PMingLiU"/>
              </a:rPr>
              <a:t>t</a:t>
            </a:r>
            <a:r>
              <a:rPr sz="800" spc="125" dirty="0">
                <a:latin typeface="PMingLiU"/>
                <a:cs typeface="PMingLiU"/>
              </a:rPr>
              <a:t>ar.gz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5" dirty="0">
                <a:latin typeface="PMingLiU"/>
                <a:cs typeface="PMingLiU"/>
              </a:rPr>
              <a:t>f</a:t>
            </a:r>
            <a:r>
              <a:rPr sz="800" spc="100" dirty="0">
                <a:latin typeface="PMingLiU"/>
                <a:cs typeface="PMingLiU"/>
              </a:rPr>
              <a:t>un.c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4" dirty="0">
                <a:latin typeface="PMingLiU"/>
                <a:cs typeface="PMingLiU"/>
              </a:rPr>
              <a:t>i</a:t>
            </a:r>
            <a:r>
              <a:rPr sz="800" spc="180" dirty="0">
                <a:latin typeface="PMingLiU"/>
                <a:cs typeface="PMingLiU"/>
              </a:rPr>
              <a:t>c</a:t>
            </a:r>
            <a:r>
              <a:rPr sz="800" spc="60" dirty="0">
                <a:latin typeface="PMingLiU"/>
                <a:cs typeface="PMingLiU"/>
              </a:rPr>
              <a:t>sDrone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0" dirty="0">
                <a:latin typeface="PMingLiU"/>
                <a:cs typeface="PMingLiU"/>
              </a:rPr>
              <a:t>test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4" dirty="0">
                <a:latin typeface="PMingLiU"/>
                <a:cs typeface="PMingLiU"/>
              </a:rPr>
              <a:t>t</a:t>
            </a:r>
            <a:r>
              <a:rPr sz="800" spc="180" dirty="0">
                <a:latin typeface="PMingLiU"/>
                <a:cs typeface="PMingLiU"/>
              </a:rPr>
              <a:t>e</a:t>
            </a:r>
            <a:r>
              <a:rPr sz="800" spc="125" dirty="0">
                <a:latin typeface="PMingLiU"/>
                <a:cs typeface="PMingLiU"/>
              </a:rPr>
              <a:t>st.cpp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Afi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6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con</a:t>
            </a:r>
            <a:r>
              <a:rPr sz="900" spc="-2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inutului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  <a:spcBef>
                <a:spcPts val="405"/>
              </a:spcBef>
            </a:pPr>
            <a:r>
              <a:rPr sz="800" spc="50" dirty="0">
                <a:latin typeface="PMingLiU"/>
                <a:cs typeface="PMingLiU"/>
              </a:rPr>
              <a:t>razvan@anaco</a:t>
            </a:r>
            <a:r>
              <a:rPr sz="800" spc="45" dirty="0">
                <a:latin typeface="PMingLiU"/>
                <a:cs typeface="PMingLiU"/>
              </a:rPr>
              <a:t>n</a:t>
            </a:r>
            <a:r>
              <a:rPr sz="800" spc="95" dirty="0">
                <a:latin typeface="PMingLiU"/>
                <a:cs typeface="PMingLiU"/>
              </a:rPr>
              <a:t>da:~/junk$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cat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hello.c</a:t>
            </a:r>
            <a:endParaRPr sz="800">
              <a:latin typeface="PMingLiU"/>
              <a:cs typeface="PMingLiU"/>
            </a:endParaRPr>
          </a:p>
          <a:p>
            <a:pPr marL="12700" marR="2370455">
              <a:lnSpc>
                <a:spcPts val="950"/>
              </a:lnSpc>
              <a:spcBef>
                <a:spcPts val="30"/>
              </a:spcBef>
            </a:pPr>
            <a:r>
              <a:rPr sz="800" spc="95" dirty="0">
                <a:latin typeface="PMingLiU"/>
                <a:cs typeface="PMingLiU"/>
              </a:rPr>
              <a:t>#include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00" dirty="0">
                <a:latin typeface="PMingLiU"/>
                <a:cs typeface="PMingLiU"/>
              </a:rPr>
              <a:t>&lt;stdio.h&gt;</a:t>
            </a:r>
            <a:r>
              <a:rPr sz="800" spc="65" dirty="0">
                <a:latin typeface="PMingLiU"/>
                <a:cs typeface="PMingLiU"/>
              </a:rPr>
              <a:t> </a:t>
            </a:r>
            <a:r>
              <a:rPr sz="800" spc="155" dirty="0">
                <a:latin typeface="PMingLiU"/>
                <a:cs typeface="PMingLiU"/>
              </a:rPr>
              <a:t>int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main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4" dirty="0">
                <a:latin typeface="PMingLiU"/>
                <a:cs typeface="PMingLiU"/>
              </a:rPr>
              <a:t>(void)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800">
              <a:latin typeface="Times New Roman"/>
              <a:cs typeface="Times New Roman"/>
            </a:endParaRPr>
          </a:p>
          <a:p>
            <a:pPr marL="227329" marR="1671955">
              <a:lnSpc>
                <a:spcPts val="950"/>
              </a:lnSpc>
            </a:pPr>
            <a:r>
              <a:rPr sz="800" spc="140" dirty="0">
                <a:latin typeface="PMingLiU"/>
                <a:cs typeface="PMingLiU"/>
              </a:rPr>
              <a:t>printf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0" dirty="0">
                <a:latin typeface="PMingLiU"/>
                <a:cs typeface="PMingLiU"/>
              </a:rPr>
              <a:t>("Hello,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World!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30" dirty="0">
                <a:latin typeface="PMingLiU"/>
                <a:cs typeface="PMingLiU"/>
              </a:rPr>
              <a:t>n"); </a:t>
            </a:r>
            <a:r>
              <a:rPr sz="800" spc="120" dirty="0">
                <a:latin typeface="PMingLiU"/>
                <a:cs typeface="PMingLiU"/>
              </a:rPr>
              <a:t>return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0;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Afi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6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curent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  <a:spcBef>
                <a:spcPts val="405"/>
              </a:spcBef>
            </a:pPr>
            <a:r>
              <a:rPr sz="800" spc="65" dirty="0">
                <a:latin typeface="PMingLiU"/>
                <a:cs typeface="PMingLiU"/>
              </a:rPr>
              <a:t>stefanb@anaco</a:t>
            </a:r>
            <a:r>
              <a:rPr sz="800" spc="75" dirty="0">
                <a:latin typeface="PMingLiU"/>
                <a:cs typeface="PMingLiU"/>
              </a:rPr>
              <a:t>nda:~$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10" dirty="0">
                <a:latin typeface="PMingLiU"/>
                <a:cs typeface="PMingLiU"/>
              </a:rPr>
              <a:t>pwd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95" dirty="0">
                <a:latin typeface="PMingLiU"/>
                <a:cs typeface="PMingLiU"/>
              </a:rPr>
              <a:t>/home/stefanb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4" action="ppaction://hlinksldjump"/>
              </a:rPr>
              <a:t>Cursul</a:t>
            </a:r>
            <a:r>
              <a:rPr sz="750" spc="30" baseline="5555" dirty="0">
                <a:hlinkClick r:id="rId14" action="ppaction://hlinksldjump"/>
              </a:rPr>
              <a:t> </a:t>
            </a:r>
            <a:r>
              <a:rPr sz="750" spc="-52" baseline="5555" dirty="0">
                <a:hlinkClick r:id="rId14" action="ppaction://hlinksldjump"/>
              </a:rPr>
              <a:t>2,</a:t>
            </a:r>
            <a:r>
              <a:rPr sz="750" spc="22" baseline="5555" dirty="0">
                <a:hlinkClick r:id="rId14" action="ppaction://hlinksldjump"/>
              </a:rPr>
              <a:t> </a:t>
            </a:r>
            <a:r>
              <a:rPr sz="750" spc="-30" baseline="5555" dirty="0">
                <a:hlinkClick r:id="rId14" action="ppaction://hlinksldjump"/>
              </a:rPr>
              <a:t>Utiliz</a:t>
            </a:r>
            <a:r>
              <a:rPr sz="750" spc="-60" baseline="5555" dirty="0">
                <a:hlinkClick r:id="rId14" action="ppaction://hlinksldjump"/>
              </a:rPr>
              <a:t>a</a:t>
            </a:r>
            <a:r>
              <a:rPr sz="750" spc="-44" baseline="5555" dirty="0">
                <a:hlinkClick r:id="rId14" action="ppaction://hlinksldjump"/>
              </a:rPr>
              <a:t>rea</a:t>
            </a:r>
            <a:r>
              <a:rPr sz="750" spc="22" baseline="5555" dirty="0">
                <a:hlinkClick r:id="rId14" action="ppaction://hlinksldjump"/>
              </a:rPr>
              <a:t> </a:t>
            </a:r>
            <a:r>
              <a:rPr sz="750" spc="-52" baseline="5555" dirty="0">
                <a:hlinkClick r:id="rId14" action="ppaction://hlinksldjump"/>
              </a:rPr>
              <a:t>sistemului</a:t>
            </a:r>
            <a:r>
              <a:rPr sz="750" spc="22" baseline="5555" dirty="0">
                <a:hlinkClick r:id="rId14" action="ppaction://hlinksldjump"/>
              </a:rPr>
              <a:t> </a:t>
            </a:r>
            <a:r>
              <a:rPr sz="750" spc="-67" baseline="5555" dirty="0">
                <a:hlinkClick r:id="rId14" action="ppaction://hlinksldjump"/>
              </a:rPr>
              <a:t>de</a:t>
            </a:r>
            <a:r>
              <a:rPr sz="750" spc="22" baseline="5555" dirty="0">
                <a:hlinkClick r:id="rId14" action="ppaction://hlinksldjump"/>
              </a:rPr>
              <a:t> </a:t>
            </a:r>
            <a:r>
              <a:rPr sz="750" spc="-37" baseline="5555" dirty="0">
                <a:hlinkClick r:id="rId14" action="ppaction://hlinksldjump"/>
              </a:rPr>
              <a:t>fi</a:t>
            </a:r>
            <a:r>
              <a:rPr sz="750" spc="-345" baseline="5555" dirty="0">
                <a:hlinkClick r:id="rId14" action="ppaction://hlinksldjump"/>
              </a:rPr>
              <a:t>s</a:t>
            </a:r>
            <a:r>
              <a:rPr sz="500" spc="10" dirty="0">
                <a:hlinkClick r:id="rId14" action="ppaction://hlinksldjump"/>
              </a:rPr>
              <a:t>,</a:t>
            </a:r>
            <a:r>
              <a:rPr sz="750" spc="-52" baseline="5555" dirty="0">
                <a:hlinkClick r:id="rId14" action="ppaction://hlinksldjump"/>
              </a:rPr>
              <a:t>iere</a:t>
            </a:r>
            <a:endParaRPr sz="750" baseline="5555"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19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3540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30" dirty="0"/>
              <a:t>Unix(cont.)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851572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000391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1262532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1249832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1300632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895820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946613"/>
            <a:ext cx="50749" cy="3159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044671"/>
            <a:ext cx="3989704" cy="269240"/>
          </a:xfrm>
          <a:custGeom>
            <a:avLst/>
            <a:gdLst/>
            <a:ahLst/>
            <a:cxnLst/>
            <a:rect l="l" t="t" r="r" b="b"/>
            <a:pathLst>
              <a:path w="3989704" h="269240">
                <a:moveTo>
                  <a:pt x="3989654" y="0"/>
                </a:moveTo>
                <a:lnTo>
                  <a:pt x="0" y="0"/>
                </a:lnTo>
                <a:lnTo>
                  <a:pt x="0" y="217860"/>
                </a:lnTo>
                <a:lnTo>
                  <a:pt x="4008" y="237585"/>
                </a:lnTo>
                <a:lnTo>
                  <a:pt x="14922" y="253738"/>
                </a:lnTo>
                <a:lnTo>
                  <a:pt x="31075" y="264652"/>
                </a:lnTo>
                <a:lnTo>
                  <a:pt x="50800" y="268661"/>
                </a:lnTo>
                <a:lnTo>
                  <a:pt x="3938854" y="268661"/>
                </a:lnTo>
                <a:lnTo>
                  <a:pt x="3958579" y="264652"/>
                </a:lnTo>
                <a:lnTo>
                  <a:pt x="3974732" y="253738"/>
                </a:lnTo>
                <a:lnTo>
                  <a:pt x="3985646" y="237585"/>
                </a:lnTo>
                <a:lnTo>
                  <a:pt x="3989654" y="217860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933913"/>
            <a:ext cx="0" cy="347980"/>
          </a:xfrm>
          <a:custGeom>
            <a:avLst/>
            <a:gdLst/>
            <a:ahLst/>
            <a:cxnLst/>
            <a:rect l="l" t="t" r="r" b="b"/>
            <a:pathLst>
              <a:path h="347980">
                <a:moveTo>
                  <a:pt x="0" y="347668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9212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9085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8958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1477365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1631010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1907209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1894509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1945310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1521599"/>
            <a:ext cx="50749" cy="101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1572394"/>
            <a:ext cx="50749" cy="3348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1675291"/>
            <a:ext cx="3989704" cy="283210"/>
          </a:xfrm>
          <a:custGeom>
            <a:avLst/>
            <a:gdLst/>
            <a:ahLst/>
            <a:cxnLst/>
            <a:rect l="l" t="t" r="r" b="b"/>
            <a:pathLst>
              <a:path w="3989704" h="283210">
                <a:moveTo>
                  <a:pt x="3989654" y="0"/>
                </a:moveTo>
                <a:lnTo>
                  <a:pt x="0" y="0"/>
                </a:lnTo>
                <a:lnTo>
                  <a:pt x="0" y="231918"/>
                </a:lnTo>
                <a:lnTo>
                  <a:pt x="4008" y="251643"/>
                </a:lnTo>
                <a:lnTo>
                  <a:pt x="14922" y="267796"/>
                </a:lnTo>
                <a:lnTo>
                  <a:pt x="31075" y="278710"/>
                </a:lnTo>
                <a:lnTo>
                  <a:pt x="50800" y="282718"/>
                </a:lnTo>
                <a:lnTo>
                  <a:pt x="3938854" y="282718"/>
                </a:lnTo>
                <a:lnTo>
                  <a:pt x="3958579" y="278710"/>
                </a:lnTo>
                <a:lnTo>
                  <a:pt x="3974732" y="267796"/>
                </a:lnTo>
                <a:lnTo>
                  <a:pt x="3985646" y="251643"/>
                </a:lnTo>
                <a:lnTo>
                  <a:pt x="3989654" y="2319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1559694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3665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154699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153429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152159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9193" y="2122042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9194" y="227568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9994" y="2551887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35348" y="2539187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0794" y="2589987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166277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217072"/>
            <a:ext cx="50749" cy="3348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193" y="2319968"/>
            <a:ext cx="3989704" cy="283210"/>
          </a:xfrm>
          <a:custGeom>
            <a:avLst/>
            <a:gdLst/>
            <a:ahLst/>
            <a:cxnLst/>
            <a:rect l="l" t="t" r="r" b="b"/>
            <a:pathLst>
              <a:path w="3989704" h="283210">
                <a:moveTo>
                  <a:pt x="3989654" y="0"/>
                </a:moveTo>
                <a:lnTo>
                  <a:pt x="0" y="0"/>
                </a:lnTo>
                <a:lnTo>
                  <a:pt x="0" y="231918"/>
                </a:lnTo>
                <a:lnTo>
                  <a:pt x="4008" y="251643"/>
                </a:lnTo>
                <a:lnTo>
                  <a:pt x="14922" y="267796"/>
                </a:lnTo>
                <a:lnTo>
                  <a:pt x="31075" y="278710"/>
                </a:lnTo>
                <a:lnTo>
                  <a:pt x="50800" y="282718"/>
                </a:lnTo>
                <a:lnTo>
                  <a:pt x="3938854" y="282718"/>
                </a:lnTo>
                <a:lnTo>
                  <a:pt x="3958579" y="278710"/>
                </a:lnTo>
                <a:lnTo>
                  <a:pt x="3974732" y="267796"/>
                </a:lnTo>
                <a:lnTo>
                  <a:pt x="3985646" y="251643"/>
                </a:lnTo>
                <a:lnTo>
                  <a:pt x="3989654" y="2319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8848" y="2204372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3665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8848" y="21916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8848" y="21789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8848" y="21662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47294" y="854456"/>
            <a:ext cx="2499360" cy="171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Schimb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curent</a:t>
            </a:r>
            <a:endParaRPr sz="900">
              <a:latin typeface="Tahoma"/>
              <a:cs typeface="Tahoma"/>
            </a:endParaRPr>
          </a:p>
          <a:p>
            <a:pPr marL="12700" marR="703580">
              <a:lnSpc>
                <a:spcPts val="950"/>
              </a:lnSpc>
              <a:spcBef>
                <a:spcPts val="409"/>
              </a:spcBef>
            </a:pP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95" dirty="0">
                <a:latin typeface="PMingLiU"/>
                <a:cs typeface="PMingLiU"/>
              </a:rPr>
              <a:t>da:~/svn$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cd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0" dirty="0">
                <a:latin typeface="PMingLiU"/>
                <a:cs typeface="PMingLiU"/>
              </a:rPr>
              <a:t>h</a:t>
            </a:r>
            <a:r>
              <a:rPr sz="800" spc="95" dirty="0">
                <a:latin typeface="PMingLiU"/>
                <a:cs typeface="PMingLiU"/>
              </a:rPr>
              <a:t>ooks/</a:t>
            </a:r>
            <a:r>
              <a:rPr sz="800" spc="60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90" dirty="0">
                <a:latin typeface="PMingLiU"/>
                <a:cs typeface="PMingLiU"/>
              </a:rPr>
              <a:t>da:~/svn/hooks$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Cre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ier,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di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rect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ts val="950"/>
              </a:lnSpc>
              <a:spcBef>
                <a:spcPts val="445"/>
              </a:spcBef>
            </a:pPr>
            <a:r>
              <a:rPr sz="800" spc="65" dirty="0">
                <a:latin typeface="PMingLiU"/>
                <a:cs typeface="PMingLiU"/>
              </a:rPr>
              <a:t>stefanb@anaco</a:t>
            </a:r>
            <a:r>
              <a:rPr sz="800" spc="114" dirty="0">
                <a:latin typeface="PMingLiU"/>
                <a:cs typeface="PMingLiU"/>
              </a:rPr>
              <a:t>nda:~/testing$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touch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testfile.txt</a:t>
            </a:r>
            <a:r>
              <a:rPr sz="800" spc="140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</a:t>
            </a:r>
            <a:r>
              <a:rPr sz="800" spc="114" dirty="0">
                <a:latin typeface="PMingLiU"/>
                <a:cs typeface="PMingLiU"/>
              </a:rPr>
              <a:t>nda:~/testing$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mkdir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50" dirty="0">
                <a:latin typeface="PMingLiU"/>
                <a:cs typeface="PMingLiU"/>
              </a:rPr>
              <a:t>testdir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32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30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tergerea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ier,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  <a:p>
            <a:pPr marL="12700" marR="166370">
              <a:lnSpc>
                <a:spcPts val="950"/>
              </a:lnSpc>
              <a:spcBef>
                <a:spcPts val="445"/>
              </a:spcBef>
            </a:pPr>
            <a:r>
              <a:rPr sz="800" spc="65" dirty="0">
                <a:latin typeface="PMingLiU"/>
                <a:cs typeface="PMingLiU"/>
              </a:rPr>
              <a:t>stefanb@anaco</a:t>
            </a:r>
            <a:r>
              <a:rPr sz="800" spc="114" dirty="0">
                <a:latin typeface="PMingLiU"/>
                <a:cs typeface="PMingLiU"/>
              </a:rPr>
              <a:t>nda:~/testing$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rm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testfile.txt</a:t>
            </a:r>
            <a:r>
              <a:rPr sz="800" spc="140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</a:t>
            </a:r>
            <a:r>
              <a:rPr sz="800" spc="114" dirty="0">
                <a:latin typeface="PMingLiU"/>
                <a:cs typeface="PMingLiU"/>
              </a:rPr>
              <a:t>nda:~/testing$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rmdir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50" dirty="0">
                <a:latin typeface="PMingLiU"/>
                <a:cs typeface="PMingLiU"/>
              </a:rPr>
              <a:t>testdir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2" action="ppaction://hlinksldjump"/>
              </a:rPr>
              <a:t>Cursul</a:t>
            </a:r>
            <a:r>
              <a:rPr sz="750" spc="30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2,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0" baseline="5555" dirty="0">
                <a:hlinkClick r:id="rId12" action="ppaction://hlinksldjump"/>
              </a:rPr>
              <a:t>Utiliz</a:t>
            </a:r>
            <a:r>
              <a:rPr sz="750" spc="-60" baseline="5555" dirty="0">
                <a:hlinkClick r:id="rId12" action="ppaction://hlinksldjump"/>
              </a:rPr>
              <a:t>a</a:t>
            </a:r>
            <a:r>
              <a:rPr sz="750" spc="-44" baseline="5555" dirty="0">
                <a:hlinkClick r:id="rId12" action="ppaction://hlinksldjump"/>
              </a:rPr>
              <a:t>rea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sistemului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67" baseline="5555" dirty="0">
                <a:hlinkClick r:id="rId12" action="ppaction://hlinksldjump"/>
              </a:rPr>
              <a:t>de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7" baseline="5555" dirty="0">
                <a:hlinkClick r:id="rId12" action="ppaction://hlinksldjump"/>
              </a:rPr>
              <a:t>fi</a:t>
            </a:r>
            <a:r>
              <a:rPr sz="750" spc="-345" baseline="5555" dirty="0">
                <a:hlinkClick r:id="rId12" action="ppaction://hlinksldjump"/>
              </a:rPr>
              <a:t>s</a:t>
            </a:r>
            <a:r>
              <a:rPr sz="500" spc="10" dirty="0">
                <a:hlinkClick r:id="rId12" action="ppaction://hlinksldjump"/>
              </a:rPr>
              <a:t>,</a:t>
            </a:r>
            <a:r>
              <a:rPr sz="750" spc="-52" baseline="5555" dirty="0">
                <a:hlinkClick r:id="rId12" action="ppaction://hlinksldjump"/>
              </a:rPr>
              <a:t>iere</a:t>
            </a:r>
            <a:endParaRPr sz="750" baseline="5555"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20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3540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30" dirty="0"/>
              <a:t>Unix(cont.)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150213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302194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059190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046490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097291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194460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245246"/>
            <a:ext cx="50749" cy="8139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346468"/>
            <a:ext cx="3989704" cy="763905"/>
          </a:xfrm>
          <a:custGeom>
            <a:avLst/>
            <a:gdLst/>
            <a:ahLst/>
            <a:cxnLst/>
            <a:rect l="l" t="t" r="r" b="b"/>
            <a:pathLst>
              <a:path w="3989704" h="763905">
                <a:moveTo>
                  <a:pt x="3989654" y="0"/>
                </a:moveTo>
                <a:lnTo>
                  <a:pt x="0" y="0"/>
                </a:lnTo>
                <a:lnTo>
                  <a:pt x="0" y="712722"/>
                </a:lnTo>
                <a:lnTo>
                  <a:pt x="4008" y="732447"/>
                </a:lnTo>
                <a:lnTo>
                  <a:pt x="14922" y="748600"/>
                </a:lnTo>
                <a:lnTo>
                  <a:pt x="31075" y="759514"/>
                </a:lnTo>
                <a:lnTo>
                  <a:pt x="50800" y="763523"/>
                </a:lnTo>
                <a:lnTo>
                  <a:pt x="3938854" y="763523"/>
                </a:lnTo>
                <a:lnTo>
                  <a:pt x="3958579" y="759514"/>
                </a:lnTo>
                <a:lnTo>
                  <a:pt x="3974732" y="748600"/>
                </a:lnTo>
                <a:lnTo>
                  <a:pt x="3985646" y="732447"/>
                </a:lnTo>
                <a:lnTo>
                  <a:pt x="3989654" y="71272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232546"/>
            <a:ext cx="0" cy="845819"/>
          </a:xfrm>
          <a:custGeom>
            <a:avLst/>
            <a:gdLst/>
            <a:ahLst/>
            <a:cxnLst/>
            <a:rect l="l" t="t" r="r" b="b"/>
            <a:pathLst>
              <a:path h="845819">
                <a:moveTo>
                  <a:pt x="0" y="84569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21984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20714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19444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153096"/>
            <a:ext cx="2929255" cy="9283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Mut</a:t>
            </a: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re,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copiere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ts val="950"/>
              </a:lnSpc>
              <a:spcBef>
                <a:spcPts val="434"/>
              </a:spcBef>
            </a:pP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120" dirty="0">
                <a:latin typeface="PMingLiU"/>
                <a:cs typeface="PMingLiU"/>
              </a:rPr>
              <a:t>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touch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demutat.txt</a:t>
            </a:r>
            <a:r>
              <a:rPr sz="800" spc="75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120" dirty="0">
                <a:latin typeface="PMingLiU"/>
                <a:cs typeface="PMingLiU"/>
              </a:rPr>
              <a:t>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touch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5" dirty="0">
                <a:latin typeface="PMingLiU"/>
                <a:cs typeface="PMingLiU"/>
              </a:rPr>
              <a:t>decopiat.txt</a:t>
            </a:r>
            <a:r>
              <a:rPr sz="800" spc="90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120" dirty="0">
                <a:latin typeface="PMingLiU"/>
                <a:cs typeface="PMingLiU"/>
              </a:rPr>
              <a:t>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60" dirty="0">
                <a:latin typeface="PMingLiU"/>
                <a:cs typeface="PMingLiU"/>
              </a:rPr>
              <a:t>mv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demutat.txt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0" dirty="0">
                <a:latin typeface="PMingLiU"/>
                <a:cs typeface="PMingLiU"/>
              </a:rPr>
              <a:t>mutat.txt</a:t>
            </a:r>
            <a:r>
              <a:rPr sz="800" spc="85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120" dirty="0">
                <a:latin typeface="PMingLiU"/>
                <a:cs typeface="PMingLiU"/>
              </a:rPr>
              <a:t>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cp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5" dirty="0">
                <a:latin typeface="PMingLiU"/>
                <a:cs typeface="PMingLiU"/>
              </a:rPr>
              <a:t>decopiat.txt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0" dirty="0">
                <a:latin typeface="PMingLiU"/>
                <a:cs typeface="PMingLiU"/>
              </a:rPr>
              <a:t>copiat.txt</a:t>
            </a:r>
            <a:r>
              <a:rPr sz="800" spc="100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stefanb@anacon</a:t>
            </a:r>
            <a:r>
              <a:rPr sz="800" spc="120" dirty="0">
                <a:latin typeface="PMingLiU"/>
                <a:cs typeface="PMingLiU"/>
              </a:rPr>
              <a:t>da:~/testing$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ls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15"/>
              </a:lnSpc>
            </a:pPr>
            <a:r>
              <a:rPr sz="800" spc="140" dirty="0">
                <a:latin typeface="PMingLiU"/>
                <a:cs typeface="PMingLiU"/>
              </a:rPr>
              <a:t>copiat.txt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decopiat.</a:t>
            </a:r>
            <a:r>
              <a:rPr sz="800" spc="85" dirty="0">
                <a:latin typeface="PMingLiU"/>
                <a:cs typeface="PMingLiU"/>
              </a:rPr>
              <a:t>t</a:t>
            </a:r>
            <a:r>
              <a:rPr sz="800" spc="130" dirty="0">
                <a:latin typeface="PMingLiU"/>
                <a:cs typeface="PMingLiU"/>
              </a:rPr>
              <a:t>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mut</a:t>
            </a:r>
            <a:r>
              <a:rPr sz="800" spc="35" dirty="0">
                <a:latin typeface="PMingLiU"/>
                <a:cs typeface="PMingLiU"/>
              </a:rPr>
              <a:t>a</a:t>
            </a:r>
            <a:r>
              <a:rPr sz="800" spc="185" dirty="0">
                <a:latin typeface="PMingLiU"/>
                <a:cs typeface="PMingLiU"/>
              </a:rPr>
              <a:t>t.txt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44" baseline="5555" dirty="0">
                <a:hlinkClick r:id="rId8" action="ppaction://hlinksldjump"/>
              </a:rPr>
              <a:t>rea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21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75940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40" dirty="0"/>
              <a:t>Wind</a:t>
            </a:r>
            <a:r>
              <a:rPr spc="-75" dirty="0"/>
              <a:t>o</a:t>
            </a:r>
            <a:r>
              <a:rPr spc="-95" dirty="0"/>
              <a:t>ws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382585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702828"/>
            <a:ext cx="3731260" cy="841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9560" marR="5080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PMingLiU"/>
                <a:cs typeface="PMingLiU"/>
              </a:rPr>
              <a:t>Command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65" dirty="0">
                <a:latin typeface="PMingLiU"/>
                <a:cs typeface="PMingLiU"/>
              </a:rPr>
              <a:t>Prompt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15" dirty="0">
                <a:latin typeface="PMingLiU"/>
                <a:cs typeface="PMingLiU"/>
              </a:rPr>
              <a:t>CLI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interf</a:t>
            </a:r>
            <a:r>
              <a:rPr sz="1100" spc="-35" dirty="0">
                <a:latin typeface="Tahoma"/>
                <a:cs typeface="Tahoma"/>
              </a:rPr>
              <a:t>a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ase</a:t>
            </a:r>
            <a:r>
              <a:rPr sz="1100" spc="-120" dirty="0">
                <a:latin typeface="Tahoma"/>
                <a:cs typeface="Tahoma"/>
              </a:rPr>
              <a:t>m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shell-ului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Unix</a:t>
            </a:r>
            <a:endParaRPr sz="1100">
              <a:latin typeface="Tahoma"/>
              <a:cs typeface="Tahoma"/>
            </a:endParaRPr>
          </a:p>
          <a:p>
            <a:pPr marL="289560">
              <a:lnSpc>
                <a:spcPct val="100000"/>
              </a:lnSpc>
              <a:spcBef>
                <a:spcPts val="35"/>
              </a:spcBef>
            </a:pPr>
            <a:r>
              <a:rPr sz="1100" spc="180" dirty="0">
                <a:latin typeface="PMingLiU"/>
                <a:cs typeface="PMingLiU"/>
              </a:rPr>
              <a:t>Start  </a:t>
            </a:r>
            <a:r>
              <a:rPr sz="1100" i="1" spc="-55" dirty="0">
                <a:latin typeface="Verdana"/>
                <a:cs typeface="Verdana"/>
              </a:rPr>
              <a:t>&gt;</a:t>
            </a:r>
            <a:r>
              <a:rPr sz="1100" i="1" spc="185" dirty="0">
                <a:latin typeface="Verdana"/>
                <a:cs typeface="Verdana"/>
              </a:rPr>
              <a:t> </a:t>
            </a:r>
            <a:r>
              <a:rPr sz="1100" spc="-5" dirty="0">
                <a:latin typeface="PMingLiU"/>
                <a:cs typeface="PMingLiU"/>
              </a:rPr>
              <a:t>Run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i="1" spc="-55" dirty="0">
                <a:latin typeface="Verdana"/>
                <a:cs typeface="Verdana"/>
              </a:rPr>
              <a:t>&gt;</a:t>
            </a:r>
            <a:r>
              <a:rPr sz="1100" i="1" spc="185" dirty="0">
                <a:latin typeface="Verdana"/>
                <a:cs typeface="Verdana"/>
              </a:rPr>
              <a:t> </a:t>
            </a:r>
            <a:r>
              <a:rPr sz="1100" spc="75" dirty="0">
                <a:latin typeface="PMingLiU"/>
                <a:cs typeface="PMingLiU"/>
              </a:rPr>
              <a:t>cmd.exe</a:t>
            </a:r>
            <a:endParaRPr sz="11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Cre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lis</a:t>
            </a:r>
            <a:r>
              <a:rPr sz="900" spc="3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900" spc="-6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con</a:t>
            </a:r>
            <a:r>
              <a:rPr sz="900" spc="-2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inutului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1536230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994" y="2276360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35348" y="2263660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94" y="2314461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426819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8848" y="1477612"/>
            <a:ext cx="50749" cy="7987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9193" y="1580508"/>
            <a:ext cx="3989704" cy="746760"/>
          </a:xfrm>
          <a:custGeom>
            <a:avLst/>
            <a:gdLst/>
            <a:ahLst/>
            <a:cxnLst/>
            <a:rect l="l" t="t" r="r" b="b"/>
            <a:pathLst>
              <a:path w="3989704" h="746760">
                <a:moveTo>
                  <a:pt x="3989654" y="0"/>
                </a:moveTo>
                <a:lnTo>
                  <a:pt x="0" y="0"/>
                </a:lnTo>
                <a:lnTo>
                  <a:pt x="0" y="695852"/>
                </a:lnTo>
                <a:lnTo>
                  <a:pt x="4008" y="715576"/>
                </a:lnTo>
                <a:lnTo>
                  <a:pt x="14922" y="731729"/>
                </a:lnTo>
                <a:lnTo>
                  <a:pt x="31075" y="742643"/>
                </a:lnTo>
                <a:lnTo>
                  <a:pt x="50800" y="746652"/>
                </a:lnTo>
                <a:lnTo>
                  <a:pt x="3938854" y="746652"/>
                </a:lnTo>
                <a:lnTo>
                  <a:pt x="3958579" y="742643"/>
                </a:lnTo>
                <a:lnTo>
                  <a:pt x="3974732" y="731729"/>
                </a:lnTo>
                <a:lnTo>
                  <a:pt x="3985646" y="715576"/>
                </a:lnTo>
                <a:lnTo>
                  <a:pt x="3989654" y="69585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464912"/>
            <a:ext cx="0" cy="830580"/>
          </a:xfrm>
          <a:custGeom>
            <a:avLst/>
            <a:gdLst/>
            <a:ahLst/>
            <a:cxnLst/>
            <a:rect l="l" t="t" r="r" b="b"/>
            <a:pathLst>
              <a:path h="830580">
                <a:moveTo>
                  <a:pt x="0" y="830498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45221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43951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8848" y="142681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47294" y="1585214"/>
            <a:ext cx="1800225" cy="285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50"/>
              </a:lnSpc>
            </a:pP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mkdir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curs2</a:t>
            </a:r>
            <a:r>
              <a:rPr sz="800" spc="60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0" dirty="0">
                <a:latin typeface="PMingLiU"/>
                <a:cs typeface="PMingLiU"/>
              </a:rPr>
              <a:t>dir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294" y="1820532"/>
            <a:ext cx="137033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294" y="1940737"/>
            <a:ext cx="137033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19:04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7294" y="2181148"/>
            <a:ext cx="137033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60492" y="1820532"/>
            <a:ext cx="563245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955"/>
              </a:lnSpc>
            </a:pPr>
            <a:r>
              <a:rPr sz="800" spc="235" dirty="0">
                <a:latin typeface="PMingLiU"/>
                <a:cs typeface="PMingLiU"/>
              </a:rPr>
              <a:t>.</a:t>
            </a:r>
            <a:endParaRPr sz="800">
              <a:latin typeface="PMingLiU"/>
              <a:cs typeface="PMingLiU"/>
            </a:endParaRPr>
          </a:p>
          <a:p>
            <a:pPr marL="120014">
              <a:lnSpc>
                <a:spcPts val="944"/>
              </a:lnSpc>
            </a:pPr>
            <a:r>
              <a:rPr sz="800" spc="235" dirty="0">
                <a:latin typeface="PMingLiU"/>
                <a:cs typeface="PMingLiU"/>
              </a:rPr>
              <a:t>..</a:t>
            </a:r>
            <a:endParaRPr sz="800">
              <a:latin typeface="PMingLiU"/>
              <a:cs typeface="PMingLiU"/>
            </a:endParaRPr>
          </a:p>
          <a:p>
            <a:pPr marL="120014" marR="5080" indent="-107950">
              <a:lnSpc>
                <a:spcPts val="950"/>
              </a:lnSpc>
              <a:spcBef>
                <a:spcPts val="30"/>
              </a:spcBef>
            </a:pPr>
            <a:r>
              <a:rPr sz="800" spc="45" dirty="0">
                <a:latin typeface="PMingLiU"/>
                <a:cs typeface="PMingLiU"/>
              </a:rPr>
              <a:t>0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204" dirty="0">
                <a:latin typeface="PMingLiU"/>
                <a:cs typeface="PMingLiU"/>
              </a:rPr>
              <a:t>i</a:t>
            </a:r>
            <a:r>
              <a:rPr sz="800" spc="135" dirty="0">
                <a:latin typeface="PMingLiU"/>
                <a:cs typeface="PMingLiU"/>
              </a:rPr>
              <a:t>nfo.txt</a:t>
            </a:r>
            <a:r>
              <a:rPr sz="800" spc="100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curs2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09193" y="2484449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47294" y="2487333"/>
            <a:ext cx="962660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Copierea</a:t>
            </a:r>
            <a:r>
              <a:rPr sz="900" spc="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09194" y="263810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9994" y="2919920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35348" y="2907220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10794" y="2958020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98848" y="2528684"/>
            <a:ext cx="50749" cy="101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298848" y="2579481"/>
            <a:ext cx="50749" cy="34043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9193" y="2682378"/>
            <a:ext cx="3989704" cy="288925"/>
          </a:xfrm>
          <a:custGeom>
            <a:avLst/>
            <a:gdLst/>
            <a:ahLst/>
            <a:cxnLst/>
            <a:rect l="l" t="t" r="r" b="b"/>
            <a:pathLst>
              <a:path w="3989704" h="288925">
                <a:moveTo>
                  <a:pt x="3989654" y="0"/>
                </a:moveTo>
                <a:lnTo>
                  <a:pt x="0" y="0"/>
                </a:lnTo>
                <a:lnTo>
                  <a:pt x="0" y="237542"/>
                </a:lnTo>
                <a:lnTo>
                  <a:pt x="4008" y="257266"/>
                </a:lnTo>
                <a:lnTo>
                  <a:pt x="14922" y="273419"/>
                </a:lnTo>
                <a:lnTo>
                  <a:pt x="31075" y="284333"/>
                </a:lnTo>
                <a:lnTo>
                  <a:pt x="50800" y="288342"/>
                </a:lnTo>
                <a:lnTo>
                  <a:pt x="3938854" y="288342"/>
                </a:lnTo>
                <a:lnTo>
                  <a:pt x="3958579" y="284333"/>
                </a:lnTo>
                <a:lnTo>
                  <a:pt x="3974732" y="273419"/>
                </a:lnTo>
                <a:lnTo>
                  <a:pt x="3985646" y="257266"/>
                </a:lnTo>
                <a:lnTo>
                  <a:pt x="3989654" y="23754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98848" y="2566781"/>
            <a:ext cx="0" cy="372745"/>
          </a:xfrm>
          <a:custGeom>
            <a:avLst/>
            <a:gdLst/>
            <a:ahLst/>
            <a:cxnLst/>
            <a:rect l="l" t="t" r="r" b="b"/>
            <a:pathLst>
              <a:path h="372744">
                <a:moveTo>
                  <a:pt x="0" y="372188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298848" y="255408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54138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52868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47294" y="2681998"/>
            <a:ext cx="2392045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55" dirty="0">
                <a:latin typeface="PMingLiU"/>
                <a:cs typeface="PMingLiU"/>
              </a:rPr>
              <a:t>copy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5" dirty="0">
                <a:latin typeface="PMingLiU"/>
                <a:cs typeface="PMingLiU"/>
              </a:rPr>
              <a:t>info.txt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director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47294" y="2802204"/>
            <a:ext cx="9398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PMingLiU"/>
                <a:cs typeface="PMingLiU"/>
              </a:rPr>
              <a:t>1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5" dirty="0">
                <a:latin typeface="PMingLiU"/>
                <a:cs typeface="PMingLiU"/>
              </a:rPr>
              <a:t>file(s)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copied.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2" action="ppaction://hlinksldjump"/>
              </a:rPr>
              <a:t>Cursul</a:t>
            </a:r>
            <a:r>
              <a:rPr sz="750" spc="30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2,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0" baseline="5555" dirty="0">
                <a:hlinkClick r:id="rId12" action="ppaction://hlinksldjump"/>
              </a:rPr>
              <a:t>Utiliz</a:t>
            </a:r>
            <a:r>
              <a:rPr sz="750" spc="-60" baseline="5555" dirty="0">
                <a:hlinkClick r:id="rId12" action="ppaction://hlinksldjump"/>
              </a:rPr>
              <a:t>a</a:t>
            </a:r>
            <a:r>
              <a:rPr sz="750" spc="-44" baseline="5555" dirty="0">
                <a:hlinkClick r:id="rId12" action="ppaction://hlinksldjump"/>
              </a:rPr>
              <a:t>rea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sistemului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67" baseline="5555" dirty="0">
                <a:hlinkClick r:id="rId12" action="ppaction://hlinksldjump"/>
              </a:rPr>
              <a:t>de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7" baseline="5555" dirty="0">
                <a:hlinkClick r:id="rId12" action="ppaction://hlinksldjump"/>
              </a:rPr>
              <a:t>fi</a:t>
            </a:r>
            <a:r>
              <a:rPr sz="750" spc="-345" baseline="5555" dirty="0">
                <a:hlinkClick r:id="rId12" action="ppaction://hlinksldjump"/>
              </a:rPr>
              <a:t>s</a:t>
            </a:r>
            <a:r>
              <a:rPr sz="500" spc="10" dirty="0">
                <a:hlinkClick r:id="rId12" action="ppaction://hlinksldjump"/>
              </a:rPr>
              <a:t>,</a:t>
            </a:r>
            <a:r>
              <a:rPr sz="750" spc="-52" baseline="5555" dirty="0">
                <a:hlinkClick r:id="rId12" action="ppaction://hlinksldjump"/>
              </a:rPr>
              <a:t>iere</a:t>
            </a:r>
            <a:endParaRPr sz="750" baseline="5555"/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22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8585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40" dirty="0"/>
              <a:t>Wind</a:t>
            </a:r>
            <a:r>
              <a:rPr spc="-75" dirty="0"/>
              <a:t>o</a:t>
            </a:r>
            <a:r>
              <a:rPr spc="-95" dirty="0"/>
              <a:t>ws</a:t>
            </a:r>
            <a:r>
              <a:rPr spc="-30" dirty="0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103998"/>
            <a:ext cx="3989704" cy="177800"/>
          </a:xfrm>
          <a:custGeom>
            <a:avLst/>
            <a:gdLst/>
            <a:ahLst/>
            <a:cxnLst/>
            <a:rect l="l" t="t" r="r" b="b"/>
            <a:pathLst>
              <a:path w="3989704" h="1778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77280"/>
                </a:lnTo>
                <a:lnTo>
                  <a:pt x="3989654" y="17728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1113205"/>
            <a:ext cx="1626235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Redenumirea/mut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endParaRPr sz="9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1268615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994" y="2128951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35348" y="2116251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94" y="2167052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148232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8848" y="1199024"/>
            <a:ext cx="50749" cy="9299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9193" y="1312899"/>
            <a:ext cx="3989704" cy="867410"/>
          </a:xfrm>
          <a:custGeom>
            <a:avLst/>
            <a:gdLst/>
            <a:ahLst/>
            <a:cxnLst/>
            <a:rect l="l" t="t" r="r" b="b"/>
            <a:pathLst>
              <a:path w="3989704" h="867410">
                <a:moveTo>
                  <a:pt x="3989654" y="0"/>
                </a:moveTo>
                <a:lnTo>
                  <a:pt x="0" y="0"/>
                </a:lnTo>
                <a:lnTo>
                  <a:pt x="0" y="816052"/>
                </a:lnTo>
                <a:lnTo>
                  <a:pt x="4008" y="835777"/>
                </a:lnTo>
                <a:lnTo>
                  <a:pt x="14922" y="851930"/>
                </a:lnTo>
                <a:lnTo>
                  <a:pt x="31075" y="862844"/>
                </a:lnTo>
                <a:lnTo>
                  <a:pt x="50800" y="866852"/>
                </a:lnTo>
                <a:lnTo>
                  <a:pt x="3938854" y="866852"/>
                </a:lnTo>
                <a:lnTo>
                  <a:pt x="3958579" y="862844"/>
                </a:lnTo>
                <a:lnTo>
                  <a:pt x="3974732" y="851930"/>
                </a:lnTo>
                <a:lnTo>
                  <a:pt x="3985646" y="835777"/>
                </a:lnTo>
                <a:lnTo>
                  <a:pt x="3989654" y="81605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186324"/>
            <a:ext cx="0" cy="962025"/>
          </a:xfrm>
          <a:custGeom>
            <a:avLst/>
            <a:gdLst/>
            <a:ahLst/>
            <a:cxnLst/>
            <a:rect l="l" t="t" r="r" b="b"/>
            <a:pathLst>
              <a:path h="962025">
                <a:moveTo>
                  <a:pt x="0" y="961676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1736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1609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8848" y="11482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47294" y="1317612"/>
            <a:ext cx="244538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50"/>
              </a:lnSpc>
            </a:pP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move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5" dirty="0">
                <a:latin typeface="PMingLiU"/>
                <a:cs typeface="PMingLiU"/>
              </a:rPr>
              <a:t>info.txt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5" dirty="0">
                <a:latin typeface="PMingLiU"/>
                <a:cs typeface="PMingLiU"/>
              </a:rPr>
              <a:t>info2.txt</a:t>
            </a:r>
            <a:r>
              <a:rPr sz="800" spc="100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move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5" dirty="0">
                <a:latin typeface="PMingLiU"/>
                <a:cs typeface="PMingLiU"/>
              </a:rPr>
              <a:t>info.txt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director</a:t>
            </a:r>
            <a:r>
              <a:rPr sz="800" spc="90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D: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75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10" dirty="0">
                <a:latin typeface="PMingLiU"/>
                <a:cs typeface="PMingLiU"/>
              </a:rPr>
              <a:t>curs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80" dirty="0">
                <a:latin typeface="PMingLiU"/>
                <a:cs typeface="PMingLiU"/>
              </a:rPr>
              <a:t>USO</a:t>
            </a:r>
            <a:r>
              <a:rPr sz="800" i="1" spc="60" dirty="0">
                <a:latin typeface="Verdana"/>
                <a:cs typeface="Verdana"/>
              </a:rPr>
              <a:t>\</a:t>
            </a:r>
            <a:r>
              <a:rPr sz="800" spc="125" dirty="0">
                <a:latin typeface="PMingLiU"/>
                <a:cs typeface="PMingLiU"/>
              </a:rPr>
              <a:t>test&gt;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40" dirty="0">
                <a:latin typeface="PMingLiU"/>
                <a:cs typeface="PMingLiU"/>
              </a:rPr>
              <a:t>dir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294" y="1673123"/>
            <a:ext cx="137033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294" y="1793328"/>
            <a:ext cx="137033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19:04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7294" y="2033740"/>
            <a:ext cx="137033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7755" algn="l"/>
              </a:tabLst>
            </a:pPr>
            <a:r>
              <a:rPr sz="800" spc="80" dirty="0">
                <a:latin typeface="PMingLiU"/>
                <a:cs typeface="PMingLiU"/>
              </a:rPr>
              <a:t>06.10.2007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18:52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-10" dirty="0">
                <a:latin typeface="PMingLiU"/>
                <a:cs typeface="PMingLiU"/>
              </a:rPr>
              <a:t>&lt;DIR&gt;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68089" y="1673123"/>
            <a:ext cx="617220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955"/>
              </a:lnSpc>
            </a:pPr>
            <a:r>
              <a:rPr sz="800" spc="235" dirty="0">
                <a:latin typeface="PMingLiU"/>
                <a:cs typeface="PMingLiU"/>
              </a:rPr>
              <a:t>.</a:t>
            </a:r>
            <a:endParaRPr sz="800">
              <a:latin typeface="PMingLiU"/>
              <a:cs typeface="PMingLiU"/>
            </a:endParaRPr>
          </a:p>
          <a:p>
            <a:pPr marL="120014">
              <a:lnSpc>
                <a:spcPts val="944"/>
              </a:lnSpc>
            </a:pPr>
            <a:r>
              <a:rPr sz="800" spc="235" dirty="0">
                <a:latin typeface="PMingLiU"/>
                <a:cs typeface="PMingLiU"/>
              </a:rPr>
              <a:t>..</a:t>
            </a:r>
            <a:endParaRPr sz="800">
              <a:latin typeface="PMingLiU"/>
              <a:cs typeface="PMingLiU"/>
            </a:endParaRPr>
          </a:p>
          <a:p>
            <a:pPr marL="120014" marR="5080" indent="-107950">
              <a:lnSpc>
                <a:spcPts val="950"/>
              </a:lnSpc>
              <a:spcBef>
                <a:spcPts val="30"/>
              </a:spcBef>
            </a:pPr>
            <a:r>
              <a:rPr sz="800" spc="45" dirty="0">
                <a:latin typeface="PMingLiU"/>
                <a:cs typeface="PMingLiU"/>
              </a:rPr>
              <a:t>0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5" dirty="0">
                <a:latin typeface="PMingLiU"/>
                <a:cs typeface="PMingLiU"/>
              </a:rPr>
              <a:t>info2.txt</a:t>
            </a:r>
            <a:r>
              <a:rPr sz="800" spc="100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curs2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44" baseline="5555" dirty="0">
                <a:hlinkClick r:id="rId8" action="ppaction://hlinksldjump"/>
              </a:rPr>
              <a:t>rea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23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6275">
              <a:lnSpc>
                <a:spcPct val="100000"/>
              </a:lnSpc>
            </a:pPr>
            <a:r>
              <a:rPr spc="-45" dirty="0"/>
              <a:t>De</a:t>
            </a:r>
            <a:r>
              <a:rPr spc="10" dirty="0"/>
              <a:t> </a:t>
            </a:r>
            <a:r>
              <a:rPr spc="-75" dirty="0"/>
              <a:t>ce</a:t>
            </a:r>
            <a:r>
              <a:rPr spc="15" dirty="0"/>
              <a:t> </a:t>
            </a:r>
            <a:r>
              <a:rPr spc="-50" dirty="0"/>
              <a:t>ier</a:t>
            </a:r>
            <a:r>
              <a:rPr spc="-105" dirty="0"/>
              <a:t>a</a:t>
            </a:r>
            <a:r>
              <a:rPr spc="-55" dirty="0"/>
              <a:t>rhie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r>
              <a:rPr sz="1200" spc="10" dirty="0"/>
              <a:t> 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45" dirty="0"/>
              <a:t>directo</a:t>
            </a:r>
            <a:r>
              <a:rPr sz="1200" spc="-90" dirty="0"/>
              <a:t>a</a:t>
            </a:r>
            <a:r>
              <a:rPr sz="1200" spc="-55" dirty="0"/>
              <a:t>re?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99845"/>
            <a:ext cx="3616325" cy="1508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mu</a:t>
            </a:r>
            <a:r>
              <a:rPr sz="1100" spc="-20" dirty="0">
                <a:latin typeface="Tahoma"/>
                <a:cs typeface="Tahoma"/>
              </a:rPr>
              <a:t>lte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90" dirty="0">
                <a:latin typeface="Tahoma"/>
                <a:cs typeface="Tahoma"/>
              </a:rPr>
              <a:t>;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singur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nivel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insuficient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rganiz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rhi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(sau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15" dirty="0">
                <a:latin typeface="Tahoma"/>
                <a:cs typeface="Tahoma"/>
              </a:rPr>
              <a:t>b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resc</a:t>
            </a:r>
            <a:r>
              <a:rPr sz="1100" spc="-50" dirty="0">
                <a:latin typeface="Tahoma"/>
                <a:cs typeface="Tahoma"/>
              </a:rPr>
              <a:t>en</a:t>
            </a:r>
            <a:r>
              <a:rPr sz="1100" spc="-45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Tahoma"/>
                <a:cs typeface="Tahoma"/>
              </a:rPr>
              <a:t>natura</a:t>
            </a:r>
            <a:r>
              <a:rPr sz="1000" spc="-25" dirty="0">
                <a:latin typeface="Tahoma"/>
                <a:cs typeface="Tahoma"/>
              </a:rPr>
              <a:t>l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65" dirty="0">
                <a:latin typeface="Tahoma"/>
                <a:cs typeface="Tahoma"/>
              </a:rPr>
              <a:t>a:</a:t>
            </a:r>
            <a:r>
              <a:rPr sz="1000" spc="13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suntem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acom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da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cu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ea</a:t>
            </a:r>
            <a:endParaRPr sz="1000">
              <a:latin typeface="Tahoma"/>
              <a:cs typeface="Tahoma"/>
            </a:endParaRPr>
          </a:p>
          <a:p>
            <a:pPr marR="988060" algn="ctr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Tahoma"/>
                <a:cs typeface="Tahoma"/>
              </a:rPr>
              <a:t>scalabi</a:t>
            </a:r>
            <a:r>
              <a:rPr sz="1000" spc="-25" dirty="0">
                <a:latin typeface="Tahoma"/>
                <a:cs typeface="Tahoma"/>
              </a:rPr>
              <a:t>l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65" dirty="0">
                <a:latin typeface="Tahoma"/>
                <a:cs typeface="Tahoma"/>
              </a:rPr>
              <a:t>a:</a:t>
            </a:r>
            <a:r>
              <a:rPr sz="1000" spc="13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putem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crea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10" dirty="0">
                <a:latin typeface="Tahoma"/>
                <a:cs typeface="Tahoma"/>
              </a:rPr>
              <a:t>ri</a:t>
            </a:r>
            <a:r>
              <a:rPr sz="1000" spc="-25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ˆ</a:t>
            </a:r>
            <a:r>
              <a:rPr sz="1000" spc="-35" dirty="0">
                <a:latin typeface="Tahoma"/>
                <a:cs typeface="Tahoma"/>
              </a:rPr>
              <a:t>ate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int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0" dirty="0">
                <a:latin typeface="Tahoma"/>
                <a:cs typeface="Tahoma"/>
              </a:rPr>
              <a:t>a</a:t>
            </a:r>
            <a:r>
              <a:rPr sz="1000" spc="-35" dirty="0">
                <a:latin typeface="Tahoma"/>
                <a:cs typeface="Tahoma"/>
              </a:rPr>
              <a:t>r</a:t>
            </a:r>
            <a:r>
              <a:rPr sz="1000" spc="5" dirty="0">
                <a:latin typeface="Tahoma"/>
                <a:cs typeface="Tahoma"/>
              </a:rPr>
              <a:t>i</a:t>
            </a:r>
            <a:endParaRPr sz="10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2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configur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reguli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securitate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15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onente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rhie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stabilirea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roluri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15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onente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rhie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rhiile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0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d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aci</a:t>
            </a:r>
            <a:r>
              <a:rPr sz="1100" spc="-5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25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64435">
              <a:lnSpc>
                <a:spcPct val="100000"/>
              </a:lnSpc>
            </a:pPr>
            <a:r>
              <a:rPr spc="-85" dirty="0"/>
              <a:t>Ier</a:t>
            </a:r>
            <a:r>
              <a:rPr spc="-140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50" dirty="0"/>
              <a:t>dire</a:t>
            </a:r>
            <a:r>
              <a:rPr spc="-60" dirty="0"/>
              <a:t>c</a:t>
            </a:r>
            <a:r>
              <a:rPr spc="-40" dirty="0"/>
              <a:t>to</a:t>
            </a:r>
            <a:r>
              <a:rPr spc="-80" dirty="0"/>
              <a:t>a</a:t>
            </a:r>
            <a:r>
              <a:rPr spc="-75" dirty="0"/>
              <a:t>re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30" dirty="0"/>
              <a:t>Unix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4835" y="588784"/>
            <a:ext cx="3738879" cy="0"/>
          </a:xfrm>
          <a:custGeom>
            <a:avLst/>
            <a:gdLst/>
            <a:ahLst/>
            <a:cxnLst/>
            <a:rect l="l" t="t" r="r" b="b"/>
            <a:pathLst>
              <a:path w="3738879">
                <a:moveTo>
                  <a:pt x="0" y="0"/>
                </a:moveTo>
                <a:lnTo>
                  <a:pt x="3738321" y="0"/>
                </a:lnTo>
              </a:path>
            </a:pathLst>
          </a:custGeom>
          <a:ln w="110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2135" y="646696"/>
            <a:ext cx="372745" cy="154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10" dirty="0">
                <a:latin typeface="Trebuchet MS"/>
                <a:cs typeface="Trebuchet MS"/>
              </a:rPr>
              <a:t>Intr</a:t>
            </a:r>
            <a:r>
              <a:rPr sz="900" b="1" spc="-40" dirty="0">
                <a:latin typeface="Trebuchet MS"/>
                <a:cs typeface="Trebuchet MS"/>
              </a:rPr>
              <a:t>a</a:t>
            </a:r>
            <a:r>
              <a:rPr sz="900" b="1" spc="-55" dirty="0">
                <a:latin typeface="Trebuchet MS"/>
                <a:cs typeface="Trebuchet MS"/>
              </a:rPr>
              <a:t>re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3442" y="646696"/>
            <a:ext cx="197485" cy="154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5" dirty="0">
                <a:latin typeface="Trebuchet MS"/>
                <a:cs typeface="Trebuchet MS"/>
              </a:rPr>
              <a:t>Rol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4835" y="843368"/>
            <a:ext cx="3738879" cy="0"/>
          </a:xfrm>
          <a:custGeom>
            <a:avLst/>
            <a:gdLst/>
            <a:ahLst/>
            <a:cxnLst/>
            <a:rect l="l" t="t" r="r" b="b"/>
            <a:pathLst>
              <a:path w="3738879">
                <a:moveTo>
                  <a:pt x="0" y="0"/>
                </a:moveTo>
                <a:lnTo>
                  <a:pt x="3738321" y="0"/>
                </a:lnTo>
              </a:path>
            </a:pathLst>
          </a:custGeom>
          <a:ln w="69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22135" y="899210"/>
            <a:ext cx="535305" cy="2180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70" dirty="0">
                <a:latin typeface="Courier New"/>
                <a:cs typeface="Courier New"/>
              </a:rPr>
              <a:t>/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/bin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/home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/usr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/var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/etc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/boot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/lib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/dev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70" dirty="0">
                <a:latin typeface="Courier New"/>
                <a:cs typeface="Courier New"/>
              </a:rPr>
              <a:t>/root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i="1" spc="-10" dirty="0">
                <a:latin typeface="Meiryo"/>
                <a:cs typeface="Meiryo"/>
              </a:rPr>
              <a:t>∼</a:t>
            </a:r>
            <a:endParaRPr sz="900">
              <a:latin typeface="Meiryo"/>
              <a:cs typeface="Meiryo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i="1" spc="-10" dirty="0">
                <a:latin typeface="Meiryo"/>
                <a:cs typeface="Meiryo"/>
              </a:rPr>
              <a:t>∼</a:t>
            </a:r>
            <a:r>
              <a:rPr sz="900" spc="-70" dirty="0">
                <a:latin typeface="Courier New"/>
                <a:cs typeface="Courier New"/>
              </a:rPr>
              <a:t>student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83475" y="899210"/>
            <a:ext cx="3103245" cy="2145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rul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0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d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5" dirty="0">
                <a:latin typeface="Tahoma"/>
                <a:cs typeface="Tahoma"/>
              </a:rPr>
              <a:t>aci</a:t>
            </a:r>
            <a:r>
              <a:rPr sz="900" spc="-30" dirty="0">
                <a:latin typeface="Tahoma"/>
                <a:cs typeface="Tahoma"/>
              </a:rPr>
              <a:t>n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5" dirty="0">
                <a:latin typeface="Tahoma"/>
                <a:cs typeface="Tahoma"/>
              </a:rPr>
              <a:t>a</a:t>
            </a:r>
            <a:endParaRPr sz="900">
              <a:latin typeface="Tahoma"/>
              <a:cs typeface="Tahoma"/>
            </a:endParaRPr>
          </a:p>
          <a:p>
            <a:pPr marL="12700" marR="920750">
              <a:lnSpc>
                <a:spcPct val="131900"/>
              </a:lnSpc>
            </a:pPr>
            <a:r>
              <a:rPr sz="900" spc="-20" dirty="0">
                <a:latin typeface="Tahoma"/>
                <a:cs typeface="Tahoma"/>
              </a:rPr>
              <a:t>comenzi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bin</a:t>
            </a:r>
            <a:r>
              <a:rPr sz="900" spc="-45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(executabile)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im</a:t>
            </a:r>
            <a:r>
              <a:rPr sz="900" spc="10" dirty="0">
                <a:latin typeface="Tahoma"/>
                <a:cs typeface="Tahoma"/>
              </a:rPr>
              <a:t>p</a:t>
            </a:r>
            <a:r>
              <a:rPr sz="900" spc="-55" dirty="0">
                <a:latin typeface="Tahoma"/>
                <a:cs typeface="Tahoma"/>
              </a:rPr>
              <a:t>o</a:t>
            </a:r>
            <a:r>
              <a:rPr sz="900" spc="-15" dirty="0">
                <a:latin typeface="Tahoma"/>
                <a:cs typeface="Tahoma"/>
              </a:rPr>
              <a:t>rtante</a:t>
            </a:r>
            <a:r>
              <a:rPr sz="900" spc="-10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con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ine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d</a:t>
            </a:r>
            <a:r>
              <a:rPr sz="900" spc="-15" dirty="0">
                <a:latin typeface="Tahoma"/>
                <a:cs typeface="Tahoma"/>
              </a:rPr>
              <a:t>irecto</a:t>
            </a:r>
            <a:r>
              <a:rPr sz="900" spc="-45" dirty="0">
                <a:latin typeface="Tahoma"/>
                <a:cs typeface="Tahoma"/>
              </a:rPr>
              <a:t>a</a:t>
            </a:r>
            <a:r>
              <a:rPr sz="900" spc="-35" dirty="0">
                <a:latin typeface="Tahoma"/>
                <a:cs typeface="Tahoma"/>
              </a:rPr>
              <a:t>rele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ba</a:t>
            </a:r>
            <a:r>
              <a:rPr sz="900" spc="-30" dirty="0">
                <a:latin typeface="Tahoma"/>
                <a:cs typeface="Tahoma"/>
              </a:rPr>
              <a:t>z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5" dirty="0">
                <a:latin typeface="Tahoma"/>
                <a:cs typeface="Tahoma"/>
              </a:rPr>
              <a:t>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ale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utilizat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5" dirty="0">
                <a:latin typeface="Tahoma"/>
                <a:cs typeface="Tahoma"/>
              </a:rPr>
              <a:t>ril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25" dirty="0">
                <a:latin typeface="Tahoma"/>
                <a:cs typeface="Tahoma"/>
              </a:rPr>
              <a:t>sistem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fi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-35" dirty="0">
                <a:latin typeface="Tahoma"/>
                <a:cs typeface="Tahoma"/>
              </a:rPr>
              <a:t>iere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50" dirty="0">
                <a:latin typeface="Tahoma"/>
                <a:cs typeface="Tahoma"/>
              </a:rPr>
              <a:t>s</a:t>
            </a:r>
            <a:r>
              <a:rPr sz="900" spc="-30" dirty="0">
                <a:latin typeface="Tahoma"/>
                <a:cs typeface="Tahoma"/>
              </a:rPr>
              <a:t>ecund</a:t>
            </a:r>
            <a:r>
              <a:rPr sz="900" spc="-55" dirty="0">
                <a:latin typeface="Tahoma"/>
                <a:cs typeface="Tahoma"/>
              </a:rPr>
              <a:t>a</a:t>
            </a:r>
            <a:r>
              <a:rPr sz="900" spc="-10" dirty="0">
                <a:latin typeface="Tahoma"/>
                <a:cs typeface="Tahoma"/>
              </a:rPr>
              <a:t>r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10" dirty="0">
                <a:latin typeface="Tahoma"/>
                <a:cs typeface="Tahoma"/>
              </a:rPr>
              <a:t>(/usr/bin,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15" dirty="0">
                <a:latin typeface="Tahoma"/>
                <a:cs typeface="Tahoma"/>
              </a:rPr>
              <a:t>/usr/li</a:t>
            </a:r>
            <a:r>
              <a:rPr sz="900" spc="20" dirty="0">
                <a:latin typeface="Tahoma"/>
                <a:cs typeface="Tahoma"/>
              </a:rPr>
              <a:t>b</a:t>
            </a:r>
            <a:r>
              <a:rPr sz="900" spc="10" dirty="0">
                <a:latin typeface="Tahoma"/>
                <a:cs typeface="Tahoma"/>
              </a:rPr>
              <a:t>)</a:t>
            </a:r>
            <a:endParaRPr sz="900">
              <a:latin typeface="Tahoma"/>
              <a:cs typeface="Tahoma"/>
            </a:endParaRPr>
          </a:p>
          <a:p>
            <a:pPr marL="12700" marR="558800">
              <a:lnSpc>
                <a:spcPct val="131900"/>
              </a:lnSpc>
            </a:pPr>
            <a:r>
              <a:rPr sz="900" spc="-25" dirty="0">
                <a:latin typeface="Tahoma"/>
                <a:cs typeface="Tahoma"/>
              </a:rPr>
              <a:t>date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v</a:t>
            </a:r>
            <a:r>
              <a:rPr sz="900" spc="-60" dirty="0">
                <a:latin typeface="Tahoma"/>
                <a:cs typeface="Tahoma"/>
              </a:rPr>
              <a:t>a</a:t>
            </a:r>
            <a:r>
              <a:rPr sz="900" spc="-15" dirty="0">
                <a:latin typeface="Tahoma"/>
                <a:cs typeface="Tahoma"/>
              </a:rPr>
              <a:t>riabile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(de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obicei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fi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-35" dirty="0">
                <a:latin typeface="Tahoma"/>
                <a:cs typeface="Tahoma"/>
              </a:rPr>
              <a:t>iere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jur</a:t>
            </a:r>
            <a:r>
              <a:rPr sz="900" spc="-30" dirty="0">
                <a:latin typeface="Tahoma"/>
                <a:cs typeface="Tahoma"/>
              </a:rPr>
              <a:t>n</a:t>
            </a:r>
            <a:r>
              <a:rPr sz="900" spc="-10" dirty="0">
                <a:latin typeface="Tahoma"/>
                <a:cs typeface="Tahoma"/>
              </a:rPr>
              <a:t>al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0" dirty="0">
                <a:latin typeface="Tahoma"/>
                <a:cs typeface="Tahoma"/>
              </a:rPr>
              <a:t>sau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cache-</a:t>
            </a:r>
            <a:r>
              <a:rPr sz="900" spc="-35" dirty="0">
                <a:latin typeface="Tahoma"/>
                <a:cs typeface="Tahoma"/>
              </a:rPr>
              <a:t>u</a:t>
            </a:r>
            <a:r>
              <a:rPr sz="900" spc="5" dirty="0">
                <a:latin typeface="Tahoma"/>
                <a:cs typeface="Tahoma"/>
              </a:rPr>
              <a:t>ri) </a:t>
            </a:r>
            <a:r>
              <a:rPr sz="900" dirty="0">
                <a:latin typeface="Tahoma"/>
                <a:cs typeface="Tahoma"/>
              </a:rPr>
              <a:t>fi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-35" dirty="0">
                <a:latin typeface="Tahoma"/>
                <a:cs typeface="Tahoma"/>
              </a:rPr>
              <a:t>iere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configur</a:t>
            </a:r>
            <a:r>
              <a:rPr sz="900" spc="-55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re</a:t>
            </a:r>
            <a:endParaRPr sz="900">
              <a:latin typeface="Tahoma"/>
              <a:cs typeface="Tahoma"/>
            </a:endParaRPr>
          </a:p>
          <a:p>
            <a:pPr marL="12700" marR="1526540">
              <a:lnSpc>
                <a:spcPct val="131900"/>
              </a:lnSpc>
            </a:pPr>
            <a:r>
              <a:rPr sz="900" dirty="0">
                <a:latin typeface="Tahoma"/>
                <a:cs typeface="Tahoma"/>
              </a:rPr>
              <a:t>b</a:t>
            </a:r>
            <a:r>
              <a:rPr sz="900" spc="-5" dirty="0">
                <a:latin typeface="Tahoma"/>
                <a:cs typeface="Tahoma"/>
              </a:rPr>
              <a:t>o</a:t>
            </a:r>
            <a:r>
              <a:rPr sz="900" spc="-20" dirty="0">
                <a:latin typeface="Tahoma"/>
                <a:cs typeface="Tahoma"/>
              </a:rPr>
              <a:t>otloader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10" dirty="0">
                <a:latin typeface="Tahoma"/>
                <a:cs typeface="Tahoma"/>
              </a:rPr>
              <a:t>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inf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25" dirty="0">
                <a:latin typeface="Tahoma"/>
                <a:cs typeface="Tahoma"/>
              </a:rPr>
              <a:t>rma</a:t>
            </a:r>
            <a:r>
              <a:rPr sz="900" spc="-210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10" dirty="0">
                <a:latin typeface="Tahoma"/>
                <a:cs typeface="Tahoma"/>
              </a:rPr>
              <a:t>ii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d</a:t>
            </a:r>
            <a:r>
              <a:rPr sz="900" spc="-65" dirty="0">
                <a:latin typeface="Tahoma"/>
                <a:cs typeface="Tahoma"/>
              </a:rPr>
              <a:t>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b</a:t>
            </a:r>
            <a:r>
              <a:rPr sz="900" spc="-5" dirty="0">
                <a:latin typeface="Tahoma"/>
                <a:cs typeface="Tahoma"/>
              </a:rPr>
              <a:t>o</a:t>
            </a:r>
            <a:r>
              <a:rPr sz="900" dirty="0">
                <a:latin typeface="Tahoma"/>
                <a:cs typeface="Tahoma"/>
              </a:rPr>
              <a:t>ot </a:t>
            </a:r>
            <a:r>
              <a:rPr sz="900" spc="-10" dirty="0">
                <a:latin typeface="Tahoma"/>
                <a:cs typeface="Tahoma"/>
              </a:rPr>
              <a:t>biblioteci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5" dirty="0">
                <a:latin typeface="Tahoma"/>
                <a:cs typeface="Tahoma"/>
              </a:rPr>
              <a:t>utilizate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sistem</a:t>
            </a:r>
            <a:endParaRPr sz="900">
              <a:latin typeface="Tahoma"/>
              <a:cs typeface="Tahoma"/>
            </a:endParaRPr>
          </a:p>
          <a:p>
            <a:pPr marL="12700" marR="375920">
              <a:lnSpc>
                <a:spcPct val="131900"/>
              </a:lnSpc>
            </a:pPr>
            <a:r>
              <a:rPr sz="900" dirty="0">
                <a:latin typeface="Tahoma"/>
                <a:cs typeface="Tahoma"/>
              </a:rPr>
              <a:t>int</a:t>
            </a:r>
            <a:r>
              <a:rPr sz="900" spc="-1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0" dirty="0">
                <a:latin typeface="Tahoma"/>
                <a:cs typeface="Tahoma"/>
              </a:rPr>
              <a:t>ari</a:t>
            </a:r>
            <a:r>
              <a:rPr sz="900" spc="-100" dirty="0">
                <a:latin typeface="Tahoma"/>
                <a:cs typeface="Tahoma"/>
              </a:rPr>
              <a:t> </a:t>
            </a:r>
            <a:r>
              <a:rPr sz="900" spc="-375" dirty="0">
                <a:latin typeface="Tahoma"/>
                <a:cs typeface="Tahoma"/>
              </a:rPr>
              <a:t>ˆ</a:t>
            </a:r>
            <a:r>
              <a:rPr sz="900" spc="-10" dirty="0">
                <a:latin typeface="Tahoma"/>
                <a:cs typeface="Tahoma"/>
              </a:rPr>
              <a:t>ın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sistemul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fi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-35" dirty="0">
                <a:latin typeface="Tahoma"/>
                <a:cs typeface="Tahoma"/>
              </a:rPr>
              <a:t>iere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dis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10" dirty="0">
                <a:latin typeface="Tahoma"/>
                <a:cs typeface="Tahoma"/>
              </a:rPr>
              <a:t>ozitive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h</a:t>
            </a:r>
            <a:r>
              <a:rPr sz="900" spc="-55" dirty="0">
                <a:latin typeface="Tahoma"/>
                <a:cs typeface="Tahoma"/>
              </a:rPr>
              <a:t>a</a:t>
            </a:r>
            <a:r>
              <a:rPr sz="900" spc="-20" dirty="0">
                <a:latin typeface="Tahoma"/>
                <a:cs typeface="Tahoma"/>
              </a:rPr>
              <a:t>rd</a:t>
            </a:r>
            <a:r>
              <a:rPr sz="900" spc="-65" dirty="0">
                <a:latin typeface="Tahoma"/>
                <a:cs typeface="Tahoma"/>
              </a:rPr>
              <a:t>w</a:t>
            </a:r>
            <a:r>
              <a:rPr sz="900" spc="-60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re</a:t>
            </a:r>
            <a:r>
              <a:rPr sz="900" spc="-30" dirty="0">
                <a:latin typeface="Tahoma"/>
                <a:cs typeface="Tahoma"/>
              </a:rPr>
              <a:t> home-ul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35" dirty="0">
                <a:latin typeface="Tahoma"/>
                <a:cs typeface="Tahoma"/>
              </a:rPr>
              <a:t>su</a:t>
            </a:r>
            <a:r>
              <a:rPr sz="900" spc="-10" dirty="0">
                <a:latin typeface="Tahoma"/>
                <a:cs typeface="Tahoma"/>
              </a:rPr>
              <a:t>p</a:t>
            </a:r>
            <a:r>
              <a:rPr sz="900" spc="-25" dirty="0">
                <a:latin typeface="Tahoma"/>
                <a:cs typeface="Tahoma"/>
              </a:rPr>
              <a:t>eruser-ului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10" dirty="0">
                <a:latin typeface="Tahoma"/>
                <a:cs typeface="Tahoma"/>
              </a:rPr>
              <a:t>(r</a:t>
            </a:r>
            <a:r>
              <a:rPr sz="900" spc="10" dirty="0">
                <a:latin typeface="Tahoma"/>
                <a:cs typeface="Tahoma"/>
              </a:rPr>
              <a:t>o</a:t>
            </a:r>
            <a:r>
              <a:rPr sz="900" spc="5" dirty="0">
                <a:latin typeface="Tahoma"/>
                <a:cs typeface="Tahoma"/>
              </a:rPr>
              <a:t>ot)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ct val="131900"/>
              </a:lnSpc>
            </a:pPr>
            <a:r>
              <a:rPr sz="900" spc="-15" dirty="0">
                <a:latin typeface="Tahoma"/>
                <a:cs typeface="Tahoma"/>
              </a:rPr>
              <a:t>scur</a:t>
            </a:r>
            <a:r>
              <a:rPr sz="900" spc="-20" dirty="0">
                <a:latin typeface="Tahoma"/>
                <a:cs typeface="Tahoma"/>
              </a:rPr>
              <a:t>t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0" dirty="0">
                <a:latin typeface="Tahoma"/>
                <a:cs typeface="Tahoma"/>
              </a:rPr>
              <a:t>atu</a:t>
            </a:r>
            <a:r>
              <a:rPr sz="900" spc="-2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5" dirty="0">
                <a:latin typeface="Tahoma"/>
                <a:cs typeface="Tahoma"/>
              </a:rPr>
              <a:t>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shell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20" dirty="0">
                <a:latin typeface="Tahoma"/>
                <a:cs typeface="Tahoma"/>
              </a:rPr>
              <a:t>ru</a:t>
            </a:r>
            <a:r>
              <a:rPr sz="900" spc="10" dirty="0">
                <a:latin typeface="Tahoma"/>
                <a:cs typeface="Tahoma"/>
              </a:rPr>
              <a:t>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0" dirty="0">
                <a:latin typeface="Tahoma"/>
                <a:cs typeface="Tahoma"/>
              </a:rPr>
              <a:t>home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0" dirty="0">
                <a:latin typeface="Tahoma"/>
                <a:cs typeface="Tahoma"/>
              </a:rPr>
              <a:t>al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utilizat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20" dirty="0">
                <a:latin typeface="Tahoma"/>
                <a:cs typeface="Tahoma"/>
              </a:rPr>
              <a:t>ru</a:t>
            </a:r>
            <a:r>
              <a:rPr sz="900" dirty="0">
                <a:latin typeface="Tahoma"/>
                <a:cs typeface="Tahoma"/>
              </a:rPr>
              <a:t>lui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curent</a:t>
            </a:r>
            <a:r>
              <a:rPr sz="900" spc="-15" dirty="0">
                <a:latin typeface="Tahoma"/>
                <a:cs typeface="Tahoma"/>
              </a:rPr>
              <a:t> scur</a:t>
            </a:r>
            <a:r>
              <a:rPr sz="900" spc="-20" dirty="0">
                <a:latin typeface="Tahoma"/>
                <a:cs typeface="Tahoma"/>
              </a:rPr>
              <a:t>t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0" dirty="0">
                <a:latin typeface="Tahoma"/>
                <a:cs typeface="Tahoma"/>
              </a:rPr>
              <a:t>atu</a:t>
            </a:r>
            <a:r>
              <a:rPr sz="900" spc="-2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5" dirty="0">
                <a:latin typeface="Tahoma"/>
                <a:cs typeface="Tahoma"/>
              </a:rPr>
              <a:t>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shell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20" dirty="0">
                <a:latin typeface="Tahoma"/>
                <a:cs typeface="Tahoma"/>
              </a:rPr>
              <a:t>ru</a:t>
            </a:r>
            <a:r>
              <a:rPr sz="900" spc="10" dirty="0">
                <a:latin typeface="Tahoma"/>
                <a:cs typeface="Tahoma"/>
              </a:rPr>
              <a:t>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0" dirty="0">
                <a:latin typeface="Tahoma"/>
                <a:cs typeface="Tahoma"/>
              </a:rPr>
              <a:t>home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0" dirty="0">
                <a:latin typeface="Tahoma"/>
                <a:cs typeface="Tahoma"/>
              </a:rPr>
              <a:t>al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utilizat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20" dirty="0">
                <a:latin typeface="Tahoma"/>
                <a:cs typeface="Tahoma"/>
              </a:rPr>
              <a:t>ru</a:t>
            </a:r>
            <a:r>
              <a:rPr sz="900" dirty="0">
                <a:latin typeface="Tahoma"/>
                <a:cs typeface="Tahoma"/>
              </a:rPr>
              <a:t>lui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student</a:t>
            </a:r>
            <a:endParaRPr sz="9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4835" y="3088208"/>
            <a:ext cx="3738879" cy="0"/>
          </a:xfrm>
          <a:custGeom>
            <a:avLst/>
            <a:gdLst/>
            <a:ahLst/>
            <a:cxnLst/>
            <a:rect l="l" t="t" r="r" b="b"/>
            <a:pathLst>
              <a:path w="3738879">
                <a:moveTo>
                  <a:pt x="0" y="0"/>
                </a:moveTo>
                <a:lnTo>
                  <a:pt x="3738321" y="0"/>
                </a:lnTo>
              </a:path>
            </a:pathLst>
          </a:custGeom>
          <a:ln w="110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26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89480">
              <a:lnSpc>
                <a:spcPct val="100000"/>
              </a:lnSpc>
            </a:pPr>
            <a:r>
              <a:rPr spc="-85" dirty="0"/>
              <a:t>Ier</a:t>
            </a:r>
            <a:r>
              <a:rPr spc="-140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50" dirty="0"/>
              <a:t>dire</a:t>
            </a:r>
            <a:r>
              <a:rPr spc="-60" dirty="0"/>
              <a:t>c</a:t>
            </a:r>
            <a:r>
              <a:rPr spc="-40" dirty="0"/>
              <a:t>to</a:t>
            </a:r>
            <a:r>
              <a:rPr spc="-80" dirty="0"/>
              <a:t>a</a:t>
            </a:r>
            <a:r>
              <a:rPr spc="-75" dirty="0"/>
              <a:t>re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40" dirty="0"/>
              <a:t>Wind</a:t>
            </a:r>
            <a:r>
              <a:rPr spc="-75" dirty="0"/>
              <a:t>o</a:t>
            </a:r>
            <a:r>
              <a:rPr spc="-95" dirty="0"/>
              <a:t>ws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994" y="1100455"/>
            <a:ext cx="4017645" cy="0"/>
          </a:xfrm>
          <a:custGeom>
            <a:avLst/>
            <a:gdLst/>
            <a:ahLst/>
            <a:cxnLst/>
            <a:rect l="l" t="t" r="r" b="b"/>
            <a:pathLst>
              <a:path w="4017645">
                <a:moveTo>
                  <a:pt x="0" y="0"/>
                </a:moveTo>
                <a:lnTo>
                  <a:pt x="4017111" y="0"/>
                </a:lnTo>
              </a:path>
            </a:pathLst>
          </a:custGeom>
          <a:ln w="110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1158367"/>
            <a:ext cx="372745" cy="154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10" dirty="0">
                <a:latin typeface="Trebuchet MS"/>
                <a:cs typeface="Trebuchet MS"/>
              </a:rPr>
              <a:t>Intr</a:t>
            </a:r>
            <a:r>
              <a:rPr sz="900" b="1" spc="-40" dirty="0">
                <a:latin typeface="Trebuchet MS"/>
                <a:cs typeface="Trebuchet MS"/>
              </a:rPr>
              <a:t>a</a:t>
            </a:r>
            <a:r>
              <a:rPr sz="900" b="1" spc="-55" dirty="0">
                <a:latin typeface="Trebuchet MS"/>
                <a:cs typeface="Trebuchet MS"/>
              </a:rPr>
              <a:t>re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54415" y="1158367"/>
            <a:ext cx="197485" cy="154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5" dirty="0">
                <a:latin typeface="Trebuchet MS"/>
                <a:cs typeface="Trebuchet MS"/>
              </a:rPr>
              <a:t>Rol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9994" y="1355039"/>
            <a:ext cx="4017645" cy="0"/>
          </a:xfrm>
          <a:custGeom>
            <a:avLst/>
            <a:gdLst/>
            <a:ahLst/>
            <a:cxnLst/>
            <a:rect l="l" t="t" r="r" b="b"/>
            <a:pathLst>
              <a:path w="4017645">
                <a:moveTo>
                  <a:pt x="0" y="0"/>
                </a:moveTo>
                <a:lnTo>
                  <a:pt x="4017111" y="0"/>
                </a:lnTo>
              </a:path>
            </a:pathLst>
          </a:custGeom>
          <a:ln w="69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7294" y="1410881"/>
            <a:ext cx="70294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70">
                <a:latin typeface="Courier New"/>
                <a:cs typeface="Courier New"/>
              </a:rPr>
              <a:t>A</a:t>
            </a:r>
            <a:r>
              <a:rPr sz="900" spc="-70" smtClean="0">
                <a:latin typeface="Courier New"/>
                <a:cs typeface="Courier New"/>
              </a:rPr>
              <a:t>:</a:t>
            </a:r>
            <a:r>
              <a:rPr sz="900" spc="-20" smtClean="0">
                <a:latin typeface="Tahoma"/>
                <a:cs typeface="Tahoma"/>
              </a:rPr>
              <a:t>,</a:t>
            </a:r>
            <a:r>
              <a:rPr sz="900" spc="25" smtClean="0">
                <a:latin typeface="Tahoma"/>
                <a:cs typeface="Tahoma"/>
              </a:rPr>
              <a:t> </a:t>
            </a:r>
            <a:r>
              <a:rPr sz="900" spc="-70">
                <a:latin typeface="Courier New"/>
                <a:cs typeface="Courier New"/>
              </a:rPr>
              <a:t>C</a:t>
            </a:r>
            <a:r>
              <a:rPr sz="900" spc="-70" smtClean="0">
                <a:latin typeface="Courier New"/>
                <a:cs typeface="Courier New"/>
              </a:rPr>
              <a:t>:</a:t>
            </a:r>
            <a:r>
              <a:rPr sz="900" spc="-20" smtClean="0">
                <a:latin typeface="Tahoma"/>
                <a:cs typeface="Tahoma"/>
              </a:rPr>
              <a:t>,</a:t>
            </a:r>
            <a:r>
              <a:rPr sz="900" spc="25" smtClean="0">
                <a:latin typeface="Tahoma"/>
                <a:cs typeface="Tahoma"/>
              </a:rPr>
              <a:t> </a:t>
            </a:r>
            <a:r>
              <a:rPr sz="900" spc="-70">
                <a:latin typeface="Courier New"/>
                <a:cs typeface="Courier New"/>
              </a:rPr>
              <a:t>D</a:t>
            </a:r>
            <a:r>
              <a:rPr sz="900" spc="-70" smtClean="0">
                <a:latin typeface="Courier New"/>
                <a:cs typeface="Courier New"/>
              </a:rPr>
              <a:t>:</a:t>
            </a:r>
            <a:endParaRPr sz="900">
              <a:latin typeface="Meiryo"/>
              <a:cs typeface="Meiry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9994" y="176292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769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0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369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670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970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52715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571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5872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6171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6472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6772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7073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7373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76742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7973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8274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8574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8874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9175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9475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9775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0075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70376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0676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0977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1277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15779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21877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32178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2478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52779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3079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73380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36796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939794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042803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4580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248810" y="176292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51807" y="176292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59994" y="194891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769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4070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4369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4670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4970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52715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5571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5872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6171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36472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6772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7073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7373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76742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87973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98274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08574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8874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9175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39475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49775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0075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0376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0676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90977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01277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15779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1877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32178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42478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52779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63079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73380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836796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939794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042803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14580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248810" y="194891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351807" y="194891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59994" y="2134908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3769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4070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4369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4670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970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52715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5571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5872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26171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36472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46772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57073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67373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776742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87973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98274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08574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18874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29175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39475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49775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60075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70376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80676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90977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01277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115779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1877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32178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42478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52779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63079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73380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836796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939794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042803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14580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248810" y="21349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351807" y="2134908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11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347294" y="1728980"/>
            <a:ext cx="981075" cy="565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5600"/>
              </a:lnSpc>
            </a:pPr>
            <a:r>
              <a:rPr sz="900" spc="-70" smtClean="0">
                <a:latin typeface="Courier New"/>
                <a:cs typeface="Courier New"/>
              </a:rPr>
              <a:t>C:Windows C:Program </a:t>
            </a:r>
            <a:r>
              <a:rPr sz="900" spc="-70">
                <a:latin typeface="Courier New"/>
                <a:cs typeface="Courier New"/>
              </a:rPr>
              <a:t>Files </a:t>
            </a:r>
            <a:r>
              <a:rPr sz="900" spc="-70" smtClean="0">
                <a:latin typeface="Courier New"/>
                <a:cs typeface="Courier New"/>
              </a:rPr>
              <a:t>C:Users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454391" y="1367127"/>
            <a:ext cx="2935605" cy="1118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66420">
              <a:lnSpc>
                <a:spcPct val="131900"/>
              </a:lnSpc>
            </a:pPr>
            <a:r>
              <a:rPr sz="900" spc="-2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0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d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5" dirty="0">
                <a:latin typeface="Tahoma"/>
                <a:cs typeface="Tahoma"/>
              </a:rPr>
              <a:t>acinile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diferi</a:t>
            </a:r>
            <a:r>
              <a:rPr sz="900" spc="30" dirty="0">
                <a:latin typeface="Tahoma"/>
                <a:cs typeface="Tahoma"/>
              </a:rPr>
              <a:t>t</a:t>
            </a:r>
            <a:r>
              <a:rPr sz="900" spc="-65" dirty="0">
                <a:latin typeface="Tahoma"/>
                <a:cs typeface="Tahoma"/>
              </a:rPr>
              <a:t>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sisteme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fi</a:t>
            </a:r>
            <a:r>
              <a:rPr sz="900" spc="-300" dirty="0">
                <a:latin typeface="Tahoma"/>
                <a:cs typeface="Tahoma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iere  p</a:t>
            </a:r>
            <a:r>
              <a:rPr sz="900" spc="-60" dirty="0">
                <a:latin typeface="Tahoma"/>
                <a:cs typeface="Tahoma"/>
              </a:rPr>
              <a:t>a</a:t>
            </a:r>
            <a:r>
              <a:rPr sz="900" spc="10" dirty="0">
                <a:latin typeface="Tahoma"/>
                <a:cs typeface="Tahoma"/>
              </a:rPr>
              <a:t>rti</a:t>
            </a:r>
            <a:r>
              <a:rPr sz="900" spc="-210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10" dirty="0">
                <a:latin typeface="Tahoma"/>
                <a:cs typeface="Tahoma"/>
              </a:rPr>
              <a:t>iile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diferite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60" dirty="0">
                <a:latin typeface="Tahoma"/>
                <a:cs typeface="Tahoma"/>
              </a:rPr>
              <a:t>se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montea</a:t>
            </a:r>
            <a:r>
              <a:rPr sz="900" spc="-30" dirty="0">
                <a:latin typeface="Tahoma"/>
                <a:cs typeface="Tahoma"/>
              </a:rPr>
              <a:t>z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5" dirty="0">
                <a:latin typeface="Tahoma"/>
                <a:cs typeface="Tahoma"/>
              </a:rPr>
              <a:t>a</a:t>
            </a:r>
            <a:r>
              <a:rPr sz="900" spc="-95" dirty="0">
                <a:latin typeface="Tahoma"/>
                <a:cs typeface="Tahoma"/>
              </a:rPr>
              <a:t> </a:t>
            </a:r>
            <a:r>
              <a:rPr sz="900" spc="-375" dirty="0">
                <a:latin typeface="Tahoma"/>
                <a:cs typeface="Tahoma"/>
              </a:rPr>
              <a:t>ˆ</a:t>
            </a:r>
            <a:r>
              <a:rPr sz="900" spc="-10" dirty="0">
                <a:latin typeface="Tahoma"/>
                <a:cs typeface="Tahoma"/>
              </a:rPr>
              <a:t>ın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r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30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d</a:t>
            </a:r>
            <a:r>
              <a:rPr sz="900" spc="-490" dirty="0">
                <a:latin typeface="Tahoma"/>
                <a:cs typeface="Tahoma"/>
              </a:rPr>
              <a:t>˘</a:t>
            </a:r>
            <a:r>
              <a:rPr sz="900" spc="-10" dirty="0">
                <a:latin typeface="Tahoma"/>
                <a:cs typeface="Tahoma"/>
              </a:rPr>
              <a:t>acini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d</a:t>
            </a:r>
            <a:r>
              <a:rPr sz="900" spc="-15" dirty="0">
                <a:latin typeface="Tahoma"/>
                <a:cs typeface="Tahoma"/>
              </a:rPr>
              <a:t>iferite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ct val="135600"/>
              </a:lnSpc>
            </a:pP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0" dirty="0">
                <a:latin typeface="Tahoma"/>
                <a:cs typeface="Tahoma"/>
              </a:rPr>
              <a:t>ce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con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ine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50" dirty="0">
                <a:latin typeface="Tahoma"/>
                <a:cs typeface="Tahoma"/>
              </a:rPr>
              <a:t>p</a:t>
            </a:r>
            <a:r>
              <a:rPr sz="900" spc="-30" dirty="0">
                <a:latin typeface="Tahoma"/>
                <a:cs typeface="Tahoma"/>
              </a:rPr>
              <a:t>rogramele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sistem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15" dirty="0">
                <a:latin typeface="Tahoma"/>
                <a:cs typeface="Tahoma"/>
              </a:rPr>
              <a:t>Win</a:t>
            </a:r>
            <a:r>
              <a:rPr sz="900" spc="-30" dirty="0">
                <a:latin typeface="Tahoma"/>
                <a:cs typeface="Tahoma"/>
              </a:rPr>
              <a:t>d</a:t>
            </a:r>
            <a:r>
              <a:rPr sz="900" spc="-55" dirty="0">
                <a:latin typeface="Tahoma"/>
                <a:cs typeface="Tahoma"/>
              </a:rPr>
              <a:t>o</a:t>
            </a:r>
            <a:r>
              <a:rPr sz="900" spc="-45" dirty="0">
                <a:latin typeface="Tahoma"/>
                <a:cs typeface="Tahoma"/>
              </a:rPr>
              <a:t>ws</a:t>
            </a:r>
            <a:r>
              <a:rPr sz="900" spc="-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0" dirty="0">
                <a:latin typeface="Tahoma"/>
                <a:cs typeface="Tahoma"/>
              </a:rPr>
              <a:t>ce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con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ine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50" dirty="0">
                <a:latin typeface="Tahoma"/>
                <a:cs typeface="Tahoma"/>
              </a:rPr>
              <a:t>p</a:t>
            </a:r>
            <a:r>
              <a:rPr sz="900" spc="-30" dirty="0">
                <a:latin typeface="Tahoma"/>
                <a:cs typeface="Tahoma"/>
              </a:rPr>
              <a:t>rogramele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45" dirty="0">
                <a:latin typeface="Tahoma"/>
                <a:cs typeface="Tahoma"/>
              </a:rPr>
              <a:t>de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5" dirty="0">
                <a:latin typeface="Tahoma"/>
                <a:cs typeface="Tahoma"/>
              </a:rPr>
              <a:t>aplica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5" dirty="0">
                <a:latin typeface="Tahoma"/>
                <a:cs typeface="Tahoma"/>
              </a:rPr>
              <a:t>Wind</a:t>
            </a:r>
            <a:r>
              <a:rPr sz="900" spc="-55" dirty="0">
                <a:latin typeface="Tahoma"/>
                <a:cs typeface="Tahoma"/>
              </a:rPr>
              <a:t>o</a:t>
            </a:r>
            <a:r>
              <a:rPr sz="900" spc="-45" dirty="0">
                <a:latin typeface="Tahoma"/>
                <a:cs typeface="Tahoma"/>
              </a:rPr>
              <a:t>ws</a:t>
            </a:r>
            <a:r>
              <a:rPr sz="900" spc="-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echivalent</a:t>
            </a:r>
            <a:r>
              <a:rPr sz="900" spc="20" dirty="0">
                <a:latin typeface="Tahoma"/>
                <a:cs typeface="Tahoma"/>
              </a:rPr>
              <a:t> </a:t>
            </a:r>
            <a:r>
              <a:rPr sz="900" spc="-10" dirty="0">
                <a:latin typeface="Tahoma"/>
                <a:cs typeface="Tahoma"/>
              </a:rPr>
              <a:t>/home</a:t>
            </a:r>
            <a:r>
              <a:rPr sz="900" spc="-95" dirty="0">
                <a:latin typeface="Tahoma"/>
                <a:cs typeface="Tahoma"/>
              </a:rPr>
              <a:t> </a:t>
            </a:r>
            <a:r>
              <a:rPr sz="900" spc="-375" dirty="0">
                <a:latin typeface="Tahoma"/>
                <a:cs typeface="Tahoma"/>
              </a:rPr>
              <a:t>ˆ</a:t>
            </a:r>
            <a:r>
              <a:rPr sz="900" spc="-10" dirty="0">
                <a:latin typeface="Tahoma"/>
                <a:cs typeface="Tahoma"/>
              </a:rPr>
              <a:t>ın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10" dirty="0">
                <a:latin typeface="Tahoma"/>
                <a:cs typeface="Tahoma"/>
              </a:rPr>
              <a:t>lu</a:t>
            </a:r>
            <a:r>
              <a:rPr sz="900" spc="-25" dirty="0">
                <a:latin typeface="Tahoma"/>
                <a:cs typeface="Tahoma"/>
              </a:rPr>
              <a:t>m</a:t>
            </a:r>
            <a:r>
              <a:rPr sz="900" spc="-50" dirty="0">
                <a:latin typeface="Tahoma"/>
                <a:cs typeface="Tahoma"/>
              </a:rPr>
              <a:t>ea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5" dirty="0">
                <a:latin typeface="Tahoma"/>
                <a:cs typeface="Tahoma"/>
              </a:rPr>
              <a:t>Wind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45" dirty="0">
                <a:latin typeface="Tahoma"/>
                <a:cs typeface="Tahoma"/>
              </a:rPr>
              <a:t>ws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30" dirty="0">
                <a:latin typeface="Tahoma"/>
                <a:cs typeface="Tahoma"/>
              </a:rPr>
              <a:t>un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5" dirty="0">
                <a:latin typeface="Tahoma"/>
                <a:cs typeface="Tahoma"/>
              </a:rPr>
              <a:t>su</a:t>
            </a:r>
            <a:r>
              <a:rPr sz="900" spc="-10" dirty="0">
                <a:latin typeface="Tahoma"/>
                <a:cs typeface="Tahoma"/>
              </a:rPr>
              <a:t>b</a:t>
            </a:r>
            <a:r>
              <a:rPr sz="900" spc="-15" dirty="0">
                <a:latin typeface="Tahoma"/>
                <a:cs typeface="Tahoma"/>
              </a:rPr>
              <a:t>direct</a:t>
            </a:r>
            <a:r>
              <a:rPr sz="900" spc="-5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p</a:t>
            </a:r>
            <a:r>
              <a:rPr sz="900" spc="-20" dirty="0">
                <a:latin typeface="Tahoma"/>
                <a:cs typeface="Tahoma"/>
              </a:rPr>
              <a:t>entru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0" dirty="0">
                <a:latin typeface="Tahoma"/>
                <a:cs typeface="Tahoma"/>
              </a:rPr>
              <a:t>fiec</a:t>
            </a:r>
            <a:r>
              <a:rPr sz="900" spc="-60" dirty="0">
                <a:latin typeface="Tahoma"/>
                <a:cs typeface="Tahoma"/>
              </a:rPr>
              <a:t>a</a:t>
            </a:r>
            <a:r>
              <a:rPr sz="900" spc="-40" dirty="0">
                <a:latin typeface="Tahoma"/>
                <a:cs typeface="Tahoma"/>
              </a:rPr>
              <a:t>re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dirty="0">
                <a:latin typeface="Tahoma"/>
                <a:cs typeface="Tahoma"/>
              </a:rPr>
              <a:t>utilizat</a:t>
            </a:r>
            <a:r>
              <a:rPr sz="900" spc="-30" dirty="0">
                <a:latin typeface="Tahoma"/>
                <a:cs typeface="Tahoma"/>
              </a:rPr>
              <a:t>o</a:t>
            </a:r>
            <a:r>
              <a:rPr sz="900" spc="-10" dirty="0"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359994" y="2529471"/>
            <a:ext cx="4017645" cy="0"/>
          </a:xfrm>
          <a:custGeom>
            <a:avLst/>
            <a:gdLst/>
            <a:ahLst/>
            <a:cxnLst/>
            <a:rect l="l" t="t" r="r" b="b"/>
            <a:pathLst>
              <a:path w="4017645">
                <a:moveTo>
                  <a:pt x="0" y="0"/>
                </a:moveTo>
                <a:lnTo>
                  <a:pt x="4017111" y="0"/>
                </a:lnTo>
              </a:path>
            </a:pathLst>
          </a:custGeom>
          <a:ln w="110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136" name="object 1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27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54070">
              <a:lnSpc>
                <a:spcPct val="100000"/>
              </a:lnSpc>
            </a:pPr>
            <a:r>
              <a:rPr spc="-55" dirty="0"/>
              <a:t>Su</a:t>
            </a:r>
            <a:r>
              <a:rPr spc="-25" dirty="0"/>
              <a:t>p</a:t>
            </a:r>
            <a:r>
              <a:rPr spc="-105" dirty="0"/>
              <a:t>o</a:t>
            </a:r>
            <a:r>
              <a:rPr spc="-10" dirty="0"/>
              <a:t>rt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60" dirty="0"/>
              <a:t>curs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74952"/>
            <a:ext cx="2640330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Su</a:t>
            </a:r>
            <a:r>
              <a:rPr sz="1100" spc="-5" dirty="0">
                <a:latin typeface="Tahoma"/>
                <a:cs typeface="Tahoma"/>
              </a:rPr>
              <a:t>p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dirty="0">
                <a:latin typeface="Tahoma"/>
                <a:cs typeface="Tahoma"/>
              </a:rPr>
              <a:t>rt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(Intr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ducere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sisteme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40" dirty="0">
                <a:latin typeface="Tahoma"/>
                <a:cs typeface="Tahoma"/>
              </a:rPr>
              <a:t>re)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0" dirty="0">
                <a:latin typeface="Tahoma"/>
                <a:cs typeface="Tahoma"/>
              </a:rPr>
              <a:t>Capitolul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4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Sisteme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endParaRPr sz="1000">
              <a:latin typeface="Tahoma"/>
              <a:cs typeface="Tahoma"/>
            </a:endParaRPr>
          </a:p>
          <a:p>
            <a:pPr marL="577215">
              <a:lnSpc>
                <a:spcPct val="100000"/>
              </a:lnSpc>
              <a:spcBef>
                <a:spcPts val="19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25" dirty="0">
                <a:latin typeface="Tahoma"/>
                <a:cs typeface="Tahoma"/>
              </a:rPr>
              <a:t>Sec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15" dirty="0">
                <a:latin typeface="Tahoma"/>
                <a:cs typeface="Tahoma"/>
              </a:rPr>
              <a:t>iunile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4.1,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4.2,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4.3,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25" dirty="0">
                <a:latin typeface="Tahoma"/>
                <a:cs typeface="Tahoma"/>
              </a:rPr>
              <a:t>4.4,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4.6</a:t>
            </a:r>
            <a:endParaRPr sz="9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15" baseline="5555" dirty="0">
                <a:hlinkClick r:id="rId2" action="ppaction://hlinksldjump"/>
              </a:rPr>
              <a:t>Utili</a:t>
            </a:r>
            <a:r>
              <a:rPr sz="750" spc="-89" baseline="5555" dirty="0">
                <a:hlinkClick r:id="rId2" action="ppaction://hlinksldjump"/>
              </a:rPr>
              <a:t>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44" baseline="5555" dirty="0">
                <a:hlinkClick r:id="rId2" action="ppaction://hlinksldjump"/>
              </a:rPr>
              <a:t>f</a:t>
            </a:r>
            <a:r>
              <a:rPr sz="750" spc="-37" baseline="5555" dirty="0">
                <a:hlinkClick r:id="rId2" action="ppaction://hlinksldjump"/>
              </a:rPr>
              <a:t>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2</a:t>
            </a:fld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7945">
              <a:lnSpc>
                <a:spcPct val="100000"/>
              </a:lnSpc>
            </a:pPr>
            <a:r>
              <a:rPr spc="-60" dirty="0"/>
              <a:t>Comenz</a:t>
            </a:r>
            <a:r>
              <a:rPr spc="-25" dirty="0"/>
              <a:t>i</a:t>
            </a:r>
            <a:r>
              <a:rPr spc="15" dirty="0"/>
              <a:t> </a:t>
            </a:r>
            <a:r>
              <a:rPr spc="-60" dirty="0"/>
              <a:t>simple</a:t>
            </a:r>
            <a:r>
              <a:rPr spc="15" dirty="0"/>
              <a:t> </a:t>
            </a:r>
            <a:r>
              <a:rPr spc="-60" dirty="0"/>
              <a:t>legate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50" dirty="0"/>
              <a:t>ie</a:t>
            </a:r>
            <a:r>
              <a:rPr spc="-55" dirty="0"/>
              <a:t>r</a:t>
            </a:r>
            <a:r>
              <a:rPr spc="-110" dirty="0"/>
              <a:t>a</a:t>
            </a:r>
            <a:r>
              <a:rPr spc="-45" dirty="0"/>
              <a:t>rhia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45" dirty="0"/>
              <a:t>directo</a:t>
            </a:r>
            <a:r>
              <a:rPr spc="-90" dirty="0"/>
              <a:t>a</a:t>
            </a:r>
            <a:r>
              <a:rPr spc="-75" dirty="0"/>
              <a:t>re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97827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PMingLiU"/>
                <a:cs typeface="PMingLiU"/>
              </a:rPr>
              <a:t>pwd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/>
              <a:t>(</a:t>
            </a:r>
            <a:r>
              <a:rPr sz="1100" i="1" spc="-80" dirty="0">
                <a:latin typeface="Arial"/>
                <a:cs typeface="Arial"/>
              </a:rPr>
              <a:t>p</a:t>
            </a:r>
            <a:r>
              <a:rPr sz="1100" i="1" spc="15" dirty="0">
                <a:latin typeface="Arial"/>
                <a:cs typeface="Arial"/>
              </a:rPr>
              <a:t>rint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80" dirty="0">
                <a:latin typeface="Arial"/>
                <a:cs typeface="Arial"/>
              </a:rPr>
              <a:t>w</a:t>
            </a:r>
            <a:r>
              <a:rPr sz="1100" i="1" spc="-105" dirty="0">
                <a:latin typeface="Arial"/>
                <a:cs typeface="Arial"/>
              </a:rPr>
              <a:t>o</a:t>
            </a:r>
            <a:r>
              <a:rPr sz="1100" i="1" spc="-25" dirty="0">
                <a:latin typeface="Arial"/>
                <a:cs typeface="Arial"/>
              </a:rPr>
              <a:t>rking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30" dirty="0">
                <a:latin typeface="Arial"/>
                <a:cs typeface="Arial"/>
              </a:rPr>
              <a:t>direct</a:t>
            </a:r>
            <a:r>
              <a:rPr sz="1100" i="1" spc="-75" dirty="0">
                <a:latin typeface="Arial"/>
                <a:cs typeface="Arial"/>
              </a:rPr>
              <a:t>o</a:t>
            </a:r>
            <a:r>
              <a:rPr sz="1100" i="1" spc="-25" dirty="0">
                <a:latin typeface="Arial"/>
                <a:cs typeface="Arial"/>
              </a:rPr>
              <a:t>ry</a:t>
            </a:r>
            <a:r>
              <a:rPr sz="1100" i="1" spc="-190" dirty="0">
                <a:latin typeface="Arial"/>
                <a:cs typeface="Arial"/>
              </a:rPr>
              <a:t> </a:t>
            </a:r>
            <a:r>
              <a:rPr sz="1100" dirty="0"/>
              <a:t>)</a:t>
            </a:r>
            <a:endParaRPr sz="1100">
              <a:latin typeface="Arial"/>
              <a:cs typeface="Arial"/>
            </a:endParaRPr>
          </a:p>
          <a:p>
            <a:pPr marL="429259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/>
              <a:t>unde</a:t>
            </a:r>
            <a:r>
              <a:rPr sz="1000" spc="15" dirty="0"/>
              <a:t> </a:t>
            </a:r>
            <a:r>
              <a:rPr sz="1000" spc="-60" dirty="0"/>
              <a:t>m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20" dirty="0"/>
              <a:t> </a:t>
            </a:r>
            <a:r>
              <a:rPr sz="1000" spc="-25" dirty="0"/>
              <a:t>aflu?</a:t>
            </a: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225" dirty="0">
                <a:latin typeface="PMingLiU"/>
                <a:cs typeface="PMingLiU"/>
              </a:rPr>
              <a:t>ls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/>
              <a:t>(</a:t>
            </a:r>
            <a:r>
              <a:rPr sz="1100" i="1" spc="-5" dirty="0">
                <a:latin typeface="Arial"/>
                <a:cs typeface="Arial"/>
              </a:rPr>
              <a:t>list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30" dirty="0">
                <a:latin typeface="Arial"/>
                <a:cs typeface="Arial"/>
              </a:rPr>
              <a:t>direct</a:t>
            </a:r>
            <a:r>
              <a:rPr sz="1100" i="1" spc="-75" dirty="0">
                <a:latin typeface="Arial"/>
                <a:cs typeface="Arial"/>
              </a:rPr>
              <a:t>o</a:t>
            </a:r>
            <a:r>
              <a:rPr sz="1100" i="1" spc="-25" dirty="0">
                <a:latin typeface="Arial"/>
                <a:cs typeface="Arial"/>
              </a:rPr>
              <a:t>ry</a:t>
            </a:r>
            <a:r>
              <a:rPr sz="1100" i="1" spc="-190" dirty="0">
                <a:latin typeface="Arial"/>
                <a:cs typeface="Arial"/>
              </a:rPr>
              <a:t> </a:t>
            </a:r>
            <a:r>
              <a:rPr sz="1100" dirty="0"/>
              <a:t>)</a:t>
            </a:r>
            <a:endParaRPr sz="1100">
              <a:latin typeface="Arial"/>
              <a:cs typeface="Arial"/>
            </a:endParaRPr>
          </a:p>
          <a:p>
            <a:pPr marL="429259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/>
              <a:t>unde</a:t>
            </a:r>
            <a:r>
              <a:rPr sz="1000" spc="15" dirty="0"/>
              <a:t> </a:t>
            </a:r>
            <a:r>
              <a:rPr sz="1000" spc="-15" dirty="0"/>
              <a:t>p</a:t>
            </a:r>
            <a:r>
              <a:rPr sz="1000" spc="-10" dirty="0"/>
              <a:t>ot</a:t>
            </a:r>
            <a:r>
              <a:rPr sz="1000" spc="15" dirty="0"/>
              <a:t> </a:t>
            </a:r>
            <a:r>
              <a:rPr sz="1000" spc="-50" dirty="0"/>
              <a:t>merge?</a:t>
            </a: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80" dirty="0">
                <a:latin typeface="PMingLiU"/>
                <a:cs typeface="PMingLiU"/>
              </a:rPr>
              <a:t>cd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/>
              <a:t>(</a:t>
            </a:r>
            <a:r>
              <a:rPr sz="1100" i="1" spc="-75" dirty="0">
                <a:latin typeface="Arial"/>
                <a:cs typeface="Arial"/>
              </a:rPr>
              <a:t>change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30" dirty="0">
                <a:latin typeface="Arial"/>
                <a:cs typeface="Arial"/>
              </a:rPr>
              <a:t>direct</a:t>
            </a:r>
            <a:r>
              <a:rPr sz="1100" i="1" spc="-75" dirty="0">
                <a:latin typeface="Arial"/>
                <a:cs typeface="Arial"/>
              </a:rPr>
              <a:t>o</a:t>
            </a:r>
            <a:r>
              <a:rPr sz="1100" i="1" spc="-25" dirty="0">
                <a:latin typeface="Arial"/>
                <a:cs typeface="Arial"/>
              </a:rPr>
              <a:t>ry</a:t>
            </a:r>
            <a:r>
              <a:rPr sz="1100" i="1" spc="-190" dirty="0">
                <a:latin typeface="Arial"/>
                <a:cs typeface="Arial"/>
              </a:rPr>
              <a:t> </a:t>
            </a:r>
            <a:r>
              <a:rPr sz="1100" dirty="0"/>
              <a:t>)</a:t>
            </a:r>
            <a:endParaRPr sz="1100">
              <a:latin typeface="Arial"/>
              <a:cs typeface="Arial"/>
            </a:endParaRPr>
          </a:p>
          <a:p>
            <a:pPr marL="429259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/>
              <a:t>cum</a:t>
            </a:r>
            <a:r>
              <a:rPr sz="1000" spc="15" dirty="0"/>
              <a:t> </a:t>
            </a:r>
            <a:r>
              <a:rPr sz="1000" spc="-45" dirty="0"/>
              <a:t>ajung</a:t>
            </a:r>
            <a:r>
              <a:rPr sz="1000" spc="20" dirty="0"/>
              <a:t> </a:t>
            </a:r>
            <a:r>
              <a:rPr sz="1000" spc="-30" dirty="0"/>
              <a:t>acolo?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28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2335">
              <a:lnSpc>
                <a:spcPct val="100000"/>
              </a:lnSpc>
            </a:pPr>
            <a:r>
              <a:rPr spc="-10" dirty="0"/>
              <a:t>Alte</a:t>
            </a:r>
            <a:r>
              <a:rPr spc="15" dirty="0"/>
              <a:t> </a:t>
            </a:r>
            <a:r>
              <a:rPr spc="-35" dirty="0"/>
              <a:t>f</a:t>
            </a:r>
            <a:r>
              <a:rPr spc="-95" dirty="0"/>
              <a:t>o</a:t>
            </a:r>
            <a:r>
              <a:rPr spc="-80" dirty="0"/>
              <a:t>rme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105" dirty="0"/>
              <a:t>o</a:t>
            </a:r>
            <a:r>
              <a:rPr spc="-45" dirty="0"/>
              <a:t>r</a:t>
            </a:r>
            <a:r>
              <a:rPr spc="-75" dirty="0"/>
              <a:t>ga</a:t>
            </a:r>
            <a:r>
              <a:rPr spc="-40" dirty="0"/>
              <a:t>niz</a:t>
            </a:r>
            <a:r>
              <a:rPr spc="-85" dirty="0"/>
              <a:t>a</a:t>
            </a:r>
            <a:r>
              <a:rPr spc="-75" dirty="0"/>
              <a:t>re</a:t>
            </a:r>
            <a:r>
              <a:rPr spc="15" dirty="0"/>
              <a:t> </a:t>
            </a:r>
            <a:r>
              <a:rPr spc="-50" dirty="0"/>
              <a:t>ier</a:t>
            </a:r>
            <a:r>
              <a:rPr spc="-105" dirty="0"/>
              <a:t>a</a:t>
            </a:r>
            <a:r>
              <a:rPr spc="-35" dirty="0"/>
              <a:t>rhi</a:t>
            </a:r>
            <a:r>
              <a:rPr spc="-55" dirty="0"/>
              <a:t>c</a:t>
            </a:r>
            <a:r>
              <a:rPr spc="-650" dirty="0"/>
              <a:t>˘</a:t>
            </a:r>
            <a:r>
              <a:rPr spc="-75" dirty="0"/>
              <a:t>a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43724"/>
            <a:ext cx="3567429" cy="137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G</a:t>
            </a:r>
            <a:r>
              <a:rPr sz="110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ogle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Drive,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Drop</a:t>
            </a:r>
            <a:r>
              <a:rPr sz="1100" dirty="0">
                <a:latin typeface="Tahoma"/>
                <a:cs typeface="Tahoma"/>
              </a:rPr>
              <a:t>b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5" dirty="0">
                <a:latin typeface="Tahoma"/>
                <a:cs typeface="Tahoma"/>
              </a:rPr>
              <a:t>x</a:t>
            </a:r>
            <a:endParaRPr sz="1100">
              <a:latin typeface="Tahoma"/>
              <a:cs typeface="Tahoma"/>
            </a:endParaRPr>
          </a:p>
          <a:p>
            <a:pPr marL="160655" marR="814069" indent="-148590">
              <a:lnSpc>
                <a:spcPct val="102699"/>
              </a:lnSpc>
              <a:spcBef>
                <a:spcPts val="2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numele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internet:</a:t>
            </a:r>
            <a:r>
              <a:rPr sz="1100" spc="135" dirty="0">
                <a:latin typeface="Tahoma"/>
                <a:cs typeface="Tahoma"/>
              </a:rPr>
              <a:t> </a:t>
            </a:r>
            <a:r>
              <a:rPr sz="1100" spc="125" dirty="0">
                <a:latin typeface="PMingLiU"/>
                <a:cs typeface="PMingLiU"/>
              </a:rPr>
              <a:t>pub.ro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50" dirty="0">
                <a:latin typeface="PMingLiU"/>
                <a:cs typeface="PMingLiU"/>
              </a:rPr>
              <a:t>curs.pub.ro</a:t>
            </a:r>
            <a:r>
              <a:rPr sz="1100" spc="-35" dirty="0">
                <a:latin typeface="Tahoma"/>
                <a:cs typeface="Tahoma"/>
              </a:rPr>
              <a:t>, </a:t>
            </a:r>
            <a:r>
              <a:rPr sz="1100" spc="160" dirty="0">
                <a:latin typeface="PMingLiU"/>
                <a:cs typeface="PMingLiU"/>
              </a:rPr>
              <a:t>cs.curs.pub.ro</a:t>
            </a:r>
            <a:endParaRPr sz="1100">
              <a:latin typeface="PMingLiU"/>
              <a:cs typeface="PMingLiU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paginile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5" dirty="0">
                <a:latin typeface="Tahoma"/>
                <a:cs typeface="Tahoma"/>
              </a:rPr>
              <a:t>w</a:t>
            </a:r>
            <a:r>
              <a:rPr sz="1100" spc="-80" dirty="0">
                <a:latin typeface="Tahoma"/>
                <a:cs typeface="Tahoma"/>
              </a:rPr>
              <a:t>eb: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155" dirty="0">
                <a:latin typeface="PMingLiU"/>
                <a:cs typeface="PMingLiU"/>
                <a:hlinkClick r:id="rId2"/>
              </a:rPr>
              <a:t>http://ocw.cs.pub.ro/courses/uso/</a:t>
            </a:r>
            <a:r>
              <a:rPr sz="1100" spc="110" dirty="0">
                <a:latin typeface="PMingLiU"/>
                <a:cs typeface="PMingLiU"/>
              </a:rPr>
              <a:t> </a:t>
            </a:r>
            <a:r>
              <a:rPr sz="1100" spc="160" dirty="0">
                <a:latin typeface="PMingLiU"/>
                <a:cs typeface="PMingLiU"/>
                <a:hlinkClick r:id="rId2"/>
              </a:rPr>
              <a:t>laboratoare/laborator</a:t>
            </a:r>
            <a:r>
              <a:rPr sz="1100" spc="185" dirty="0">
                <a:latin typeface="PMingLiU"/>
                <a:cs typeface="PMingLiU"/>
                <a:hlinkClick r:id="rId2"/>
              </a:rPr>
              <a:t>-</a:t>
            </a:r>
            <a:r>
              <a:rPr sz="1100" spc="55" dirty="0">
                <a:latin typeface="PMingLiU"/>
                <a:cs typeface="PMingLiU"/>
                <a:hlinkClick r:id="rId2"/>
              </a:rPr>
              <a:t>02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ari,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regiuni,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jude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Tahoma"/>
                <a:cs typeface="Tahoma"/>
              </a:rPr>
              <a:t>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ra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Tahoma"/>
                <a:cs typeface="Tahoma"/>
              </a:rPr>
              <a:t>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st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azi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universitate,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facultate,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</a:t>
            </a:r>
            <a:r>
              <a:rPr sz="1100" spc="-4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ecializ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an,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serie,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gru</a:t>
            </a:r>
            <a:r>
              <a:rPr sz="1100" spc="-60" dirty="0">
                <a:latin typeface="Tahoma"/>
                <a:cs typeface="Tahoma"/>
              </a:rPr>
              <a:t>p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2,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0" baseline="5555" dirty="0">
                <a:hlinkClick r:id="rId3" action="ppaction://hlinksldjump"/>
              </a:rPr>
              <a:t>Utiliz</a:t>
            </a:r>
            <a:r>
              <a:rPr sz="750" spc="-60" baseline="5555" dirty="0">
                <a:hlinkClick r:id="rId3" action="ppaction://hlinksldjump"/>
              </a:rPr>
              <a:t>a</a:t>
            </a:r>
            <a:r>
              <a:rPr sz="750" spc="-44" baseline="5555" dirty="0">
                <a:hlinkClick r:id="rId3" action="ppaction://hlinksldjump"/>
              </a:rPr>
              <a:t>rea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sistemului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67" baseline="5555" dirty="0">
                <a:hlinkClick r:id="rId3" action="ppaction://hlinksldjump"/>
              </a:rPr>
              <a:t>de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fi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52" baseline="5555" dirty="0">
                <a:hlinkClick r:id="rId3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29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0710">
              <a:lnSpc>
                <a:spcPct val="100000"/>
              </a:lnSpc>
            </a:pPr>
            <a:r>
              <a:rPr spc="-45" dirty="0"/>
              <a:t>Sistemul</a:t>
            </a:r>
            <a:r>
              <a:rPr spc="5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713295"/>
            <a:ext cx="3688715" cy="2197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rganiz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datel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40" dirty="0">
                <a:latin typeface="Tahoma"/>
                <a:cs typeface="Tahoma"/>
              </a:rPr>
              <a:t>zent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acest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general,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rezent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rma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unei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15" dirty="0">
                <a:latin typeface="Tahoma"/>
                <a:cs typeface="Tahoma"/>
              </a:rPr>
              <a:t>rhii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60655" marR="4622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15" dirty="0">
                <a:latin typeface="Tahoma"/>
                <a:cs typeface="Tahoma"/>
              </a:rPr>
              <a:t>p</a:t>
            </a:r>
            <a:r>
              <a:rPr sz="1100" spc="-50" dirty="0">
                <a:latin typeface="Tahoma"/>
                <a:cs typeface="Tahoma"/>
              </a:rPr>
              <a:t>onenta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cea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ma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,,vizibi</a:t>
            </a:r>
            <a:r>
              <a:rPr sz="1100" spc="-30" dirty="0">
                <a:latin typeface="Tahoma"/>
                <a:cs typeface="Tahoma"/>
              </a:rPr>
              <a:t>l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25" dirty="0">
                <a:latin typeface="Tahoma"/>
                <a:cs typeface="Tahoma"/>
              </a:rPr>
              <a:t>a”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SO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pune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dis</a:t>
            </a:r>
            <a:r>
              <a:rPr sz="1100" spc="-20" dirty="0">
                <a:latin typeface="Tahoma"/>
                <a:cs typeface="Tahoma"/>
              </a:rPr>
              <a:t>pozi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ierele,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55" dirty="0">
                <a:latin typeface="Tahoma"/>
                <a:cs typeface="Tahoma"/>
              </a:rPr>
              <a:t>rele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numesc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b="1" spc="-40" dirty="0">
                <a:latin typeface="Trebuchet MS"/>
                <a:cs typeface="Trebuchet MS"/>
              </a:rPr>
              <a:t>int</a:t>
            </a:r>
            <a:r>
              <a:rPr sz="1100" b="1" spc="-55" dirty="0">
                <a:latin typeface="Trebuchet MS"/>
                <a:cs typeface="Trebuchet MS"/>
              </a:rPr>
              <a:t>r</a:t>
            </a:r>
            <a:r>
              <a:rPr sz="1100" b="1" spc="-635" dirty="0">
                <a:latin typeface="Trebuchet MS"/>
                <a:cs typeface="Trebuchet MS"/>
              </a:rPr>
              <a:t>˘</a:t>
            </a:r>
            <a:r>
              <a:rPr sz="1100" b="1" spc="-45" dirty="0">
                <a:latin typeface="Trebuchet MS"/>
                <a:cs typeface="Trebuchet MS"/>
              </a:rPr>
              <a:t>ari</a:t>
            </a:r>
            <a:r>
              <a:rPr sz="1100" b="1" spc="-110" dirty="0">
                <a:latin typeface="Trebuchet MS"/>
                <a:cs typeface="Trebuchet MS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60" dirty="0">
                <a:latin typeface="Tahoma"/>
                <a:cs typeface="Tahoma"/>
              </a:rPr>
              <a:t>ers</a:t>
            </a:r>
            <a:r>
              <a:rPr sz="1100" spc="-4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ectiva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Tahoma"/>
                <a:cs typeface="Tahoma"/>
              </a:rPr>
              <a:t>acces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sistemului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f</a:t>
            </a:r>
            <a:r>
              <a:rPr sz="1000" spc="-70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rma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ie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15" dirty="0">
                <a:latin typeface="Tahoma"/>
                <a:cs typeface="Tahoma"/>
              </a:rPr>
              <a:t>rhii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55" dirty="0">
                <a:latin typeface="Tahoma"/>
                <a:cs typeface="Tahoma"/>
              </a:rPr>
              <a:t>era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cu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int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0" dirty="0">
                <a:latin typeface="Tahoma"/>
                <a:cs typeface="Tahoma"/>
              </a:rPr>
              <a:t>arile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sistemul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60" dirty="0">
                <a:latin typeface="Tahoma"/>
                <a:cs typeface="Tahoma"/>
              </a:rPr>
              <a:t>ers</a:t>
            </a:r>
            <a:r>
              <a:rPr sz="1100" spc="-4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ectiva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sistemului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60" dirty="0">
                <a:latin typeface="Tahoma"/>
                <a:cs typeface="Tahoma"/>
              </a:rPr>
              <a:t>m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d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rganiz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datel</a:t>
            </a:r>
            <a:r>
              <a:rPr sz="1000" spc="-7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disc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Tahoma"/>
                <a:cs typeface="Tahoma"/>
              </a:rPr>
              <a:t>su</a:t>
            </a:r>
            <a:r>
              <a:rPr sz="1000" spc="-30" dirty="0">
                <a:latin typeface="Tahoma"/>
                <a:cs typeface="Tahoma"/>
              </a:rPr>
              <a:t>p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dirty="0">
                <a:latin typeface="Tahoma"/>
                <a:cs typeface="Tahoma"/>
              </a:rPr>
              <a:t>rt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entru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45" dirty="0">
                <a:latin typeface="Tahoma"/>
                <a:cs typeface="Tahoma"/>
              </a:rPr>
              <a:t>ersisten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datel</a:t>
            </a:r>
            <a:r>
              <a:rPr sz="1000" spc="-7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30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6450">
              <a:lnSpc>
                <a:spcPct val="100000"/>
              </a:lnSpc>
            </a:pPr>
            <a:r>
              <a:rPr spc="-45" dirty="0"/>
              <a:t>Cale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50" dirty="0"/>
              <a:t>ier</a:t>
            </a:r>
            <a:r>
              <a:rPr spc="-105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50" dirty="0"/>
              <a:t>sistemului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586105"/>
            <a:ext cx="3561715" cy="2527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25" dirty="0">
                <a:latin typeface="Arial"/>
                <a:cs typeface="Arial"/>
              </a:rPr>
              <a:t>path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succesiune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int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ari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des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40" dirty="0">
                <a:latin typeface="Tahoma"/>
                <a:cs typeface="Tahoma"/>
              </a:rPr>
              <a:t>ar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ite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rin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sep</a:t>
            </a:r>
            <a:r>
              <a:rPr sz="1100" spc="-10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rat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Unix,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sep</a:t>
            </a:r>
            <a:r>
              <a:rPr sz="1100" spc="-10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rat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285" dirty="0">
                <a:latin typeface="PMingLiU"/>
                <a:cs typeface="PMingLiU"/>
              </a:rPr>
              <a:t>/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75" dirty="0">
                <a:latin typeface="Arial"/>
                <a:cs typeface="Arial"/>
              </a:rPr>
              <a:t>slash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130" dirty="0">
                <a:latin typeface="PMingLiU"/>
                <a:cs typeface="PMingLiU"/>
              </a:rPr>
              <a:t>/home/student/cursuri/uso-curs-02.pdf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Wind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ws,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sep</a:t>
            </a:r>
            <a:r>
              <a:rPr sz="1100" spc="-10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rat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i="1" spc="-140" dirty="0">
                <a:latin typeface="Meiryo"/>
                <a:cs typeface="Meiryo"/>
              </a:rPr>
              <a:t>\</a:t>
            </a:r>
            <a:r>
              <a:rPr sz="1100" i="1" spc="-15" dirty="0">
                <a:latin typeface="Meiryo"/>
                <a:cs typeface="Meiryo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70" dirty="0">
                <a:latin typeface="Arial"/>
                <a:cs typeface="Arial"/>
              </a:rPr>
              <a:t>backslas</a:t>
            </a:r>
            <a:r>
              <a:rPr sz="1100" i="1" spc="-65" dirty="0">
                <a:latin typeface="Arial"/>
                <a:cs typeface="Arial"/>
              </a:rPr>
              <a:t>h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75" dirty="0">
                <a:latin typeface="PMingLiU"/>
                <a:cs typeface="PMingLiU"/>
              </a:rPr>
              <a:t>C:</a:t>
            </a:r>
            <a:r>
              <a:rPr sz="1000" i="1" spc="-125" dirty="0">
                <a:latin typeface="Meiryo"/>
                <a:cs typeface="Meiryo"/>
              </a:rPr>
              <a:t>\</a:t>
            </a:r>
            <a:r>
              <a:rPr sz="1000" spc="95" dirty="0">
                <a:latin typeface="PMingLiU"/>
                <a:cs typeface="PMingLiU"/>
              </a:rPr>
              <a:t>Users</a:t>
            </a:r>
            <a:r>
              <a:rPr sz="1000" i="1" spc="-125" dirty="0">
                <a:latin typeface="Meiryo"/>
                <a:cs typeface="Meiryo"/>
              </a:rPr>
              <a:t>\</a:t>
            </a:r>
            <a:r>
              <a:rPr sz="1000" spc="135" dirty="0">
                <a:latin typeface="PMingLiU"/>
                <a:cs typeface="PMingLiU"/>
              </a:rPr>
              <a:t>student</a:t>
            </a:r>
            <a:r>
              <a:rPr sz="1000" i="1" spc="-125" dirty="0">
                <a:latin typeface="Meiryo"/>
                <a:cs typeface="Meiryo"/>
              </a:rPr>
              <a:t>\</a:t>
            </a:r>
            <a:r>
              <a:rPr sz="1000" spc="120" dirty="0">
                <a:latin typeface="PMingLiU"/>
                <a:cs typeface="PMingLiU"/>
              </a:rPr>
              <a:t>Cursuri</a:t>
            </a:r>
            <a:r>
              <a:rPr sz="1000" i="1" spc="-125" dirty="0">
                <a:latin typeface="Meiryo"/>
                <a:cs typeface="Meiryo"/>
              </a:rPr>
              <a:t>\</a:t>
            </a:r>
            <a:r>
              <a:rPr sz="1000" spc="125" dirty="0">
                <a:latin typeface="PMingLiU"/>
                <a:cs typeface="PMingLiU"/>
              </a:rPr>
              <a:t>uso-curs-02.pdf</a:t>
            </a:r>
            <a:endParaRPr sz="1000">
              <a:latin typeface="PMingLiU"/>
              <a:cs typeface="PMingLiU"/>
            </a:endParaRPr>
          </a:p>
          <a:p>
            <a:pPr marL="160655" marR="53975" indent="-148590">
              <a:lnSpc>
                <a:spcPct val="102600"/>
              </a:lnSpc>
              <a:spcBef>
                <a:spcPts val="32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latin typeface="Tahoma"/>
                <a:cs typeface="Tahoma"/>
              </a:rPr>
              <a:t>int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arile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intermedi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dintr-o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cale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int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arile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finale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do</a:t>
            </a:r>
            <a:r>
              <a:rPr sz="1100" spc="-65" dirty="0">
                <a:latin typeface="Tahoma"/>
                <a:cs typeface="Tahoma"/>
              </a:rPr>
              <a:t>u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tipuri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Tahoma"/>
                <a:cs typeface="Tahoma"/>
              </a:rPr>
              <a:t>relative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30" dirty="0">
                <a:latin typeface="Tahoma"/>
                <a:cs typeface="Tahoma"/>
              </a:rPr>
              <a:t>(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ra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dirty="0">
                <a:latin typeface="Tahoma"/>
                <a:cs typeface="Tahoma"/>
              </a:rPr>
              <a:t>rt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cu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direct</a:t>
            </a:r>
            <a:r>
              <a:rPr sz="1000" spc="-6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rul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curent)</a:t>
            </a:r>
            <a:endParaRPr sz="1000">
              <a:latin typeface="Tahoma"/>
              <a:cs typeface="Tahoma"/>
            </a:endParaRPr>
          </a:p>
          <a:p>
            <a:pPr marL="577215">
              <a:lnSpc>
                <a:spcPct val="100000"/>
              </a:lnSpc>
              <a:spcBef>
                <a:spcPts val="19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70" dirty="0">
                <a:latin typeface="Courier New"/>
                <a:cs typeface="Courier New"/>
              </a:rPr>
              <a:t>./svn/db/transactions</a:t>
            </a:r>
            <a:endParaRPr sz="900">
              <a:latin typeface="Courier New"/>
              <a:cs typeface="Courier New"/>
            </a:endParaRPr>
          </a:p>
          <a:p>
            <a:pPr marL="300355">
              <a:lnSpc>
                <a:spcPct val="100000"/>
              </a:lnSpc>
              <a:spcBef>
                <a:spcPts val="114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absolute</a:t>
            </a:r>
            <a:endParaRPr sz="1000">
              <a:latin typeface="Tahoma"/>
              <a:cs typeface="Tahoma"/>
            </a:endParaRPr>
          </a:p>
          <a:p>
            <a:pPr marR="288290" algn="ctr">
              <a:lnSpc>
                <a:spcPct val="100000"/>
              </a:lnSpc>
              <a:spcBef>
                <a:spcPts val="19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70" dirty="0">
                <a:latin typeface="Courier New"/>
                <a:cs typeface="Courier New"/>
              </a:rPr>
              <a:t>/home/stefanb/svn/db/transactions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31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99154">
              <a:lnSpc>
                <a:spcPct val="100000"/>
              </a:lnSpc>
            </a:pPr>
            <a:r>
              <a:rPr spc="-60" dirty="0"/>
              <a:t>Int</a:t>
            </a:r>
            <a:r>
              <a:rPr spc="-65" dirty="0"/>
              <a:t>r</a:t>
            </a:r>
            <a:r>
              <a:rPr spc="-650" dirty="0"/>
              <a:t>˘</a:t>
            </a:r>
            <a:r>
              <a:rPr spc="-45" dirty="0"/>
              <a:t>arile</a:t>
            </a:r>
            <a:r>
              <a:rPr spc="10" dirty="0"/>
              <a:t> </a:t>
            </a:r>
            <a:r>
              <a:rPr spc="-40" dirty="0"/>
              <a:t>.</a:t>
            </a:r>
            <a:r>
              <a:rPr spc="145" dirty="0"/>
              <a:t> 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40" dirty="0"/>
              <a:t>..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332623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481429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1735137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1722437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1773237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376857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427654"/>
            <a:ext cx="50749" cy="3074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525712"/>
            <a:ext cx="3989704" cy="260350"/>
          </a:xfrm>
          <a:custGeom>
            <a:avLst/>
            <a:gdLst/>
            <a:ahLst/>
            <a:cxnLst/>
            <a:rect l="l" t="t" r="r" b="b"/>
            <a:pathLst>
              <a:path w="3989704" h="260350">
                <a:moveTo>
                  <a:pt x="3989654" y="0"/>
                </a:moveTo>
                <a:lnTo>
                  <a:pt x="0" y="0"/>
                </a:lnTo>
                <a:lnTo>
                  <a:pt x="0" y="209425"/>
                </a:lnTo>
                <a:lnTo>
                  <a:pt x="4008" y="229150"/>
                </a:lnTo>
                <a:lnTo>
                  <a:pt x="14922" y="245303"/>
                </a:lnTo>
                <a:lnTo>
                  <a:pt x="31075" y="256217"/>
                </a:lnTo>
                <a:lnTo>
                  <a:pt x="50800" y="260225"/>
                </a:lnTo>
                <a:lnTo>
                  <a:pt x="3938854" y="260225"/>
                </a:lnTo>
                <a:lnTo>
                  <a:pt x="3958579" y="256217"/>
                </a:lnTo>
                <a:lnTo>
                  <a:pt x="3974732" y="245303"/>
                </a:lnTo>
                <a:lnTo>
                  <a:pt x="3985646" y="229150"/>
                </a:lnTo>
                <a:lnTo>
                  <a:pt x="3989654" y="209425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414954"/>
            <a:ext cx="0" cy="339725"/>
          </a:xfrm>
          <a:custGeom>
            <a:avLst/>
            <a:gdLst/>
            <a:ahLst/>
            <a:cxnLst/>
            <a:rect l="l" t="t" r="r" b="b"/>
            <a:pathLst>
              <a:path h="339725">
                <a:moveTo>
                  <a:pt x="0" y="339233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40225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38955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37685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1937854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2086673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2469007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2456307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2507107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1982101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2032887"/>
            <a:ext cx="50749" cy="436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2130945"/>
            <a:ext cx="3989704" cy="389255"/>
          </a:xfrm>
          <a:custGeom>
            <a:avLst/>
            <a:gdLst/>
            <a:ahLst/>
            <a:cxnLst/>
            <a:rect l="l" t="t" r="r" b="b"/>
            <a:pathLst>
              <a:path w="3989704" h="389255">
                <a:moveTo>
                  <a:pt x="3989654" y="0"/>
                </a:moveTo>
                <a:lnTo>
                  <a:pt x="0" y="0"/>
                </a:lnTo>
                <a:lnTo>
                  <a:pt x="0" y="338061"/>
                </a:lnTo>
                <a:lnTo>
                  <a:pt x="4008" y="357786"/>
                </a:lnTo>
                <a:lnTo>
                  <a:pt x="14922" y="373938"/>
                </a:lnTo>
                <a:lnTo>
                  <a:pt x="31075" y="384853"/>
                </a:lnTo>
                <a:lnTo>
                  <a:pt x="50800" y="388861"/>
                </a:lnTo>
                <a:lnTo>
                  <a:pt x="3938854" y="388861"/>
                </a:lnTo>
                <a:lnTo>
                  <a:pt x="3958579" y="384853"/>
                </a:lnTo>
                <a:lnTo>
                  <a:pt x="3974732" y="373938"/>
                </a:lnTo>
                <a:lnTo>
                  <a:pt x="3985646" y="357786"/>
                </a:lnTo>
                <a:lnTo>
                  <a:pt x="3989654" y="33806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2020187"/>
            <a:ext cx="0" cy="467995"/>
          </a:xfrm>
          <a:custGeom>
            <a:avLst/>
            <a:gdLst/>
            <a:ahLst/>
            <a:cxnLst/>
            <a:rect l="l" t="t" r="r" b="b"/>
            <a:pathLst>
              <a:path h="467994">
                <a:moveTo>
                  <a:pt x="0" y="467869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200748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199478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198208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9193" y="2671736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9194" y="2825381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9994" y="3093148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35348" y="3080448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0794" y="3131248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715971"/>
            <a:ext cx="50749" cy="101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766768"/>
            <a:ext cx="50749" cy="32637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193" y="2869664"/>
            <a:ext cx="3989704" cy="274320"/>
          </a:xfrm>
          <a:custGeom>
            <a:avLst/>
            <a:gdLst/>
            <a:ahLst/>
            <a:cxnLst/>
            <a:rect l="l" t="t" r="r" b="b"/>
            <a:pathLst>
              <a:path w="3989704" h="274319">
                <a:moveTo>
                  <a:pt x="3989654" y="0"/>
                </a:moveTo>
                <a:lnTo>
                  <a:pt x="0" y="0"/>
                </a:lnTo>
                <a:lnTo>
                  <a:pt x="0" y="223484"/>
                </a:lnTo>
                <a:lnTo>
                  <a:pt x="4008" y="243209"/>
                </a:lnTo>
                <a:lnTo>
                  <a:pt x="14922" y="259362"/>
                </a:lnTo>
                <a:lnTo>
                  <a:pt x="31075" y="270276"/>
                </a:lnTo>
                <a:lnTo>
                  <a:pt x="50800" y="274284"/>
                </a:lnTo>
                <a:lnTo>
                  <a:pt x="3938854" y="274284"/>
                </a:lnTo>
                <a:lnTo>
                  <a:pt x="3958579" y="270276"/>
                </a:lnTo>
                <a:lnTo>
                  <a:pt x="3974732" y="259362"/>
                </a:lnTo>
                <a:lnTo>
                  <a:pt x="3985646" y="243209"/>
                </a:lnTo>
                <a:lnTo>
                  <a:pt x="3989654" y="223484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8848" y="2754068"/>
            <a:ext cx="0" cy="358140"/>
          </a:xfrm>
          <a:custGeom>
            <a:avLst/>
            <a:gdLst/>
            <a:ahLst/>
            <a:cxnLst/>
            <a:rect l="l" t="t" r="r" b="b"/>
            <a:pathLst>
              <a:path h="358139">
                <a:moveTo>
                  <a:pt x="0" y="358129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8848" y="274136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8848" y="272866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8848" y="271596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47294" y="561035"/>
            <a:ext cx="2995930" cy="2562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do</a:t>
            </a:r>
            <a:r>
              <a:rPr sz="1100" spc="-65" dirty="0">
                <a:latin typeface="Tahoma"/>
                <a:cs typeface="Tahoma"/>
              </a:rPr>
              <a:t>u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int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dedicate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cadrul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fie</a:t>
            </a:r>
            <a:r>
              <a:rPr sz="1100" spc="-5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direct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310" dirty="0">
                <a:latin typeface="PMingLiU"/>
                <a:cs typeface="PMingLiU"/>
              </a:rPr>
              <a:t>.</a:t>
            </a:r>
            <a:r>
              <a:rPr sz="1100" dirty="0">
                <a:latin typeface="PMingLiU"/>
                <a:cs typeface="PMingLiU"/>
              </a:rPr>
              <a:t> </a:t>
            </a:r>
            <a:r>
              <a:rPr sz="1100" spc="-90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15" dirty="0">
                <a:latin typeface="Arial"/>
                <a:cs typeface="Arial"/>
              </a:rPr>
              <a:t>dot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punct)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direct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curent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310" dirty="0">
                <a:latin typeface="PMingLiU"/>
                <a:cs typeface="PMingLiU"/>
              </a:rPr>
              <a:t>..</a:t>
            </a:r>
            <a:r>
              <a:rPr sz="1100" dirty="0">
                <a:latin typeface="PMingLiU"/>
                <a:cs typeface="PMingLiU"/>
              </a:rPr>
              <a:t> </a:t>
            </a:r>
            <a:r>
              <a:rPr sz="1100" spc="-90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10" dirty="0">
                <a:latin typeface="Arial"/>
                <a:cs typeface="Arial"/>
              </a:rPr>
              <a:t>dot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15" dirty="0">
                <a:latin typeface="Arial"/>
                <a:cs typeface="Arial"/>
              </a:rPr>
              <a:t>dot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punct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punct)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direct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arinte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Vizualiz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int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aril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dedicate</a:t>
            </a: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dintr-un</a:t>
            </a: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  <a:spcBef>
                <a:spcPts val="370"/>
              </a:spcBef>
            </a:pPr>
            <a:r>
              <a:rPr sz="800" spc="50" dirty="0">
                <a:latin typeface="PMingLiU"/>
                <a:cs typeface="PMingLiU"/>
              </a:rPr>
              <a:t>razvan@anacon</a:t>
            </a:r>
            <a:r>
              <a:rPr sz="800" spc="45" dirty="0">
                <a:latin typeface="PMingLiU"/>
                <a:cs typeface="PMingLiU"/>
              </a:rPr>
              <a:t>d</a:t>
            </a:r>
            <a:r>
              <a:rPr sz="800" spc="110" dirty="0">
                <a:latin typeface="PMingLiU"/>
                <a:cs typeface="PMingLiU"/>
              </a:rPr>
              <a:t>a:~/code/hello$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ls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-a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235" dirty="0">
                <a:latin typeface="PMingLiU"/>
                <a:cs typeface="PMingLiU"/>
              </a:rPr>
              <a:t>.   </a:t>
            </a:r>
            <a:r>
              <a:rPr sz="800" spc="15" dirty="0">
                <a:latin typeface="PMingLiU"/>
                <a:cs typeface="PMingLiU"/>
              </a:rPr>
              <a:t> </a:t>
            </a:r>
            <a:r>
              <a:rPr sz="800" spc="229" dirty="0">
                <a:latin typeface="PMingLiU"/>
                <a:cs typeface="PMingLiU"/>
              </a:rPr>
              <a:t>.</a:t>
            </a:r>
            <a:r>
              <a:rPr sz="800" spc="235" dirty="0">
                <a:latin typeface="PMingLiU"/>
                <a:cs typeface="PMingLiU"/>
              </a:rPr>
              <a:t>.</a:t>
            </a:r>
            <a:r>
              <a:rPr sz="800" dirty="0">
                <a:latin typeface="PMingLiU"/>
                <a:cs typeface="PMingLiU"/>
              </a:rPr>
              <a:t>   </a:t>
            </a:r>
            <a:r>
              <a:rPr sz="800" spc="15" dirty="0">
                <a:latin typeface="PMingLiU"/>
                <a:cs typeface="PMingLiU"/>
              </a:rPr>
              <a:t> </a:t>
            </a:r>
            <a:r>
              <a:rPr sz="800" spc="120" dirty="0">
                <a:latin typeface="PMingLiU"/>
                <a:cs typeface="PMingLiU"/>
              </a:rPr>
              <a:t>hello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hello.c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Mersul</a:t>
            </a:r>
            <a:r>
              <a:rPr sz="9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ın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sus</a:t>
            </a:r>
            <a:r>
              <a:rPr sz="9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ın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r>
              <a:rPr sz="900" spc="-5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rhie</a:t>
            </a:r>
            <a:endParaRPr sz="900">
              <a:latin typeface="Tahoma"/>
              <a:cs typeface="Tahoma"/>
            </a:endParaRPr>
          </a:p>
          <a:p>
            <a:pPr marL="12700" marR="71120">
              <a:lnSpc>
                <a:spcPts val="950"/>
              </a:lnSpc>
              <a:spcBef>
                <a:spcPts val="409"/>
              </a:spcBef>
            </a:pPr>
            <a:r>
              <a:rPr sz="800" spc="50" dirty="0">
                <a:latin typeface="PMingLiU"/>
                <a:cs typeface="PMingLiU"/>
              </a:rPr>
              <a:t>razvan@anaco</a:t>
            </a:r>
            <a:r>
              <a:rPr sz="800" spc="45" dirty="0">
                <a:latin typeface="PMingLiU"/>
                <a:cs typeface="PMingLiU"/>
              </a:rPr>
              <a:t>n</a:t>
            </a:r>
            <a:r>
              <a:rPr sz="800" spc="100" dirty="0">
                <a:latin typeface="PMingLiU"/>
                <a:cs typeface="PMingLiU"/>
              </a:rPr>
              <a:t>da:~/code/uso/sample/cu</a:t>
            </a:r>
            <a:r>
              <a:rPr sz="800" spc="70" dirty="0">
                <a:latin typeface="PMingLiU"/>
                <a:cs typeface="PMingLiU"/>
              </a:rPr>
              <a:t>r</a:t>
            </a:r>
            <a:r>
              <a:rPr sz="800" spc="85" dirty="0">
                <a:latin typeface="PMingLiU"/>
                <a:cs typeface="PMingLiU"/>
              </a:rPr>
              <a:t>s-01$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c</a:t>
            </a:r>
            <a:r>
              <a:rPr sz="800" spc="45" dirty="0">
                <a:latin typeface="PMingLiU"/>
                <a:cs typeface="PMingLiU"/>
              </a:rPr>
              <a:t>d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229" dirty="0">
                <a:latin typeface="PMingLiU"/>
                <a:cs typeface="PMingLiU"/>
              </a:rPr>
              <a:t>../.</a:t>
            </a:r>
            <a:r>
              <a:rPr sz="800" spc="220" dirty="0">
                <a:latin typeface="PMingLiU"/>
                <a:cs typeface="PMingLiU"/>
              </a:rPr>
              <a:t>.</a:t>
            </a:r>
            <a:r>
              <a:rPr sz="800" spc="225" dirty="0">
                <a:latin typeface="PMingLiU"/>
                <a:cs typeface="PMingLiU"/>
              </a:rPr>
              <a:t>/..</a:t>
            </a:r>
            <a:r>
              <a:rPr sz="800" spc="240" dirty="0">
                <a:latin typeface="PMingLiU"/>
                <a:cs typeface="PMingLiU"/>
              </a:rPr>
              <a:t> </a:t>
            </a:r>
            <a:r>
              <a:rPr sz="800" spc="50" dirty="0">
                <a:latin typeface="PMingLiU"/>
                <a:cs typeface="PMingLiU"/>
              </a:rPr>
              <a:t>razvan@anaco</a:t>
            </a:r>
            <a:r>
              <a:rPr sz="800" spc="45" dirty="0">
                <a:latin typeface="PMingLiU"/>
                <a:cs typeface="PMingLiU"/>
              </a:rPr>
              <a:t>n</a:t>
            </a:r>
            <a:r>
              <a:rPr sz="800" spc="90" dirty="0">
                <a:latin typeface="PMingLiU"/>
                <a:cs typeface="PMingLiU"/>
              </a:rPr>
              <a:t>da:~/code$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10" dirty="0">
                <a:latin typeface="PMingLiU"/>
                <a:cs typeface="PMingLiU"/>
              </a:rPr>
              <a:t>pwd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15"/>
              </a:lnSpc>
            </a:pPr>
            <a:r>
              <a:rPr sz="800" spc="95" dirty="0">
                <a:latin typeface="PMingLiU"/>
                <a:cs typeface="PMingLiU"/>
              </a:rPr>
              <a:t>/home/razvan</a:t>
            </a:r>
            <a:r>
              <a:rPr sz="800" spc="50" dirty="0">
                <a:latin typeface="PMingLiU"/>
                <a:cs typeface="PMingLiU"/>
              </a:rPr>
              <a:t>/</a:t>
            </a:r>
            <a:r>
              <a:rPr sz="800" spc="65" dirty="0">
                <a:latin typeface="PMingLiU"/>
                <a:cs typeface="PMingLiU"/>
              </a:rPr>
              <a:t>code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Rul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unui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executabil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6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Unix</a:t>
            </a:r>
            <a:endParaRPr sz="900">
              <a:latin typeface="Tahoma"/>
              <a:cs typeface="Tahoma"/>
            </a:endParaRPr>
          </a:p>
          <a:p>
            <a:pPr marL="12700" marR="985519">
              <a:lnSpc>
                <a:spcPts val="950"/>
              </a:lnSpc>
              <a:spcBef>
                <a:spcPts val="445"/>
              </a:spcBef>
            </a:pPr>
            <a:r>
              <a:rPr sz="800" spc="50" dirty="0">
                <a:latin typeface="PMingLiU"/>
                <a:cs typeface="PMingLiU"/>
              </a:rPr>
              <a:t>razvan@anaco</a:t>
            </a:r>
            <a:r>
              <a:rPr sz="800" spc="45" dirty="0">
                <a:latin typeface="PMingLiU"/>
                <a:cs typeface="PMingLiU"/>
              </a:rPr>
              <a:t>n</a:t>
            </a:r>
            <a:r>
              <a:rPr sz="800" spc="110" dirty="0">
                <a:latin typeface="PMingLiU"/>
                <a:cs typeface="PMingLiU"/>
              </a:rPr>
              <a:t>da:~/junk/hello$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50" dirty="0">
                <a:latin typeface="PMingLiU"/>
                <a:cs typeface="PMingLiU"/>
              </a:rPr>
              <a:t>./hello</a:t>
            </a:r>
            <a:r>
              <a:rPr sz="800" spc="114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Hello,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World!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1" action="ppaction://hlinksldjump"/>
              </a:rPr>
              <a:t>Cursul</a:t>
            </a:r>
            <a:r>
              <a:rPr sz="750" spc="30" baseline="5555" dirty="0">
                <a:hlinkClick r:id="rId11" action="ppaction://hlinksldjump"/>
              </a:rPr>
              <a:t> </a:t>
            </a:r>
            <a:r>
              <a:rPr sz="750" spc="-52" baseline="5555" dirty="0">
                <a:hlinkClick r:id="rId11" action="ppaction://hlinksldjump"/>
              </a:rPr>
              <a:t>2,</a:t>
            </a:r>
            <a:r>
              <a:rPr sz="750" spc="22" baseline="5555" dirty="0">
                <a:hlinkClick r:id="rId11" action="ppaction://hlinksldjump"/>
              </a:rPr>
              <a:t> </a:t>
            </a:r>
            <a:r>
              <a:rPr sz="750" spc="-30" baseline="5555" dirty="0">
                <a:hlinkClick r:id="rId11" action="ppaction://hlinksldjump"/>
              </a:rPr>
              <a:t>Utiliz</a:t>
            </a:r>
            <a:r>
              <a:rPr sz="750" spc="-60" baseline="5555" dirty="0">
                <a:hlinkClick r:id="rId11" action="ppaction://hlinksldjump"/>
              </a:rPr>
              <a:t>a</a:t>
            </a:r>
            <a:r>
              <a:rPr sz="750" spc="-44" baseline="5555" dirty="0">
                <a:hlinkClick r:id="rId11" action="ppaction://hlinksldjump"/>
              </a:rPr>
              <a:t>rea</a:t>
            </a:r>
            <a:r>
              <a:rPr sz="750" spc="22" baseline="5555" dirty="0">
                <a:hlinkClick r:id="rId11" action="ppaction://hlinksldjump"/>
              </a:rPr>
              <a:t> </a:t>
            </a:r>
            <a:r>
              <a:rPr sz="750" spc="-52" baseline="5555" dirty="0">
                <a:hlinkClick r:id="rId11" action="ppaction://hlinksldjump"/>
              </a:rPr>
              <a:t>sistemului</a:t>
            </a:r>
            <a:r>
              <a:rPr sz="750" spc="22" baseline="5555" dirty="0">
                <a:hlinkClick r:id="rId11" action="ppaction://hlinksldjump"/>
              </a:rPr>
              <a:t> </a:t>
            </a:r>
            <a:r>
              <a:rPr sz="750" spc="-67" baseline="5555" dirty="0">
                <a:hlinkClick r:id="rId11" action="ppaction://hlinksldjump"/>
              </a:rPr>
              <a:t>de</a:t>
            </a:r>
            <a:r>
              <a:rPr sz="750" spc="22" baseline="5555" dirty="0">
                <a:hlinkClick r:id="rId11" action="ppaction://hlinksldjump"/>
              </a:rPr>
              <a:t> </a:t>
            </a:r>
            <a:r>
              <a:rPr sz="750" spc="-37" baseline="5555" dirty="0">
                <a:hlinkClick r:id="rId11" action="ppaction://hlinksldjump"/>
              </a:rPr>
              <a:t>fi</a:t>
            </a:r>
            <a:r>
              <a:rPr sz="750" spc="-345" baseline="5555" dirty="0">
                <a:hlinkClick r:id="rId11" action="ppaction://hlinksldjump"/>
              </a:rPr>
              <a:t>s</a:t>
            </a:r>
            <a:r>
              <a:rPr sz="500" spc="10" dirty="0">
                <a:hlinkClick r:id="rId11" action="ppaction://hlinksldjump"/>
              </a:rPr>
              <a:t>,</a:t>
            </a:r>
            <a:r>
              <a:rPr sz="750" spc="-52" baseline="5555" dirty="0">
                <a:hlinkClick r:id="rId11" action="ppaction://hlinksldjump"/>
              </a:rPr>
              <a:t>iere</a:t>
            </a:r>
            <a:endParaRPr sz="750" baseline="5555"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32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6350">
              <a:lnSpc>
                <a:spcPct val="100000"/>
              </a:lnSpc>
            </a:pPr>
            <a:r>
              <a:rPr spc="10" dirty="0"/>
              <a:t>M</a:t>
            </a:r>
            <a:r>
              <a:rPr spc="35" dirty="0"/>
              <a:t>o</a:t>
            </a:r>
            <a:r>
              <a:rPr spc="-45" dirty="0"/>
              <a:t>dul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20" dirty="0"/>
              <a:t>utiliz</a:t>
            </a:r>
            <a:r>
              <a:rPr spc="-65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75" dirty="0"/>
              <a:t>a</a:t>
            </a:r>
            <a:r>
              <a:rPr spc="15" dirty="0"/>
              <a:t> </a:t>
            </a:r>
            <a:r>
              <a:rPr spc="-50" dirty="0"/>
              <a:t>datel</a:t>
            </a:r>
            <a:r>
              <a:rPr spc="-95" dirty="0"/>
              <a:t>o</a:t>
            </a:r>
            <a:r>
              <a:rPr spc="-35" dirty="0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46339"/>
            <a:ext cx="3232150" cy="610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folosire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apl</a:t>
            </a:r>
            <a:r>
              <a:rPr sz="1100" spc="-10" dirty="0">
                <a:latin typeface="Tahoma"/>
                <a:cs typeface="Tahoma"/>
              </a:rPr>
              <a:t>ic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transfer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ea/Internet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medii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transmisie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34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02915">
              <a:lnSpc>
                <a:spcPct val="100000"/>
              </a:lnSpc>
            </a:pPr>
            <a:r>
              <a:rPr spc="-60" dirty="0"/>
              <a:t>Dimensiunea</a:t>
            </a:r>
            <a:r>
              <a:rPr spc="10" dirty="0"/>
              <a:t> </a:t>
            </a:r>
            <a:r>
              <a:rPr spc="-50" dirty="0"/>
              <a:t>datel</a:t>
            </a:r>
            <a:r>
              <a:rPr spc="-95" dirty="0"/>
              <a:t>o</a:t>
            </a:r>
            <a:r>
              <a:rPr spc="-35" dirty="0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29271"/>
            <a:ext cx="3554095" cy="16567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datele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cate</a:t>
            </a:r>
            <a:r>
              <a:rPr sz="1100" spc="40" dirty="0">
                <a:latin typeface="Tahoma"/>
                <a:cs typeface="Tahoma"/>
              </a:rPr>
              <a:t>/t</a:t>
            </a:r>
            <a:r>
              <a:rPr sz="1100" spc="35" dirty="0">
                <a:latin typeface="Tahoma"/>
                <a:cs typeface="Tahoma"/>
              </a:rPr>
              <a:t>r</a:t>
            </a:r>
            <a:r>
              <a:rPr sz="1100" spc="-50" dirty="0">
                <a:latin typeface="Tahoma"/>
                <a:cs typeface="Tahoma"/>
              </a:rPr>
              <a:t>ansferate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bi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latin typeface="Tahoma"/>
                <a:cs typeface="Tahoma"/>
              </a:rPr>
              <a:t>bit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40" dirty="0">
                <a:latin typeface="Arial"/>
                <a:cs typeface="Arial"/>
              </a:rPr>
              <a:t>bin</a:t>
            </a:r>
            <a:r>
              <a:rPr sz="1100" i="1" spc="-80" dirty="0">
                <a:latin typeface="Arial"/>
                <a:cs typeface="Arial"/>
              </a:rPr>
              <a:t>a</a:t>
            </a:r>
            <a:r>
              <a:rPr sz="1100" i="1" spc="-25" dirty="0">
                <a:latin typeface="Arial"/>
                <a:cs typeface="Arial"/>
              </a:rPr>
              <a:t>ry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dirty="0">
                <a:latin typeface="Arial"/>
                <a:cs typeface="Arial"/>
              </a:rPr>
              <a:t>digi</a:t>
            </a:r>
            <a:r>
              <a:rPr sz="1100" i="1" spc="75" dirty="0">
                <a:latin typeface="Arial"/>
                <a:cs typeface="Arial"/>
              </a:rPr>
              <a:t>t</a:t>
            </a:r>
            <a:r>
              <a:rPr sz="1100" spc="-45" dirty="0">
                <a:latin typeface="Tahoma"/>
                <a:cs typeface="Tahoma"/>
              </a:rPr>
              <a:t>):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valo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0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1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ctet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(sau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i="1" spc="-80" dirty="0">
                <a:latin typeface="Arial"/>
                <a:cs typeface="Arial"/>
              </a:rPr>
              <a:t>b</a:t>
            </a:r>
            <a:r>
              <a:rPr sz="1100" i="1" spc="-30" dirty="0">
                <a:latin typeface="Arial"/>
                <a:cs typeface="Arial"/>
              </a:rPr>
              <a:t>yt</a:t>
            </a:r>
            <a:r>
              <a:rPr sz="1100" i="1" spc="25" dirty="0">
                <a:latin typeface="Arial"/>
                <a:cs typeface="Arial"/>
              </a:rPr>
              <a:t>e</a:t>
            </a:r>
            <a:r>
              <a:rPr sz="1100" spc="-45" dirty="0">
                <a:latin typeface="Tahoma"/>
                <a:cs typeface="Tahoma"/>
              </a:rPr>
              <a:t>):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8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bi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5" dirty="0">
                <a:latin typeface="Tahoma"/>
                <a:cs typeface="Tahoma"/>
              </a:rPr>
              <a:t>i,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valo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30" dirty="0">
                <a:latin typeface="Tahoma"/>
                <a:cs typeface="Tahoma"/>
              </a:rPr>
              <a:t>ıntre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0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55" dirty="0">
                <a:latin typeface="PMingLiU"/>
                <a:cs typeface="PMingLiU"/>
              </a:rPr>
              <a:t>0000000</a:t>
            </a:r>
            <a:r>
              <a:rPr sz="1100" spc="50" dirty="0">
                <a:latin typeface="PMingLiU"/>
                <a:cs typeface="PMingLiU"/>
              </a:rPr>
              <a:t>0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255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55" dirty="0">
                <a:latin typeface="PMingLiU"/>
                <a:cs typeface="PMingLiU"/>
              </a:rPr>
              <a:t>11111111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totul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re</a:t>
            </a:r>
            <a:r>
              <a:rPr sz="1100" spc="-10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rezin</a:t>
            </a:r>
            <a:r>
              <a:rPr sz="1100" spc="-4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bi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cte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datele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avea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dimensiuni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Tahoma"/>
                <a:cs typeface="Tahoma"/>
              </a:rPr>
              <a:t>2</a:t>
            </a:r>
            <a:r>
              <a:rPr sz="1050" spc="-112" baseline="27777" dirty="0">
                <a:latin typeface="Lucida Sans Unicode"/>
                <a:cs typeface="Lucida Sans Unicode"/>
              </a:rPr>
              <a:t>10</a:t>
            </a:r>
            <a:r>
              <a:rPr sz="1050" baseline="27777" dirty="0">
                <a:latin typeface="Lucida Sans Unicode"/>
                <a:cs typeface="Lucida Sans Unicode"/>
              </a:rPr>
              <a:t> </a:t>
            </a:r>
            <a:r>
              <a:rPr sz="1050" spc="-97" baseline="27777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Tahoma"/>
                <a:cs typeface="Tahoma"/>
              </a:rPr>
              <a:t>o</a:t>
            </a:r>
            <a:r>
              <a:rPr sz="1000" spc="-30" dirty="0">
                <a:latin typeface="Tahoma"/>
                <a:cs typeface="Tahoma"/>
              </a:rPr>
              <a:t>cte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1024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o</a:t>
            </a:r>
            <a:r>
              <a:rPr sz="1000" spc="-30" dirty="0">
                <a:latin typeface="Tahoma"/>
                <a:cs typeface="Tahoma"/>
              </a:rPr>
              <a:t>cte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1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85" dirty="0">
                <a:latin typeface="Tahoma"/>
                <a:cs typeface="Tahoma"/>
              </a:rPr>
              <a:t>KB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20" dirty="0">
                <a:latin typeface="Arial"/>
                <a:cs typeface="Arial"/>
              </a:rPr>
              <a:t>kilo</a:t>
            </a:r>
            <a:r>
              <a:rPr sz="1000" i="1" spc="-55" dirty="0">
                <a:latin typeface="Arial"/>
                <a:cs typeface="Arial"/>
              </a:rPr>
              <a:t>b</a:t>
            </a:r>
            <a:r>
              <a:rPr sz="1000" i="1" spc="-25" dirty="0">
                <a:latin typeface="Arial"/>
                <a:cs typeface="Arial"/>
              </a:rPr>
              <a:t>yt</a:t>
            </a:r>
            <a:r>
              <a:rPr sz="1000" i="1" spc="25" dirty="0">
                <a:latin typeface="Arial"/>
                <a:cs typeface="Arial"/>
              </a:rPr>
              <a:t>e</a:t>
            </a:r>
            <a:r>
              <a:rPr sz="100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Tahoma"/>
                <a:cs typeface="Tahoma"/>
              </a:rPr>
              <a:t>2</a:t>
            </a:r>
            <a:r>
              <a:rPr sz="1050" spc="-112" baseline="27777" dirty="0">
                <a:latin typeface="Lucida Sans Unicode"/>
                <a:cs typeface="Lucida Sans Unicode"/>
              </a:rPr>
              <a:t>20</a:t>
            </a:r>
            <a:r>
              <a:rPr sz="1050" baseline="27777" dirty="0">
                <a:latin typeface="Lucida Sans Unicode"/>
                <a:cs typeface="Lucida Sans Unicode"/>
              </a:rPr>
              <a:t> </a:t>
            </a:r>
            <a:r>
              <a:rPr sz="1050" spc="-97" baseline="27777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Tahoma"/>
                <a:cs typeface="Tahoma"/>
              </a:rPr>
              <a:t>o</a:t>
            </a:r>
            <a:r>
              <a:rPr sz="1000" spc="-30" dirty="0">
                <a:latin typeface="Tahoma"/>
                <a:cs typeface="Tahoma"/>
              </a:rPr>
              <a:t>cte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1048576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o</a:t>
            </a:r>
            <a:r>
              <a:rPr sz="1000" spc="-30" dirty="0">
                <a:latin typeface="Tahoma"/>
                <a:cs typeface="Tahoma"/>
              </a:rPr>
              <a:t>cte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1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85" dirty="0">
                <a:latin typeface="Tahoma"/>
                <a:cs typeface="Tahoma"/>
              </a:rPr>
              <a:t>MB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70" dirty="0">
                <a:latin typeface="Arial"/>
                <a:cs typeface="Arial"/>
              </a:rPr>
              <a:t>mega</a:t>
            </a:r>
            <a:r>
              <a:rPr sz="1000" i="1" spc="-95" dirty="0">
                <a:latin typeface="Arial"/>
                <a:cs typeface="Arial"/>
              </a:rPr>
              <a:t>b</a:t>
            </a:r>
            <a:r>
              <a:rPr sz="1000" i="1" spc="-25" dirty="0">
                <a:latin typeface="Arial"/>
                <a:cs typeface="Arial"/>
              </a:rPr>
              <a:t>yt</a:t>
            </a:r>
            <a:r>
              <a:rPr sz="1000" i="1" spc="25" dirty="0">
                <a:latin typeface="Arial"/>
                <a:cs typeface="Arial"/>
              </a:rPr>
              <a:t>e</a:t>
            </a:r>
            <a:r>
              <a:rPr sz="100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giga</a:t>
            </a:r>
            <a:r>
              <a:rPr sz="1000" spc="-75" dirty="0">
                <a:latin typeface="Tahoma"/>
                <a:cs typeface="Tahoma"/>
              </a:rPr>
              <a:t>b</a:t>
            </a:r>
            <a:r>
              <a:rPr sz="1000" spc="-35" dirty="0">
                <a:latin typeface="Tahoma"/>
                <a:cs typeface="Tahoma"/>
              </a:rPr>
              <a:t>yte,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terra</a:t>
            </a:r>
            <a:r>
              <a:rPr sz="1000" spc="-70" dirty="0">
                <a:latin typeface="Tahoma"/>
                <a:cs typeface="Tahoma"/>
              </a:rPr>
              <a:t>b</a:t>
            </a:r>
            <a:r>
              <a:rPr sz="1000" spc="-35" dirty="0">
                <a:latin typeface="Tahoma"/>
                <a:cs typeface="Tahoma"/>
              </a:rPr>
              <a:t>yte,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eta</a:t>
            </a:r>
            <a:r>
              <a:rPr sz="1000" spc="-75" dirty="0">
                <a:latin typeface="Tahoma"/>
                <a:cs typeface="Tahoma"/>
              </a:rPr>
              <a:t>b</a:t>
            </a:r>
            <a:r>
              <a:rPr sz="1000" spc="-35" dirty="0">
                <a:latin typeface="Tahoma"/>
                <a:cs typeface="Tahoma"/>
              </a:rPr>
              <a:t>yte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.</a:t>
            </a:r>
            <a:r>
              <a:rPr sz="1000" spc="-15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.</a:t>
            </a:r>
            <a:r>
              <a:rPr sz="1000" spc="-15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35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86100">
              <a:lnSpc>
                <a:spcPct val="100000"/>
              </a:lnSpc>
            </a:pPr>
            <a:r>
              <a:rPr spc="45" dirty="0"/>
              <a:t>P</a:t>
            </a:r>
            <a:r>
              <a:rPr spc="-60" dirty="0"/>
              <a:t>ersisten</a:t>
            </a:r>
            <a:r>
              <a:rPr spc="-28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spc="-75" dirty="0"/>
              <a:t>a</a:t>
            </a:r>
            <a:r>
              <a:rPr sz="1200" spc="15" dirty="0"/>
              <a:t> </a:t>
            </a:r>
            <a:r>
              <a:rPr sz="1200" spc="-40" dirty="0"/>
              <a:t>st</a:t>
            </a:r>
            <a:r>
              <a:rPr sz="1200" spc="-25" dirty="0"/>
              <a:t>o</a:t>
            </a:r>
            <a:r>
              <a:rPr sz="1200" spc="-50" dirty="0"/>
              <a:t>c</a:t>
            </a:r>
            <a:r>
              <a:rPr sz="1200" spc="-650" dirty="0"/>
              <a:t>˘</a:t>
            </a:r>
            <a:r>
              <a:rPr sz="1200" spc="-30" dirty="0"/>
              <a:t>arii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95806"/>
            <a:ext cx="3291204" cy="992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acces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datel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15" dirty="0">
                <a:latin typeface="Tahoma"/>
                <a:cs typeface="Tahoma"/>
              </a:rPr>
              <a:t>ri</a:t>
            </a:r>
            <a:r>
              <a:rPr sz="1100" spc="-30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ˆ</a:t>
            </a:r>
            <a:r>
              <a:rPr sz="1100" spc="-50" dirty="0">
                <a:latin typeface="Tahoma"/>
                <a:cs typeface="Tahoma"/>
              </a:rPr>
              <a:t>and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datele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rganizate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ierele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cate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discuri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(h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rd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disk,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30" dirty="0">
                <a:latin typeface="Tahoma"/>
                <a:cs typeface="Tahoma"/>
              </a:rPr>
              <a:t>USB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drive,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20" dirty="0">
                <a:latin typeface="Tahoma"/>
                <a:cs typeface="Tahoma"/>
              </a:rPr>
              <a:t>CD-ROM</a:t>
            </a:r>
            <a:r>
              <a:rPr sz="1100" spc="15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0" dirty="0">
                <a:latin typeface="Tahoma"/>
                <a:cs typeface="Tahoma"/>
              </a:rPr>
              <a:t>ersisten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rganizate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sis</a:t>
            </a:r>
            <a:r>
              <a:rPr sz="1100" spc="-55" dirty="0">
                <a:latin typeface="Tahoma"/>
                <a:cs typeface="Tahoma"/>
              </a:rPr>
              <a:t>teme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36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91460">
              <a:lnSpc>
                <a:spcPct val="100000"/>
              </a:lnSpc>
            </a:pPr>
            <a:r>
              <a:rPr spc="-35" dirty="0"/>
              <a:t>Date</a:t>
            </a:r>
            <a:r>
              <a:rPr spc="15" dirty="0"/>
              <a:t> </a:t>
            </a:r>
            <a:r>
              <a:rPr spc="-50" dirty="0"/>
              <a:t>bin</a:t>
            </a:r>
            <a:r>
              <a:rPr spc="-95" dirty="0"/>
              <a:t>a</a:t>
            </a:r>
            <a:r>
              <a:rPr spc="-75" dirty="0"/>
              <a:t>re</a:t>
            </a:r>
            <a:r>
              <a:rPr spc="15" dirty="0"/>
              <a:t> 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60" dirty="0"/>
              <a:t>date</a:t>
            </a:r>
            <a:r>
              <a:rPr sz="1200" spc="15" dirty="0"/>
              <a:t> </a:t>
            </a:r>
            <a:r>
              <a:rPr sz="1200" spc="-35" dirty="0"/>
              <a:t>text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7426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date</a:t>
            </a:r>
            <a:r>
              <a:rPr sz="1100" spc="15" dirty="0"/>
              <a:t> </a:t>
            </a:r>
            <a:r>
              <a:rPr sz="1100" spc="-25" dirty="0"/>
              <a:t>text</a:t>
            </a:r>
            <a:endParaRPr sz="11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/>
              <a:t>con</a:t>
            </a:r>
            <a:r>
              <a:rPr sz="1000" spc="-229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15" dirty="0"/>
              <a:t>inutul</a:t>
            </a:r>
            <a:r>
              <a:rPr sz="1000" spc="15" dirty="0"/>
              <a:t> </a:t>
            </a:r>
            <a:r>
              <a:rPr sz="1000" spc="-15" dirty="0"/>
              <a:t>p</a:t>
            </a:r>
            <a:r>
              <a:rPr sz="1000" spc="-40" dirty="0"/>
              <a:t>oate</a:t>
            </a:r>
            <a:r>
              <a:rPr sz="1000" spc="15" dirty="0"/>
              <a:t> </a:t>
            </a:r>
            <a:r>
              <a:rPr sz="1000" spc="-10" dirty="0"/>
              <a:t>fi</a:t>
            </a:r>
            <a:r>
              <a:rPr sz="1000" spc="15" dirty="0"/>
              <a:t> </a:t>
            </a:r>
            <a:r>
              <a:rPr sz="1000" spc="-25" dirty="0"/>
              <a:t>vizualizate</a:t>
            </a:r>
            <a:r>
              <a:rPr sz="1000" spc="20" dirty="0"/>
              <a:t> </a:t>
            </a:r>
            <a:r>
              <a:rPr sz="1000" spc="-65" dirty="0"/>
              <a:t>de</a:t>
            </a:r>
            <a:r>
              <a:rPr sz="1000" spc="15" dirty="0"/>
              <a:t> </a:t>
            </a:r>
            <a:r>
              <a:rPr sz="1000" spc="-50" dirty="0"/>
              <a:t>om</a:t>
            </a:r>
            <a:endParaRPr sz="10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/>
              <a:t>con</a:t>
            </a:r>
            <a:r>
              <a:rPr sz="1000" spc="-229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/>
              <a:t>ine</a:t>
            </a:r>
            <a:r>
              <a:rPr sz="1000" spc="15" dirty="0"/>
              <a:t> </a:t>
            </a:r>
            <a:r>
              <a:rPr sz="1000" spc="-35" dirty="0"/>
              <a:t>c</a:t>
            </a:r>
            <a:r>
              <a:rPr sz="1000" spc="-65" dirty="0"/>
              <a:t>a</a:t>
            </a:r>
            <a:r>
              <a:rPr sz="1000" spc="-30" dirty="0"/>
              <a:t>r</a:t>
            </a:r>
            <a:r>
              <a:rPr sz="1000" spc="-45" dirty="0"/>
              <a:t>a</a:t>
            </a:r>
            <a:r>
              <a:rPr sz="1000" spc="-20" dirty="0"/>
              <a:t>c</a:t>
            </a:r>
            <a:r>
              <a:rPr sz="1000" spc="-45" dirty="0"/>
              <a:t>tere</a:t>
            </a:r>
            <a:r>
              <a:rPr sz="1000" spc="20" dirty="0"/>
              <a:t> </a:t>
            </a:r>
            <a:r>
              <a:rPr sz="1000" spc="-5" dirty="0"/>
              <a:t>ti</a:t>
            </a:r>
            <a:r>
              <a:rPr sz="1000" spc="-15" dirty="0"/>
              <a:t>p</a:t>
            </a:r>
            <a:r>
              <a:rPr sz="1000" spc="-540" dirty="0"/>
              <a:t>˘</a:t>
            </a:r>
            <a:r>
              <a:rPr sz="1000" spc="-25" dirty="0"/>
              <a:t>aribile</a:t>
            </a:r>
            <a:r>
              <a:rPr sz="1000" spc="20" dirty="0"/>
              <a:t> </a:t>
            </a:r>
            <a:r>
              <a:rPr sz="1000" dirty="0"/>
              <a:t>(</a:t>
            </a:r>
            <a:r>
              <a:rPr sz="1000" i="1" spc="-75" dirty="0">
                <a:latin typeface="Arial"/>
                <a:cs typeface="Arial"/>
              </a:rPr>
              <a:t>p</a:t>
            </a:r>
            <a:r>
              <a:rPr sz="1000" i="1" spc="-20" dirty="0">
                <a:latin typeface="Arial"/>
                <a:cs typeface="Arial"/>
              </a:rPr>
              <a:t>rintabl</a:t>
            </a:r>
            <a:r>
              <a:rPr sz="1000" i="1" spc="30" dirty="0">
                <a:latin typeface="Arial"/>
                <a:cs typeface="Arial"/>
              </a:rPr>
              <a:t>e</a:t>
            </a:r>
            <a:r>
              <a:rPr sz="1000" dirty="0"/>
              <a:t>)</a:t>
            </a: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date</a:t>
            </a:r>
            <a:r>
              <a:rPr sz="1100" spc="15" dirty="0"/>
              <a:t> </a:t>
            </a:r>
            <a:r>
              <a:rPr sz="1100" spc="-35" dirty="0"/>
              <a:t>bin</a:t>
            </a:r>
            <a:r>
              <a:rPr sz="1100" spc="-70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nu</a:t>
            </a:r>
            <a:r>
              <a:rPr sz="1000" spc="15" dirty="0"/>
              <a:t> </a:t>
            </a:r>
            <a:r>
              <a:rPr sz="1000" spc="-15" dirty="0"/>
              <a:t>p</a:t>
            </a:r>
            <a:r>
              <a:rPr sz="1000" spc="-40" dirty="0"/>
              <a:t>oate</a:t>
            </a:r>
            <a:r>
              <a:rPr sz="1000" spc="15" dirty="0"/>
              <a:t> </a:t>
            </a:r>
            <a:r>
              <a:rPr sz="1000" spc="-10" dirty="0"/>
              <a:t>fi</a:t>
            </a:r>
            <a:r>
              <a:rPr sz="1000" spc="15" dirty="0"/>
              <a:t> </a:t>
            </a:r>
            <a:r>
              <a:rPr sz="1000" spc="-15" dirty="0"/>
              <a:t>vizualizat</a:t>
            </a:r>
            <a:r>
              <a:rPr sz="1000" spc="20" dirty="0"/>
              <a:t> </a:t>
            </a:r>
            <a:r>
              <a:rPr sz="1000" spc="-65" dirty="0"/>
              <a:t>de</a:t>
            </a:r>
            <a:r>
              <a:rPr sz="1000" spc="15" dirty="0"/>
              <a:t> </a:t>
            </a:r>
            <a:r>
              <a:rPr sz="1000" spc="-50" dirty="0"/>
              <a:t>om</a:t>
            </a:r>
            <a:endParaRPr sz="1000">
              <a:latin typeface="Arial"/>
              <a:cs typeface="Arial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/>
              <a:t>ˆ</a:t>
            </a:r>
            <a:r>
              <a:rPr sz="1000" spc="-20" dirty="0"/>
              <a:t>ın</a:t>
            </a:r>
            <a:r>
              <a:rPr sz="1000" spc="15" dirty="0"/>
              <a:t> </a:t>
            </a:r>
            <a:r>
              <a:rPr sz="1000" spc="-50" dirty="0"/>
              <a:t>general</a:t>
            </a:r>
            <a:r>
              <a:rPr sz="1000" spc="20" dirty="0"/>
              <a:t> </a:t>
            </a:r>
            <a:r>
              <a:rPr sz="1000" spc="-30" dirty="0"/>
              <a:t>mai</a:t>
            </a:r>
            <a:r>
              <a:rPr sz="1000" spc="20" dirty="0"/>
              <a:t> </a:t>
            </a:r>
            <a:r>
              <a:rPr sz="1000" spc="-35" dirty="0"/>
              <a:t>compacte</a:t>
            </a: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35" dirty="0"/>
              <a:t>bin</a:t>
            </a:r>
            <a:r>
              <a:rPr sz="1100" spc="-70" dirty="0"/>
              <a:t>a</a:t>
            </a:r>
            <a:r>
              <a:rPr sz="1100" spc="-60" dirty="0"/>
              <a:t>re</a:t>
            </a:r>
            <a:r>
              <a:rPr sz="1100" spc="20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25" dirty="0"/>
              <a:t>text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37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98265">
              <a:lnSpc>
                <a:spcPct val="100000"/>
              </a:lnSpc>
            </a:pPr>
            <a:r>
              <a:rPr spc="-20" dirty="0"/>
              <a:t>ASC</a:t>
            </a:r>
            <a:r>
              <a:rPr spc="15" dirty="0"/>
              <a:t>I</a:t>
            </a:r>
            <a:r>
              <a:rPr spc="-130" dirty="0"/>
              <a:t>I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38516"/>
            <a:ext cx="3692525" cy="1161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50" dirty="0">
                <a:latin typeface="Arial"/>
                <a:cs typeface="Arial"/>
              </a:rPr>
              <a:t>American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55" dirty="0">
                <a:latin typeface="Arial"/>
                <a:cs typeface="Arial"/>
              </a:rPr>
              <a:t>Stand</a:t>
            </a:r>
            <a:r>
              <a:rPr sz="1100" i="1" spc="-90" dirty="0">
                <a:latin typeface="Arial"/>
                <a:cs typeface="Arial"/>
              </a:rPr>
              <a:t>a</a:t>
            </a:r>
            <a:r>
              <a:rPr sz="1100" i="1" spc="-25" dirty="0">
                <a:latin typeface="Arial"/>
                <a:cs typeface="Arial"/>
              </a:rPr>
              <a:t>rd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100" dirty="0">
                <a:latin typeface="Arial"/>
                <a:cs typeface="Arial"/>
              </a:rPr>
              <a:t>C</a:t>
            </a:r>
            <a:r>
              <a:rPr sz="1100" i="1" spc="-50" dirty="0">
                <a:latin typeface="Arial"/>
                <a:cs typeface="Arial"/>
              </a:rPr>
              <a:t>o</a:t>
            </a:r>
            <a:r>
              <a:rPr sz="1100" i="1" spc="-90" dirty="0">
                <a:latin typeface="Arial"/>
                <a:cs typeface="Arial"/>
              </a:rPr>
              <a:t>de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15" dirty="0">
                <a:latin typeface="Arial"/>
                <a:cs typeface="Arial"/>
              </a:rPr>
              <a:t>f</a:t>
            </a:r>
            <a:r>
              <a:rPr sz="1100" i="1" spc="-65" dirty="0">
                <a:latin typeface="Arial"/>
                <a:cs typeface="Arial"/>
              </a:rPr>
              <a:t>o</a:t>
            </a:r>
            <a:r>
              <a:rPr sz="1100" i="1" spc="5" dirty="0">
                <a:latin typeface="Arial"/>
                <a:cs typeface="Arial"/>
              </a:rPr>
              <a:t>r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25" dirty="0">
                <a:latin typeface="Arial"/>
                <a:cs typeface="Arial"/>
              </a:rPr>
              <a:t>Inf</a:t>
            </a:r>
            <a:r>
              <a:rPr sz="1100" i="1" spc="-70" dirty="0">
                <a:latin typeface="Arial"/>
                <a:cs typeface="Arial"/>
              </a:rPr>
              <a:t>o</a:t>
            </a:r>
            <a:r>
              <a:rPr sz="1100" i="1" spc="-25" dirty="0">
                <a:latin typeface="Arial"/>
                <a:cs typeface="Arial"/>
              </a:rPr>
              <a:t>rmation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50" dirty="0">
                <a:latin typeface="Arial"/>
                <a:cs typeface="Arial"/>
              </a:rPr>
              <a:t>Interchange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dific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40" dirty="0">
                <a:latin typeface="Tahoma"/>
                <a:cs typeface="Tahoma"/>
              </a:rPr>
              <a:t>acterel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r;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fiec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racter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110" dirty="0">
                <a:latin typeface="PMingLiU"/>
                <a:cs typeface="PMingLiU"/>
              </a:rPr>
              <a:t>a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-15" dirty="0">
                <a:latin typeface="PMingLiU"/>
                <a:cs typeface="PMingLiU"/>
              </a:rPr>
              <a:t>=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55" dirty="0">
                <a:latin typeface="PMingLiU"/>
                <a:cs typeface="PMingLiU"/>
              </a:rPr>
              <a:t>97</a:t>
            </a:r>
            <a:r>
              <a:rPr sz="1100" spc="-35" dirty="0">
                <a:latin typeface="Tahoma"/>
                <a:cs typeface="Tahoma"/>
              </a:rPr>
              <a:t>, </a:t>
            </a:r>
            <a:r>
              <a:rPr sz="1100" spc="-175" dirty="0">
                <a:latin typeface="PMingLiU"/>
                <a:cs typeface="PMingLiU"/>
              </a:rPr>
              <a:t>A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-15" dirty="0">
                <a:latin typeface="PMingLiU"/>
                <a:cs typeface="PMingLiU"/>
              </a:rPr>
              <a:t>=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55" dirty="0">
                <a:latin typeface="PMingLiU"/>
                <a:cs typeface="PMingLiU"/>
              </a:rPr>
              <a:t>65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60655" marR="1828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racterele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ti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ari</a:t>
            </a:r>
            <a:r>
              <a:rPr sz="1100" spc="-45" dirty="0">
                <a:latin typeface="Tahoma"/>
                <a:cs typeface="Tahoma"/>
              </a:rPr>
              <a:t>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30" dirty="0">
                <a:latin typeface="Tahoma"/>
                <a:cs typeface="Tahoma"/>
              </a:rPr>
              <a:t>ıntre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32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(space,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blank)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126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40" dirty="0">
                <a:latin typeface="Meiryo"/>
                <a:cs typeface="Meiryo"/>
              </a:rPr>
              <a:t>∼</a:t>
            </a:r>
            <a:r>
              <a:rPr sz="1100" spc="-35" dirty="0">
                <a:latin typeface="Tahoma"/>
                <a:cs typeface="Tahoma"/>
              </a:rPr>
              <a:t>, </a:t>
            </a:r>
            <a:r>
              <a:rPr sz="1100" spc="-5" dirty="0">
                <a:latin typeface="Tahoma"/>
                <a:cs typeface="Tahoma"/>
              </a:rPr>
              <a:t>til</a:t>
            </a:r>
            <a:r>
              <a:rPr sz="1100" spc="-15" dirty="0">
                <a:latin typeface="Tahoma"/>
                <a:cs typeface="Tahoma"/>
              </a:rPr>
              <a:t>d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PMingLiU"/>
                <a:cs typeface="PMingLiU"/>
              </a:rPr>
              <a:t>man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190" dirty="0">
                <a:latin typeface="PMingLiU"/>
                <a:cs typeface="PMingLiU"/>
              </a:rPr>
              <a:t>ascii</a:t>
            </a:r>
            <a:endParaRPr sz="11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38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84830">
              <a:lnSpc>
                <a:spcPct val="100000"/>
              </a:lnSpc>
            </a:pPr>
            <a:r>
              <a:rPr spc="-60" dirty="0"/>
              <a:t>Sisteme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65" dirty="0"/>
              <a:t>o</a:t>
            </a:r>
            <a:r>
              <a:rPr spc="-40" dirty="0"/>
              <a:t>p</a:t>
            </a:r>
            <a:r>
              <a:rPr spc="-70" dirty="0"/>
              <a:t>er</a:t>
            </a:r>
            <a:r>
              <a:rPr spc="-120" dirty="0"/>
              <a:t>a</a:t>
            </a:r>
            <a:r>
              <a:rPr spc="-75" dirty="0"/>
              <a:t>re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181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5" dirty="0"/>
              <a:t>SO</a:t>
            </a:r>
            <a:r>
              <a:rPr sz="1100" spc="15" dirty="0"/>
              <a:t> </a:t>
            </a:r>
            <a:r>
              <a:rPr sz="1100" spc="-35" dirty="0"/>
              <a:t>(a</a:t>
            </a:r>
            <a:r>
              <a:rPr sz="1100" spc="-75" dirty="0"/>
              <a:t>b</a:t>
            </a:r>
            <a:r>
              <a:rPr sz="1100" spc="-50" dirty="0"/>
              <a:t>reviere)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colec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/>
              <a:t>ie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55" dirty="0"/>
              <a:t>rograme</a:t>
            </a:r>
            <a:r>
              <a:rPr sz="1100" spc="15" dirty="0"/>
              <a:t> </a:t>
            </a:r>
            <a:r>
              <a:rPr sz="1100" spc="-40" dirty="0"/>
              <a:t>destinate</a:t>
            </a:r>
            <a:r>
              <a:rPr sz="1100" spc="15" dirty="0"/>
              <a:t> </a:t>
            </a:r>
            <a:r>
              <a:rPr sz="1100" spc="-45" dirty="0"/>
              <a:t>gestio</a:t>
            </a:r>
            <a:r>
              <a:rPr sz="1100" spc="-65" dirty="0"/>
              <a:t>n</a:t>
            </a:r>
            <a:r>
              <a:rPr sz="1100" spc="-595" dirty="0"/>
              <a:t>˘</a:t>
            </a:r>
            <a:r>
              <a:rPr sz="1100" spc="-20" dirty="0"/>
              <a:t>arii</a:t>
            </a:r>
            <a:r>
              <a:rPr sz="1100" spc="20" dirty="0"/>
              <a:t> </a:t>
            </a:r>
            <a:r>
              <a:rPr sz="1100" spc="-55" dirty="0"/>
              <a:t>resursel</a:t>
            </a:r>
            <a:r>
              <a:rPr sz="1100" spc="-100" dirty="0"/>
              <a:t>o</a:t>
            </a:r>
            <a:r>
              <a:rPr sz="1100" spc="-25" dirty="0"/>
              <a:t>r</a:t>
            </a:r>
            <a:r>
              <a:rPr sz="1100" spc="15" dirty="0"/>
              <a:t> </a:t>
            </a:r>
            <a:r>
              <a:rPr sz="1100" spc="-55" dirty="0"/>
              <a:t>h</a:t>
            </a:r>
            <a:r>
              <a:rPr sz="1100" spc="-85" dirty="0"/>
              <a:t>a</a:t>
            </a:r>
            <a:r>
              <a:rPr sz="1100" spc="-40" dirty="0"/>
              <a:t>rd</a:t>
            </a:r>
            <a:r>
              <a:rPr sz="1100" spc="-100" dirty="0"/>
              <a:t>w</a:t>
            </a:r>
            <a:r>
              <a:rPr sz="1100" spc="-85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pia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45" dirty="0"/>
              <a:t>desktop</a:t>
            </a:r>
            <a:endParaRPr sz="11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/>
              <a:t>Wind</a:t>
            </a:r>
            <a:r>
              <a:rPr sz="1000" spc="-50" dirty="0"/>
              <a:t>o</a:t>
            </a:r>
            <a:r>
              <a:rPr sz="1000" spc="-65" dirty="0"/>
              <a:t>ws</a:t>
            </a:r>
            <a:r>
              <a:rPr sz="1000" spc="15" dirty="0"/>
              <a:t> </a:t>
            </a:r>
            <a:r>
              <a:rPr sz="1000" spc="20" dirty="0"/>
              <a:t>(Mic</a:t>
            </a:r>
            <a:r>
              <a:rPr sz="1000" spc="-45" dirty="0"/>
              <a:t>roso</a:t>
            </a:r>
            <a:r>
              <a:rPr sz="1000" spc="-35" dirty="0"/>
              <a:t>f</a:t>
            </a:r>
            <a:r>
              <a:rPr sz="1000" spc="25" dirty="0"/>
              <a:t>t</a:t>
            </a:r>
            <a:r>
              <a:rPr sz="1000" dirty="0"/>
              <a:t>)</a:t>
            </a:r>
            <a:endParaRPr sz="1000">
              <a:latin typeface="Arial"/>
              <a:cs typeface="Arial"/>
            </a:endParaRPr>
          </a:p>
          <a:p>
            <a:pPr marL="429259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10" dirty="0"/>
              <a:t>Mac</a:t>
            </a:r>
            <a:r>
              <a:rPr sz="1000" spc="15" dirty="0"/>
              <a:t> </a:t>
            </a:r>
            <a:r>
              <a:rPr sz="1000" spc="10" dirty="0"/>
              <a:t>OS</a:t>
            </a:r>
            <a:r>
              <a:rPr sz="1000" spc="20" dirty="0"/>
              <a:t> </a:t>
            </a:r>
            <a:r>
              <a:rPr sz="1000" spc="80" dirty="0"/>
              <a:t>X</a:t>
            </a:r>
            <a:r>
              <a:rPr sz="1000" spc="15" dirty="0"/>
              <a:t> </a:t>
            </a:r>
            <a:r>
              <a:rPr sz="1000" spc="-15" dirty="0"/>
              <a:t>(Apple)</a:t>
            </a:r>
            <a:endParaRPr sz="1000">
              <a:latin typeface="Arial"/>
              <a:cs typeface="Arial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5" dirty="0"/>
              <a:t>GNU/Linu</a:t>
            </a:r>
            <a:r>
              <a:rPr sz="1000" spc="10" dirty="0"/>
              <a:t>x</a:t>
            </a:r>
            <a:r>
              <a:rPr sz="1000" spc="20" dirty="0"/>
              <a:t> </a:t>
            </a:r>
            <a:r>
              <a:rPr sz="1000" spc="-25" dirty="0"/>
              <a:t>(comunitate</a:t>
            </a:r>
            <a:r>
              <a:rPr sz="1000" spc="15" dirty="0"/>
              <a:t> F</a:t>
            </a:r>
            <a:r>
              <a:rPr sz="1000" spc="5" dirty="0"/>
              <a:t>OSS)</a:t>
            </a: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pia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40" dirty="0"/>
              <a:t>mobile</a:t>
            </a:r>
            <a:endParaRPr sz="11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/>
              <a:t>Android</a:t>
            </a:r>
            <a:r>
              <a:rPr sz="1000" spc="15" dirty="0"/>
              <a:t> </a:t>
            </a:r>
            <a:r>
              <a:rPr sz="1000" spc="-15" dirty="0"/>
              <a:t>(Android</a:t>
            </a:r>
            <a:r>
              <a:rPr sz="1000" spc="15" dirty="0"/>
              <a:t> </a:t>
            </a:r>
            <a:r>
              <a:rPr sz="1000" spc="-10" dirty="0"/>
              <a:t>O</a:t>
            </a:r>
            <a:r>
              <a:rPr sz="1000" spc="15" dirty="0"/>
              <a:t>p</a:t>
            </a:r>
            <a:r>
              <a:rPr sz="1000" spc="-65" dirty="0"/>
              <a:t>en</a:t>
            </a:r>
            <a:r>
              <a:rPr sz="1000" spc="15" dirty="0"/>
              <a:t> </a:t>
            </a:r>
            <a:r>
              <a:rPr sz="1000" spc="-35" dirty="0"/>
              <a:t>Handset</a:t>
            </a:r>
            <a:r>
              <a:rPr sz="1000" spc="20" dirty="0"/>
              <a:t> </a:t>
            </a:r>
            <a:r>
              <a:rPr sz="1000" spc="-15" dirty="0"/>
              <a:t>Alliance,</a:t>
            </a:r>
            <a:r>
              <a:rPr sz="1000" spc="15" dirty="0"/>
              <a:t> </a:t>
            </a:r>
            <a:r>
              <a:rPr sz="1000" spc="-35" dirty="0"/>
              <a:t>G</a:t>
            </a:r>
            <a:r>
              <a:rPr sz="1000" dirty="0"/>
              <a:t>o</a:t>
            </a:r>
            <a:r>
              <a:rPr sz="1000" spc="-35" dirty="0"/>
              <a:t>ogle)</a:t>
            </a:r>
            <a:endParaRPr sz="1000">
              <a:latin typeface="Arial"/>
              <a:cs typeface="Arial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5" dirty="0"/>
              <a:t>iOS</a:t>
            </a:r>
            <a:r>
              <a:rPr sz="1000" spc="15" dirty="0"/>
              <a:t> </a:t>
            </a:r>
            <a:r>
              <a:rPr sz="1000" spc="-15" dirty="0"/>
              <a:t>(Apple)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15" baseline="5555" dirty="0">
                <a:hlinkClick r:id="rId2" action="ppaction://hlinksldjump"/>
              </a:rPr>
              <a:t>Utili</a:t>
            </a:r>
            <a:r>
              <a:rPr sz="750" spc="-89" baseline="5555" dirty="0">
                <a:hlinkClick r:id="rId2" action="ppaction://hlinksldjump"/>
              </a:rPr>
              <a:t>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44" baseline="5555" dirty="0">
                <a:hlinkClick r:id="rId2" action="ppaction://hlinksldjump"/>
              </a:rPr>
              <a:t>f</a:t>
            </a:r>
            <a:r>
              <a:rPr sz="750" spc="-37" baseline="5555" dirty="0">
                <a:hlinkClick r:id="rId2" action="ppaction://hlinksldjump"/>
              </a:rPr>
              <a:t>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3</a:t>
            </a:fld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07945">
              <a:lnSpc>
                <a:spcPct val="100000"/>
              </a:lnSpc>
            </a:pPr>
            <a:r>
              <a:rPr spc="15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r>
              <a:rPr sz="1200" spc="10" dirty="0"/>
              <a:t> </a:t>
            </a:r>
            <a:r>
              <a:rPr sz="1200" spc="-50" dirty="0"/>
              <a:t>bin</a:t>
            </a:r>
            <a:r>
              <a:rPr sz="1200" spc="-95" dirty="0"/>
              <a:t>a</a:t>
            </a:r>
            <a:r>
              <a:rPr sz="1200" spc="-75" dirty="0"/>
              <a:t>re</a:t>
            </a:r>
            <a:r>
              <a:rPr sz="1200" spc="15" dirty="0"/>
              <a:t> 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20" dirty="0"/>
              <a:t>fi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r>
              <a:rPr sz="1200" spc="10" dirty="0"/>
              <a:t> </a:t>
            </a:r>
            <a:r>
              <a:rPr sz="1200" spc="-35" dirty="0"/>
              <a:t>text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3709">
              <a:lnSpc>
                <a:spcPct val="100000"/>
              </a:lnSpc>
            </a:pPr>
            <a:r>
              <a:rPr spc="25" dirty="0"/>
              <a:t>Fi</a:t>
            </a:r>
            <a:r>
              <a:rPr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35" dirty="0"/>
              <a:t>bin</a:t>
            </a:r>
            <a:r>
              <a:rPr sz="1100" spc="-70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65" dirty="0"/>
              <a:t>exec</a:t>
            </a:r>
            <a:r>
              <a:rPr sz="1100" spc="-25" dirty="0"/>
              <a:t>ut</a:t>
            </a:r>
            <a:r>
              <a:rPr sz="1100" spc="-35" dirty="0"/>
              <a:t>abile</a:t>
            </a:r>
            <a:endParaRPr sz="1100">
              <a:latin typeface="Lucida Sans Unicode"/>
              <a:cs typeface="Lucida Sans Unicode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45" dirty="0"/>
              <a:t>imagine</a:t>
            </a:r>
            <a:r>
              <a:rPr sz="1100" spc="15" dirty="0"/>
              <a:t> (PNG, </a:t>
            </a:r>
            <a:r>
              <a:rPr sz="1100" spc="25" dirty="0"/>
              <a:t>JPEG,</a:t>
            </a:r>
            <a:r>
              <a:rPr sz="1100" spc="15" dirty="0"/>
              <a:t> </a:t>
            </a:r>
            <a:r>
              <a:rPr sz="1100" spc="-25" dirty="0"/>
              <a:t>GIF)</a:t>
            </a:r>
            <a:endParaRPr sz="1100">
              <a:latin typeface="Lucida Sans Unicode"/>
              <a:cs typeface="Lucida Sans Unicode"/>
            </a:endParaRPr>
          </a:p>
          <a:p>
            <a:pPr marL="160655" marR="27749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45" dirty="0"/>
              <a:t>audio-video</a:t>
            </a:r>
            <a:r>
              <a:rPr sz="1100" spc="15" dirty="0"/>
              <a:t> </a:t>
            </a:r>
            <a:r>
              <a:rPr sz="1100" dirty="0"/>
              <a:t>(</a:t>
            </a:r>
            <a:r>
              <a:rPr sz="1100" spc="-60" dirty="0"/>
              <a:t>A</a:t>
            </a:r>
            <a:r>
              <a:rPr sz="1100" spc="60" dirty="0"/>
              <a:t>V</a:t>
            </a:r>
            <a:r>
              <a:rPr sz="1100" spc="-70" dirty="0"/>
              <a:t>I,</a:t>
            </a:r>
            <a:r>
              <a:rPr sz="1100" spc="-65" dirty="0"/>
              <a:t> </a:t>
            </a:r>
            <a:r>
              <a:rPr sz="1100" spc="35" dirty="0"/>
              <a:t>MPG,</a:t>
            </a:r>
            <a:r>
              <a:rPr sz="1100" spc="20" dirty="0"/>
              <a:t> </a:t>
            </a:r>
            <a:r>
              <a:rPr sz="1100" spc="25" dirty="0"/>
              <a:t>MP3,</a:t>
            </a:r>
            <a:r>
              <a:rPr sz="1100" spc="20" dirty="0"/>
              <a:t> </a:t>
            </a:r>
            <a:r>
              <a:rPr sz="1100" spc="-60" dirty="0"/>
              <a:t>WA</a:t>
            </a:r>
            <a:r>
              <a:rPr sz="1100" spc="35" dirty="0"/>
              <a:t>V)</a:t>
            </a:r>
            <a:endParaRPr sz="1100">
              <a:latin typeface="Lucida Sans Unicode"/>
              <a:cs typeface="Lucida Sans Unicode"/>
            </a:endParaRPr>
          </a:p>
          <a:p>
            <a:pPr marL="160655" marR="20193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50" dirty="0"/>
              <a:t>d</a:t>
            </a:r>
            <a:r>
              <a:rPr sz="1100" spc="-20" dirty="0"/>
              <a:t>o</a:t>
            </a:r>
            <a:r>
              <a:rPr sz="1100" spc="-45" dirty="0"/>
              <a:t>cument</a:t>
            </a:r>
            <a:r>
              <a:rPr sz="1100" spc="20" dirty="0"/>
              <a:t> </a:t>
            </a:r>
            <a:r>
              <a:rPr sz="1100" spc="30" dirty="0"/>
              <a:t>(PDF,</a:t>
            </a:r>
            <a:r>
              <a:rPr sz="1100" spc="15" dirty="0"/>
              <a:t> DOC, </a:t>
            </a:r>
            <a:r>
              <a:rPr sz="1100" spc="60" dirty="0"/>
              <a:t>PPT,</a:t>
            </a:r>
            <a:r>
              <a:rPr sz="1100" spc="20" dirty="0"/>
              <a:t> </a:t>
            </a:r>
            <a:r>
              <a:rPr sz="1100" spc="30" dirty="0"/>
              <a:t>ODT,</a:t>
            </a:r>
            <a:r>
              <a:rPr sz="1100" spc="20" dirty="0"/>
              <a:t> </a:t>
            </a:r>
            <a:r>
              <a:rPr sz="1100" spc="35" dirty="0"/>
              <a:t>ODP)</a:t>
            </a:r>
            <a:endParaRPr sz="1100">
              <a:latin typeface="Lucida Sans Unicode"/>
              <a:cs typeface="Lucida Sans Unicode"/>
            </a:endParaRPr>
          </a:p>
          <a:p>
            <a:pPr marL="160655" marR="24130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85" dirty="0"/>
              <a:t>a</a:t>
            </a:r>
            <a:r>
              <a:rPr sz="1100" spc="-30" dirty="0"/>
              <a:t>rhi</a:t>
            </a:r>
            <a:r>
              <a:rPr sz="1100" spc="-50" dirty="0"/>
              <a:t>v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(RAR, </a:t>
            </a:r>
            <a:r>
              <a:rPr sz="1100" spc="10" dirty="0"/>
              <a:t>ZI</a:t>
            </a:r>
            <a:r>
              <a:rPr sz="1100" spc="-80" dirty="0"/>
              <a:t>P</a:t>
            </a:r>
            <a:r>
              <a:rPr sz="1100" spc="-35" dirty="0"/>
              <a:t>, </a:t>
            </a:r>
            <a:r>
              <a:rPr sz="1100" spc="5" dirty="0"/>
              <a:t>T</a:t>
            </a:r>
            <a:r>
              <a:rPr sz="1100" spc="15" dirty="0"/>
              <a:t>AR,</a:t>
            </a:r>
            <a:r>
              <a:rPr sz="1100" spc="20" dirty="0"/>
              <a:t> </a:t>
            </a:r>
            <a:r>
              <a:rPr sz="1100" dirty="0"/>
              <a:t>GZIP)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0393" y="1182103"/>
            <a:ext cx="1734820" cy="1354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5240" algn="ctr">
              <a:lnSpc>
                <a:spcPct val="100000"/>
              </a:lnSpc>
            </a:pPr>
            <a:r>
              <a:rPr sz="1100" spc="25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text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5" dirty="0">
                <a:latin typeface="Tahoma"/>
                <a:cs typeface="Tahoma"/>
              </a:rPr>
              <a:t>s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-45" dirty="0">
                <a:latin typeface="Tahoma"/>
                <a:cs typeface="Tahoma"/>
              </a:rPr>
              <a:t>r</a:t>
            </a:r>
            <a:r>
              <a:rPr sz="1100" spc="-6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(</a:t>
            </a:r>
            <a:r>
              <a:rPr sz="1100" spc="-6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rograme</a:t>
            </a:r>
            <a:endParaRPr sz="1100">
              <a:latin typeface="Tahoma"/>
              <a:cs typeface="Tahoma"/>
            </a:endParaRPr>
          </a:p>
          <a:p>
            <a:pPr marR="486409" algn="ctr">
              <a:lnSpc>
                <a:spcPct val="100000"/>
              </a:lnSpc>
              <a:spcBef>
                <a:spcPts val="35"/>
              </a:spcBef>
            </a:pP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C</a:t>
            </a:r>
            <a:r>
              <a:rPr sz="1100" dirty="0">
                <a:latin typeface="Tahoma"/>
                <a:cs typeface="Tahoma"/>
              </a:rPr>
              <a:t>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Java,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etc</a:t>
            </a:r>
            <a:r>
              <a:rPr sz="1100" spc="-15" dirty="0">
                <a:latin typeface="Tahoma"/>
                <a:cs typeface="Tahoma"/>
              </a:rPr>
              <a:t>.)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configur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65" dirty="0">
                <a:latin typeface="Tahoma"/>
                <a:cs typeface="Tahoma"/>
              </a:rPr>
              <a:t>HTML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75" dirty="0">
                <a:latin typeface="Tahoma"/>
                <a:cs typeface="Tahoma"/>
              </a:rPr>
              <a:t>XML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(S</a:t>
            </a:r>
            <a:r>
              <a:rPr sz="1100" spc="-10" dirty="0">
                <a:latin typeface="Tahoma"/>
                <a:cs typeface="Tahoma"/>
              </a:rPr>
              <a:t>VG)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39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0965">
              <a:lnSpc>
                <a:spcPct val="100000"/>
              </a:lnSpc>
            </a:pPr>
            <a:r>
              <a:rPr spc="-15" dirty="0"/>
              <a:t>Tipuri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r>
              <a:rPr sz="1200" spc="10" dirty="0"/>
              <a:t> 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55" dirty="0"/>
              <a:t>extensii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820417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974062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610866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598166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648966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864652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915448"/>
            <a:ext cx="50749" cy="69541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2018345"/>
            <a:ext cx="3989704" cy="643890"/>
          </a:xfrm>
          <a:custGeom>
            <a:avLst/>
            <a:gdLst/>
            <a:ahLst/>
            <a:cxnLst/>
            <a:rect l="l" t="t" r="r" b="b"/>
            <a:pathLst>
              <a:path w="3989704" h="643889">
                <a:moveTo>
                  <a:pt x="3989654" y="0"/>
                </a:moveTo>
                <a:lnTo>
                  <a:pt x="0" y="0"/>
                </a:lnTo>
                <a:lnTo>
                  <a:pt x="0" y="592521"/>
                </a:lnTo>
                <a:lnTo>
                  <a:pt x="4008" y="612245"/>
                </a:lnTo>
                <a:lnTo>
                  <a:pt x="14922" y="628398"/>
                </a:lnTo>
                <a:lnTo>
                  <a:pt x="31075" y="639312"/>
                </a:lnTo>
                <a:lnTo>
                  <a:pt x="50800" y="643321"/>
                </a:lnTo>
                <a:lnTo>
                  <a:pt x="3938854" y="643321"/>
                </a:lnTo>
                <a:lnTo>
                  <a:pt x="3958579" y="639312"/>
                </a:lnTo>
                <a:lnTo>
                  <a:pt x="3974732" y="628398"/>
                </a:lnTo>
                <a:lnTo>
                  <a:pt x="3985646" y="612245"/>
                </a:lnTo>
                <a:lnTo>
                  <a:pt x="3989654" y="59252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902748"/>
            <a:ext cx="0" cy="727710"/>
          </a:xfrm>
          <a:custGeom>
            <a:avLst/>
            <a:gdLst/>
            <a:ahLst/>
            <a:cxnLst/>
            <a:rect l="l" t="t" r="r" b="b"/>
            <a:pathLst>
              <a:path h="727710">
                <a:moveTo>
                  <a:pt x="0" y="727167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89004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87734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86464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882561"/>
            <a:ext cx="3785235" cy="1750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extensia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d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obligat</a:t>
            </a:r>
            <a:r>
              <a:rPr sz="1100" spc="-6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riu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tipul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</a:t>
            </a:r>
            <a:r>
              <a:rPr sz="1100" spc="-60" dirty="0">
                <a:latin typeface="Tahoma"/>
                <a:cs typeface="Tahoma"/>
              </a:rPr>
              <a:t>n</a:t>
            </a:r>
            <a:r>
              <a:rPr sz="1100" spc="-25" dirty="0">
                <a:latin typeface="Tahoma"/>
                <a:cs typeface="Tahoma"/>
              </a:rPr>
              <a:t>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endParaRPr sz="1100">
              <a:latin typeface="Tahoma"/>
              <a:cs typeface="Tahoma"/>
            </a:endParaRPr>
          </a:p>
          <a:p>
            <a:pPr marL="289560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extensia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folosi</a:t>
            </a:r>
            <a:r>
              <a:rPr sz="1100" spc="-35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interf</a:t>
            </a:r>
            <a:r>
              <a:rPr sz="1100" spc="-35" dirty="0">
                <a:latin typeface="Tahoma"/>
                <a:cs typeface="Tahoma"/>
              </a:rPr>
              <a:t>a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grafi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rienta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aplica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trebuie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15" dirty="0">
                <a:latin typeface="Tahoma"/>
                <a:cs typeface="Tahoma"/>
              </a:rPr>
              <a:t>rni</a:t>
            </a:r>
            <a:r>
              <a:rPr sz="1100" spc="-25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dublu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click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exec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25" dirty="0">
                <a:latin typeface="Tahoma"/>
                <a:cs typeface="Tahoma"/>
              </a:rPr>
              <a:t>t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bile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Linux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extensii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Comand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file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entru</a:t>
            </a: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determin</a:t>
            </a:r>
            <a:r>
              <a:rPr sz="900" spc="-5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rea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tipului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unu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ier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5" dirty="0">
                <a:latin typeface="PMingLiU"/>
                <a:cs typeface="PMingLiU"/>
              </a:rPr>
              <a:t>f</a:t>
            </a:r>
            <a:r>
              <a:rPr sz="800" spc="170" dirty="0">
                <a:latin typeface="PMingLiU"/>
                <a:cs typeface="PMingLiU"/>
              </a:rPr>
              <a:t>ile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5" dirty="0">
                <a:latin typeface="PMingLiU"/>
                <a:cs typeface="PMingLiU"/>
              </a:rPr>
              <a:t>ev</a:t>
            </a:r>
            <a:r>
              <a:rPr sz="800" spc="65" dirty="0">
                <a:latin typeface="PMingLiU"/>
                <a:cs typeface="PMingLiU"/>
              </a:rPr>
              <a:t>e</a:t>
            </a:r>
            <a:r>
              <a:rPr sz="800" spc="130" dirty="0">
                <a:latin typeface="PMingLiU"/>
                <a:cs typeface="PMingLiU"/>
              </a:rPr>
              <a:t>nt-picture.jpg</a:t>
            </a:r>
            <a:endParaRPr sz="800">
              <a:latin typeface="PMingLiU"/>
              <a:cs typeface="PMingLiU"/>
            </a:endParaRPr>
          </a:p>
          <a:p>
            <a:pPr marL="12700" marR="699135">
              <a:lnSpc>
                <a:spcPts val="950"/>
              </a:lnSpc>
              <a:spcBef>
                <a:spcPts val="30"/>
              </a:spcBef>
            </a:pPr>
            <a:r>
              <a:rPr sz="800" spc="130" dirty="0">
                <a:latin typeface="PMingLiU"/>
                <a:cs typeface="PMingLiU"/>
              </a:rPr>
              <a:t>event-picture</a:t>
            </a:r>
            <a:r>
              <a:rPr sz="800" spc="75" dirty="0">
                <a:latin typeface="PMingLiU"/>
                <a:cs typeface="PMingLiU"/>
              </a:rPr>
              <a:t>.</a:t>
            </a:r>
            <a:r>
              <a:rPr sz="800" spc="130" dirty="0">
                <a:latin typeface="PMingLiU"/>
                <a:cs typeface="PMingLiU"/>
              </a:rPr>
              <a:t>jpg: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55" dirty="0">
                <a:latin typeface="PMingLiU"/>
                <a:cs typeface="PMingLiU"/>
              </a:rPr>
              <a:t>J</a:t>
            </a:r>
            <a:r>
              <a:rPr sz="800" spc="75" dirty="0">
                <a:latin typeface="PMingLiU"/>
                <a:cs typeface="PMingLiU"/>
              </a:rPr>
              <a:t>P</a:t>
            </a:r>
            <a:r>
              <a:rPr sz="800" spc="-80" dirty="0">
                <a:latin typeface="PMingLiU"/>
                <a:cs typeface="PMingLiU"/>
              </a:rPr>
              <a:t>EG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ima</a:t>
            </a:r>
            <a:r>
              <a:rPr sz="800" spc="40" dirty="0">
                <a:latin typeface="PMingLiU"/>
                <a:cs typeface="PMingLiU"/>
              </a:rPr>
              <a:t>g</a:t>
            </a:r>
            <a:r>
              <a:rPr sz="800" spc="85" dirty="0">
                <a:latin typeface="PMingLiU"/>
                <a:cs typeface="PMingLiU"/>
              </a:rPr>
              <a:t>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5" dirty="0">
                <a:latin typeface="PMingLiU"/>
                <a:cs typeface="PMingLiU"/>
              </a:rPr>
              <a:t>data,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EXIF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05" dirty="0">
                <a:latin typeface="PMingLiU"/>
                <a:cs typeface="PMingLiU"/>
              </a:rPr>
              <a:t>standard</a:t>
            </a:r>
            <a:r>
              <a:rPr sz="800" spc="6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170" dirty="0">
                <a:latin typeface="PMingLiU"/>
                <a:cs typeface="PMingLiU"/>
              </a:rPr>
              <a:t>m</a:t>
            </a:r>
            <a:r>
              <a:rPr sz="800" spc="45" dirty="0">
                <a:latin typeface="PMingLiU"/>
                <a:cs typeface="PMingLiU"/>
              </a:rPr>
              <a:t>v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05" dirty="0">
                <a:latin typeface="PMingLiU"/>
                <a:cs typeface="PMingLiU"/>
              </a:rPr>
              <a:t>even</a:t>
            </a:r>
            <a:r>
              <a:rPr sz="800" spc="55" dirty="0">
                <a:latin typeface="PMingLiU"/>
                <a:cs typeface="PMingLiU"/>
              </a:rPr>
              <a:t>t</a:t>
            </a:r>
            <a:r>
              <a:rPr sz="800" spc="130" dirty="0">
                <a:latin typeface="PMingLiU"/>
                <a:cs typeface="PMingLiU"/>
              </a:rPr>
              <a:t>-picture.jpg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4" dirty="0">
                <a:latin typeface="PMingLiU"/>
                <a:cs typeface="PMingLiU"/>
              </a:rPr>
              <a:t>super-secret.doc</a:t>
            </a:r>
            <a:r>
              <a:rPr sz="800" spc="7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5" dirty="0">
                <a:latin typeface="PMingLiU"/>
                <a:cs typeface="PMingLiU"/>
              </a:rPr>
              <a:t>f</a:t>
            </a:r>
            <a:r>
              <a:rPr sz="800" spc="170" dirty="0">
                <a:latin typeface="PMingLiU"/>
                <a:cs typeface="PMingLiU"/>
              </a:rPr>
              <a:t>ile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su</a:t>
            </a:r>
            <a:r>
              <a:rPr sz="800" spc="75" dirty="0">
                <a:latin typeface="PMingLiU"/>
                <a:cs typeface="PMingLiU"/>
              </a:rPr>
              <a:t>p</a:t>
            </a:r>
            <a:r>
              <a:rPr sz="800" spc="125" dirty="0">
                <a:latin typeface="PMingLiU"/>
                <a:cs typeface="PMingLiU"/>
              </a:rPr>
              <a:t>er-secret.doc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15"/>
              </a:lnSpc>
            </a:pPr>
            <a:r>
              <a:rPr sz="800" spc="120" dirty="0">
                <a:latin typeface="PMingLiU"/>
                <a:cs typeface="PMingLiU"/>
              </a:rPr>
              <a:t>super-secret.</a:t>
            </a:r>
            <a:r>
              <a:rPr sz="800" spc="150" dirty="0">
                <a:latin typeface="PMingLiU"/>
                <a:cs typeface="PMingLiU"/>
              </a:rPr>
              <a:t>d</a:t>
            </a:r>
            <a:r>
              <a:rPr sz="800" spc="114" dirty="0">
                <a:latin typeface="PMingLiU"/>
                <a:cs typeface="PMingLiU"/>
              </a:rPr>
              <a:t>oc: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0" dirty="0">
                <a:latin typeface="PMingLiU"/>
                <a:cs typeface="PMingLiU"/>
              </a:rPr>
              <a:t>JPE</a:t>
            </a:r>
            <a:r>
              <a:rPr sz="800" spc="-120" dirty="0">
                <a:latin typeface="PMingLiU"/>
                <a:cs typeface="PMingLiU"/>
              </a:rPr>
              <a:t>G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55" dirty="0">
                <a:latin typeface="PMingLiU"/>
                <a:cs typeface="PMingLiU"/>
              </a:rPr>
              <a:t>image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5" dirty="0">
                <a:latin typeface="PMingLiU"/>
                <a:cs typeface="PMingLiU"/>
              </a:rPr>
              <a:t>data,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EXIF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05" dirty="0">
                <a:latin typeface="PMingLiU"/>
                <a:cs typeface="PMingLiU"/>
              </a:rPr>
              <a:t>standard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44" baseline="5555" dirty="0">
                <a:hlinkClick r:id="rId8" action="ppaction://hlinksldjump"/>
              </a:rPr>
              <a:t>rea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21" name="object 21"/>
          <p:cNvSpPr txBox="1"/>
          <p:nvPr/>
        </p:nvSpPr>
        <p:spPr>
          <a:xfrm>
            <a:off x="4283285" y="3361937"/>
            <a:ext cx="193675" cy="88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z="500" spc="-60" dirty="0">
                <a:solidFill>
                  <a:srgbClr val="B85433"/>
                </a:solidFill>
                <a:latin typeface="Lucida Sans Unicode"/>
                <a:cs typeface="Lucida Sans Unicode"/>
              </a:rPr>
              <a:t>4</a:t>
            </a:r>
            <a:r>
              <a:rPr sz="500" spc="-40" dirty="0">
                <a:solidFill>
                  <a:srgbClr val="B85433"/>
                </a:solidFill>
                <a:latin typeface="Lucida Sans Unicode"/>
                <a:cs typeface="Lucida Sans Unicode"/>
              </a:rPr>
              <a:t>0/54</a:t>
            </a:r>
            <a:endParaRPr sz="5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6888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35" dirty="0"/>
              <a:t>p</a:t>
            </a:r>
            <a:r>
              <a:rPr sz="1200" spc="-114" dirty="0"/>
              <a:t>e</a:t>
            </a:r>
            <a:r>
              <a:rPr sz="1200" spc="10" dirty="0"/>
              <a:t> </a:t>
            </a:r>
            <a:r>
              <a:rPr sz="1200" spc="-55" dirty="0"/>
              <a:t>mai</a:t>
            </a:r>
            <a:r>
              <a:rPr sz="1200" spc="15" dirty="0"/>
              <a:t> </a:t>
            </a:r>
            <a:r>
              <a:rPr sz="1200" spc="-50" dirty="0"/>
              <a:t>multe</a:t>
            </a:r>
            <a:r>
              <a:rPr sz="1200" spc="15" dirty="0"/>
              <a:t> </a:t>
            </a:r>
            <a:r>
              <a:rPr sz="1200" spc="-25" dirty="0"/>
              <a:t>int</a:t>
            </a:r>
            <a:r>
              <a:rPr sz="1200" spc="-40" dirty="0"/>
              <a:t>r</a:t>
            </a:r>
            <a:r>
              <a:rPr sz="1200" spc="-650" dirty="0"/>
              <a:t>˘</a:t>
            </a:r>
            <a:r>
              <a:rPr sz="1200" spc="-40" dirty="0"/>
              <a:t>ari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455381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609039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1765033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1752333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1803133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499628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550418"/>
            <a:ext cx="50749" cy="21461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653315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537718"/>
            <a:ext cx="0" cy="246379"/>
          </a:xfrm>
          <a:custGeom>
            <a:avLst/>
            <a:gdLst/>
            <a:ahLst/>
            <a:cxnLst/>
            <a:rect l="l" t="t" r="r" b="b"/>
            <a:pathLst>
              <a:path h="246380">
                <a:moveTo>
                  <a:pt x="0" y="2463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52501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51231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49961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1967763"/>
            <a:ext cx="3989704" cy="168275"/>
          </a:xfrm>
          <a:custGeom>
            <a:avLst/>
            <a:gdLst/>
            <a:ahLst/>
            <a:cxnLst/>
            <a:rect l="l" t="t" r="r" b="b"/>
            <a:pathLst>
              <a:path w="3989704" h="16827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7790"/>
                </a:lnTo>
                <a:lnTo>
                  <a:pt x="3989654" y="16779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2122894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2278900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2266200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2317001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2011997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2062797"/>
            <a:ext cx="50749" cy="2161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2167182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2050097"/>
            <a:ext cx="0" cy="248285"/>
          </a:xfrm>
          <a:custGeom>
            <a:avLst/>
            <a:gdLst/>
            <a:ahLst/>
            <a:cxnLst/>
            <a:rect l="l" t="t" r="r" b="b"/>
            <a:pathLst>
              <a:path h="248285">
                <a:moveTo>
                  <a:pt x="0" y="247852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203739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202469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201199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47294" y="1103871"/>
            <a:ext cx="3539490" cy="1196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erat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5" dirty="0">
                <a:latin typeface="PMingLiU"/>
                <a:cs typeface="PMingLiU"/>
              </a:rPr>
              <a:t>*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35" dirty="0">
                <a:latin typeface="Tahoma"/>
                <a:cs typeface="Tahoma"/>
              </a:rPr>
              <a:t>(stelu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45" dirty="0">
                <a:latin typeface="Tahoma"/>
                <a:cs typeface="Tahoma"/>
              </a:rPr>
              <a:t>a,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i="1" spc="-40" dirty="0">
                <a:latin typeface="Arial"/>
                <a:cs typeface="Arial"/>
              </a:rPr>
              <a:t>st</a:t>
            </a:r>
            <a:r>
              <a:rPr sz="1100" i="1" spc="-90" dirty="0">
                <a:latin typeface="Arial"/>
                <a:cs typeface="Arial"/>
              </a:rPr>
              <a:t>a</a:t>
            </a:r>
            <a:r>
              <a:rPr sz="1100" i="1" spc="5" dirty="0">
                <a:latin typeface="Arial"/>
                <a:cs typeface="Arial"/>
              </a:rPr>
              <a:t>r</a:t>
            </a:r>
            <a:r>
              <a:rPr sz="1100" i="1" spc="-190" dirty="0">
                <a:latin typeface="Arial"/>
                <a:cs typeface="Arial"/>
              </a:rPr>
              <a:t> </a:t>
            </a:r>
            <a:r>
              <a:rPr sz="1100" spc="-45" dirty="0">
                <a:latin typeface="Tahoma"/>
                <a:cs typeface="Tahoma"/>
              </a:rPr>
              <a:t>):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rice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racter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15" dirty="0">
                <a:latin typeface="Tahoma"/>
                <a:cs typeface="Tahoma"/>
              </a:rPr>
              <a:t>ri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45" dirty="0">
                <a:latin typeface="Tahoma"/>
                <a:cs typeface="Tahoma"/>
              </a:rPr>
              <a:t>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32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30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terge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toate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ierele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900" spc="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sur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0" dirty="0">
                <a:latin typeface="PMingLiU"/>
                <a:cs typeface="PMingLiU"/>
              </a:rPr>
              <a:t>ar:~/code$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rm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20" dirty="0">
                <a:latin typeface="PMingLiU"/>
                <a:cs typeface="PMingLiU"/>
              </a:rPr>
              <a:t>*.c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900" spc="45" dirty="0">
                <a:solidFill>
                  <a:srgbClr val="FFFFFF"/>
                </a:solidFill>
                <a:latin typeface="Tahoma"/>
                <a:cs typeface="Tahoma"/>
              </a:rPr>
              <a:t>Mu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toate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iere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900" spc="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su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ıncep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cu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70" dirty="0">
                <a:solidFill>
                  <a:srgbClr val="FFFFFF"/>
                </a:solidFill>
                <a:latin typeface="Courier New"/>
                <a:cs typeface="Courier New"/>
              </a:rPr>
              <a:t>a</a:t>
            </a:r>
            <a:r>
              <a:rPr sz="900" spc="-35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ın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70" dirty="0">
                <a:solidFill>
                  <a:srgbClr val="FFFFFF"/>
                </a:solidFill>
                <a:latin typeface="Courier New"/>
                <a:cs typeface="Courier New"/>
              </a:rPr>
              <a:t>/tmp/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800" spc="70" dirty="0">
                <a:latin typeface="PMingLiU"/>
                <a:cs typeface="PMingLiU"/>
              </a:rPr>
              <a:t>razvan@einhe</a:t>
            </a:r>
            <a:r>
              <a:rPr sz="800" spc="45" dirty="0">
                <a:latin typeface="PMingLiU"/>
                <a:cs typeface="PMingLiU"/>
              </a:rPr>
              <a:t>r</a:t>
            </a:r>
            <a:r>
              <a:rPr sz="800" spc="110" dirty="0">
                <a:latin typeface="PMingLiU"/>
                <a:cs typeface="PMingLiU"/>
              </a:rPr>
              <a:t>jar:~/code$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60" dirty="0">
                <a:latin typeface="PMingLiU"/>
                <a:cs typeface="PMingLiU"/>
              </a:rPr>
              <a:t>mv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4" dirty="0">
                <a:latin typeface="PMingLiU"/>
                <a:cs typeface="PMingLiU"/>
              </a:rPr>
              <a:t>a*.c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210" dirty="0">
                <a:latin typeface="PMingLiU"/>
                <a:cs typeface="PMingLiU"/>
              </a:rPr>
              <a:t>/</a:t>
            </a:r>
            <a:r>
              <a:rPr sz="800" spc="204" dirty="0">
                <a:latin typeface="PMingLiU"/>
                <a:cs typeface="PMingLiU"/>
              </a:rPr>
              <a:t>t</a:t>
            </a:r>
            <a:r>
              <a:rPr sz="800" spc="30" dirty="0">
                <a:latin typeface="PMingLiU"/>
                <a:cs typeface="PMingLiU"/>
              </a:rPr>
              <a:t>mp/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37" baseline="5555" dirty="0">
                <a:hlinkClick r:id="rId8" action="ppaction://hlinksldjump"/>
              </a:rPr>
              <a:t>r</a:t>
            </a:r>
            <a:r>
              <a:rPr sz="750" spc="-67" baseline="5555" dirty="0">
                <a:hlinkClick r:id="rId8" action="ppaction://hlinksldjump"/>
              </a:rPr>
              <a:t>e</a:t>
            </a:r>
            <a:r>
              <a:rPr sz="750" spc="-37" baseline="5555" dirty="0">
                <a:hlinkClick r:id="rId8" action="ppaction://hlinksldjump"/>
              </a:rPr>
              <a:t>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42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246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65" dirty="0"/>
              <a:t>recursive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471828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625485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1781479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1768779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1819580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516075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566865"/>
            <a:ext cx="50749" cy="21461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669761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554165"/>
            <a:ext cx="0" cy="246379"/>
          </a:xfrm>
          <a:custGeom>
            <a:avLst/>
            <a:gdLst/>
            <a:ahLst/>
            <a:cxnLst/>
            <a:rect l="l" t="t" r="r" b="b"/>
            <a:pathLst>
              <a:path h="246380">
                <a:moveTo>
                  <a:pt x="0" y="2463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54146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52876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51606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1984209"/>
            <a:ext cx="3989704" cy="177800"/>
          </a:xfrm>
          <a:custGeom>
            <a:avLst/>
            <a:gdLst/>
            <a:ahLst/>
            <a:cxnLst/>
            <a:rect l="l" t="t" r="r" b="b"/>
            <a:pathLst>
              <a:path w="3989704" h="1778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77280"/>
                </a:lnTo>
                <a:lnTo>
                  <a:pt x="3989654" y="17728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214882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2304834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2292134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2342934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2028444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2079241"/>
            <a:ext cx="50749" cy="22559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2193116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2066541"/>
            <a:ext cx="0" cy="257810"/>
          </a:xfrm>
          <a:custGeom>
            <a:avLst/>
            <a:gdLst/>
            <a:ahLst/>
            <a:cxnLst/>
            <a:rect l="l" t="t" r="r" b="b"/>
            <a:pathLst>
              <a:path h="257810">
                <a:moveTo>
                  <a:pt x="0" y="257342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205384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204114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202844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9193" y="2507563"/>
            <a:ext cx="3989704" cy="168275"/>
          </a:xfrm>
          <a:custGeom>
            <a:avLst/>
            <a:gdLst/>
            <a:ahLst/>
            <a:cxnLst/>
            <a:rect l="l" t="t" r="r" b="b"/>
            <a:pathLst>
              <a:path w="3989704" h="16827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7790"/>
                </a:lnTo>
                <a:lnTo>
                  <a:pt x="3989654" y="16779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9194" y="2662694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9994" y="2818701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35348" y="2806001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0794" y="2856801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551798"/>
            <a:ext cx="50749" cy="1016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602598"/>
            <a:ext cx="50749" cy="2161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193" y="2706983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8848" y="2589898"/>
            <a:ext cx="0" cy="248285"/>
          </a:xfrm>
          <a:custGeom>
            <a:avLst/>
            <a:gdLst/>
            <a:ahLst/>
            <a:cxnLst/>
            <a:rect l="l" t="t" r="r" b="b"/>
            <a:pathLst>
              <a:path h="248285">
                <a:moveTo>
                  <a:pt x="0" y="247852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8848" y="25771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8848" y="25644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8848" y="25517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5" dirty="0"/>
              <a:t>se</a:t>
            </a:r>
            <a:r>
              <a:rPr sz="1100" spc="15" dirty="0"/>
              <a:t> </a:t>
            </a:r>
            <a:r>
              <a:rPr sz="1100" spc="-25" dirty="0"/>
              <a:t>apli</a:t>
            </a:r>
            <a:r>
              <a:rPr sz="1100" spc="-35" dirty="0"/>
              <a:t>c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55" dirty="0"/>
              <a:t>asu</a:t>
            </a:r>
            <a:r>
              <a:rPr sz="1100" spc="-90" dirty="0"/>
              <a:t>p</a:t>
            </a:r>
            <a:r>
              <a:rPr sz="1100" spc="-40" dirty="0"/>
              <a:t>ra</a:t>
            </a:r>
            <a:r>
              <a:rPr sz="1100" spc="15" dirty="0"/>
              <a:t> </a:t>
            </a:r>
            <a:r>
              <a:rPr sz="1100" spc="-50" dirty="0"/>
              <a:t>unei</a:t>
            </a:r>
            <a:r>
              <a:rPr sz="1100" spc="15" dirty="0"/>
              <a:t> </a:t>
            </a:r>
            <a:r>
              <a:rPr sz="1100" spc="-40" dirty="0"/>
              <a:t>ier</a:t>
            </a:r>
            <a:r>
              <a:rPr sz="1100" spc="-85" dirty="0"/>
              <a:t>a</a:t>
            </a:r>
            <a:r>
              <a:rPr sz="1100" spc="-30" dirty="0"/>
              <a:t>r</a:t>
            </a:r>
            <a:r>
              <a:rPr sz="1100" spc="-15" dirty="0"/>
              <a:t>hii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40" dirty="0"/>
              <a:t>ınce</a:t>
            </a:r>
            <a:r>
              <a:rPr sz="1100" spc="-65" dirty="0"/>
              <a:t>p</a:t>
            </a:r>
            <a:r>
              <a:rPr sz="1100" spc="-595" dirty="0"/>
              <a:t>ˆ</a:t>
            </a:r>
            <a:r>
              <a:rPr sz="1100" spc="-50" dirty="0"/>
              <a:t>and</a:t>
            </a:r>
            <a:r>
              <a:rPr sz="1100" spc="15" dirty="0"/>
              <a:t> </a:t>
            </a:r>
            <a:r>
              <a:rPr sz="1100" spc="-40" dirty="0"/>
              <a:t>cu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20" dirty="0"/>
              <a:t> </a:t>
            </a:r>
            <a:r>
              <a:rPr sz="1100" spc="-30" dirty="0"/>
              <a:t>anumit</a:t>
            </a:r>
            <a:r>
              <a:rPr sz="1100" spc="15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289560" marR="698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recursiv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55" dirty="0"/>
              <a:t>ınseam</a:t>
            </a:r>
            <a:r>
              <a:rPr sz="1100" spc="-75" dirty="0"/>
              <a:t>n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40" dirty="0"/>
              <a:t>c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85" dirty="0"/>
              <a:t>se</a:t>
            </a:r>
            <a:r>
              <a:rPr sz="1100" spc="15" dirty="0"/>
              <a:t> </a:t>
            </a:r>
            <a:r>
              <a:rPr sz="1100" spc="-25" dirty="0"/>
              <a:t>ia</a:t>
            </a:r>
            <a:r>
              <a:rPr sz="1100" spc="20" dirty="0"/>
              <a:t> </a:t>
            </a:r>
            <a:r>
              <a:rPr sz="1100" spc="-35" dirty="0"/>
              <a:t>fiec</a:t>
            </a:r>
            <a:r>
              <a:rPr sz="1100" spc="-80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20" dirty="0"/>
              <a:t>intr</a:t>
            </a:r>
            <a:r>
              <a:rPr sz="1100" spc="-60" dirty="0"/>
              <a:t>are</a:t>
            </a:r>
            <a:r>
              <a:rPr sz="1100" spc="20" dirty="0"/>
              <a:t> </a:t>
            </a:r>
            <a:r>
              <a:rPr sz="1100" spc="-30" dirty="0"/>
              <a:t>din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45" dirty="0"/>
              <a:t>da</a:t>
            </a:r>
            <a:r>
              <a:rPr sz="1100" spc="-50" dirty="0"/>
              <a:t>c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-35" dirty="0"/>
              <a:t> </a:t>
            </a:r>
            <a:r>
              <a:rPr sz="1100" spc="-60" dirty="0"/>
              <a:t>este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20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r>
              <a:rPr sz="1100" spc="15" dirty="0"/>
              <a:t> </a:t>
            </a:r>
            <a:r>
              <a:rPr sz="1100" spc="-85" dirty="0"/>
              <a:t>se</a:t>
            </a:r>
            <a:r>
              <a:rPr sz="1100" spc="20" dirty="0"/>
              <a:t> </a:t>
            </a:r>
            <a:r>
              <a:rPr sz="1100" spc="-55" dirty="0"/>
              <a:t>pacurge</a:t>
            </a:r>
            <a:r>
              <a:rPr sz="1100" spc="15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65" dirty="0"/>
              <a:t>aceea</a:t>
            </a:r>
            <a:r>
              <a:rPr sz="1100" spc="20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55" dirty="0"/>
              <a:t>a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35" dirty="0"/>
              <a:t>mai</a:t>
            </a:r>
            <a:r>
              <a:rPr sz="1100" spc="20" dirty="0"/>
              <a:t> </a:t>
            </a:r>
            <a:r>
              <a:rPr sz="1100" spc="-65" dirty="0"/>
              <a:t>dep</a:t>
            </a:r>
            <a:r>
              <a:rPr sz="1100" spc="-95" dirty="0"/>
              <a:t>a</a:t>
            </a:r>
            <a:r>
              <a:rPr sz="1100" spc="-35" dirty="0"/>
              <a:t>rte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Afi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ea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z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recursiv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toate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int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arile</a:t>
            </a: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rul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cure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900" spc="3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0" dirty="0">
                <a:latin typeface="PMingLiU"/>
                <a:cs typeface="PMingLiU"/>
              </a:rPr>
              <a:t>ar:~/code$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ls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-R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900" spc="-32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30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terge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recu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rsiv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tot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dir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ct</a:t>
            </a:r>
            <a:r>
              <a:rPr sz="900" spc="-6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rul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toate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int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arile)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800" spc="70" dirty="0">
                <a:latin typeface="PMingLiU"/>
                <a:cs typeface="PMingLiU"/>
              </a:rPr>
              <a:t>razvan@einhe</a:t>
            </a:r>
            <a:r>
              <a:rPr sz="800" spc="45" dirty="0">
                <a:latin typeface="PMingLiU"/>
                <a:cs typeface="PMingLiU"/>
              </a:rPr>
              <a:t>r</a:t>
            </a:r>
            <a:r>
              <a:rPr sz="800" spc="125" dirty="0">
                <a:latin typeface="PMingLiU"/>
                <a:cs typeface="PMingLiU"/>
              </a:rPr>
              <a:t>jar:~$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rm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-r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code/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Copiaz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tot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direct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rul</a:t>
            </a:r>
            <a:r>
              <a:rPr sz="9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ın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70" dirty="0">
                <a:solidFill>
                  <a:srgbClr val="FFFFFF"/>
                </a:solidFill>
                <a:latin typeface="Courier New"/>
                <a:cs typeface="Courier New"/>
              </a:rPr>
              <a:t>/tmp/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800" spc="70" dirty="0">
                <a:latin typeface="PMingLiU"/>
                <a:cs typeface="PMingLiU"/>
              </a:rPr>
              <a:t>razvan@einhe</a:t>
            </a:r>
            <a:r>
              <a:rPr sz="800" spc="45" dirty="0">
                <a:latin typeface="PMingLiU"/>
                <a:cs typeface="PMingLiU"/>
              </a:rPr>
              <a:t>r</a:t>
            </a:r>
            <a:r>
              <a:rPr sz="800" spc="125" dirty="0">
                <a:latin typeface="PMingLiU"/>
                <a:cs typeface="PMingLiU"/>
              </a:rPr>
              <a:t>jar:~$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5" dirty="0">
                <a:latin typeface="PMingLiU"/>
                <a:cs typeface="PMingLiU"/>
              </a:rPr>
              <a:t>cp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-r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code/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05" dirty="0">
                <a:latin typeface="PMingLiU"/>
                <a:cs typeface="PMingLiU"/>
              </a:rPr>
              <a:t>/tmp/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2" action="ppaction://hlinksldjump"/>
              </a:rPr>
              <a:t>Cursul</a:t>
            </a:r>
            <a:r>
              <a:rPr sz="750" spc="30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2,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0" baseline="5555" dirty="0">
                <a:hlinkClick r:id="rId12" action="ppaction://hlinksldjump"/>
              </a:rPr>
              <a:t>Utiliz</a:t>
            </a:r>
            <a:r>
              <a:rPr sz="750" spc="-60" baseline="5555" dirty="0">
                <a:hlinkClick r:id="rId12" action="ppaction://hlinksldjump"/>
              </a:rPr>
              <a:t>a</a:t>
            </a:r>
            <a:r>
              <a:rPr sz="750" spc="-37" baseline="5555" dirty="0">
                <a:hlinkClick r:id="rId12" action="ppaction://hlinksldjump"/>
              </a:rPr>
              <a:t>r</a:t>
            </a:r>
            <a:r>
              <a:rPr sz="750" spc="-67" baseline="5555" dirty="0">
                <a:hlinkClick r:id="rId12" action="ppaction://hlinksldjump"/>
              </a:rPr>
              <a:t>e</a:t>
            </a:r>
            <a:r>
              <a:rPr sz="750" spc="-37" baseline="5555" dirty="0">
                <a:hlinkClick r:id="rId12" action="ppaction://hlinksldjump"/>
              </a:rPr>
              <a:t>a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sistemului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67" baseline="5555" dirty="0">
                <a:hlinkClick r:id="rId12" action="ppaction://hlinksldjump"/>
              </a:rPr>
              <a:t>de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7" baseline="5555" dirty="0">
                <a:hlinkClick r:id="rId12" action="ppaction://hlinksldjump"/>
              </a:rPr>
              <a:t>fi</a:t>
            </a:r>
            <a:r>
              <a:rPr sz="750" spc="-345" baseline="5555" dirty="0">
                <a:hlinkClick r:id="rId12" action="ppaction://hlinksldjump"/>
              </a:rPr>
              <a:t>s</a:t>
            </a:r>
            <a:r>
              <a:rPr sz="500" spc="10" dirty="0">
                <a:hlinkClick r:id="rId12" action="ppaction://hlinksldjump"/>
              </a:rPr>
              <a:t>,</a:t>
            </a:r>
            <a:r>
              <a:rPr sz="750" spc="-52" baseline="5555" dirty="0">
                <a:hlinkClick r:id="rId12" action="ppaction://hlinksldjump"/>
              </a:rPr>
              <a:t>iere</a:t>
            </a:r>
            <a:endParaRPr sz="750" baseline="5555"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43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0495">
              <a:lnSpc>
                <a:spcPct val="100000"/>
              </a:lnSpc>
            </a:pPr>
            <a:r>
              <a:rPr spc="-45" dirty="0"/>
              <a:t>Redirect</a:t>
            </a:r>
            <a:r>
              <a:rPr spc="-85" dirty="0"/>
              <a:t>a</a:t>
            </a:r>
            <a:r>
              <a:rPr spc="-75" dirty="0"/>
              <a:t>rea</a:t>
            </a:r>
            <a:r>
              <a:rPr spc="-145" dirty="0"/>
              <a:t> </a:t>
            </a:r>
            <a:r>
              <a:rPr spc="-505" dirty="0"/>
              <a:t>ˆ</a:t>
            </a:r>
            <a:r>
              <a:rPr dirty="0"/>
              <a:t>ı</a:t>
            </a:r>
            <a:r>
              <a:rPr spc="-30" dirty="0"/>
              <a:t>ntr</a:t>
            </a:r>
            <a:r>
              <a:rPr spc="-65" dirty="0"/>
              <a:t>-un</a:t>
            </a:r>
            <a:r>
              <a:rPr spc="15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50" dirty="0"/>
              <a:t>ier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912975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2066620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222614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209914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260714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957209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2007999"/>
            <a:ext cx="50749" cy="21461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2110896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995299"/>
            <a:ext cx="0" cy="246379"/>
          </a:xfrm>
          <a:custGeom>
            <a:avLst/>
            <a:gdLst/>
            <a:ahLst/>
            <a:cxnLst/>
            <a:rect l="l" t="t" r="r" b="b"/>
            <a:pathLst>
              <a:path h="246380">
                <a:moveTo>
                  <a:pt x="0" y="2463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98259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96989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95719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141387"/>
            <a:ext cx="3913504" cy="1103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da</a:t>
            </a:r>
            <a:r>
              <a:rPr sz="1100" spc="-5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d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rim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inem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output-ul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unei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-160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30" dirty="0">
                <a:latin typeface="Tahoma"/>
                <a:cs typeface="Tahoma"/>
              </a:rPr>
              <a:t>ıntr-un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dat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latin typeface="Tahoma"/>
                <a:cs typeface="Tahoma"/>
              </a:rPr>
              <a:t>util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da</a:t>
            </a:r>
            <a:r>
              <a:rPr sz="1100" spc="-50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ve</a:t>
            </a:r>
            <a:r>
              <a:rPr sz="1100" spc="-60" dirty="0">
                <a:latin typeface="Tahoma"/>
                <a:cs typeface="Tahoma"/>
              </a:rPr>
              <a:t>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inf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rma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ulterio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40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folosind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erat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-55" dirty="0">
                <a:latin typeface="Verdana"/>
                <a:cs typeface="Verdana"/>
              </a:rPr>
              <a:t>&gt;</a:t>
            </a:r>
            <a:r>
              <a:rPr sz="1100" i="1" spc="-25" dirty="0">
                <a:latin typeface="Verdana"/>
                <a:cs typeface="Verdana"/>
              </a:rPr>
              <a:t> </a:t>
            </a:r>
            <a:r>
              <a:rPr sz="1100" spc="-30" dirty="0">
                <a:latin typeface="Tahoma"/>
                <a:cs typeface="Tahoma"/>
              </a:rPr>
              <a:t>(mai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-2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ine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cesele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curente</a:t>
            </a: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din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sistem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204" dirty="0">
                <a:latin typeface="PMingLiU"/>
                <a:cs typeface="PMingLiU"/>
              </a:rPr>
              <a:t>l</a:t>
            </a:r>
            <a:r>
              <a:rPr sz="800" spc="130" dirty="0">
                <a:latin typeface="PMingLiU"/>
                <a:cs typeface="PMingLiU"/>
              </a:rPr>
              <a:t>s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5" dirty="0">
                <a:latin typeface="PMingLiU"/>
                <a:cs typeface="PMingLiU"/>
              </a:rPr>
              <a:t>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processes</a:t>
            </a:r>
            <a:r>
              <a:rPr sz="800" spc="80" dirty="0">
                <a:latin typeface="PMingLiU"/>
                <a:cs typeface="PMingLiU"/>
              </a:rPr>
              <a:t>-</a:t>
            </a:r>
            <a:r>
              <a:rPr sz="800" spc="185" dirty="0">
                <a:latin typeface="PMingLiU"/>
                <a:cs typeface="PMingLiU"/>
              </a:rPr>
              <a:t>list.txt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37" baseline="5555" dirty="0">
                <a:hlinkClick r:id="rId8" action="ppaction://hlinksldjump"/>
              </a:rPr>
              <a:t>r</a:t>
            </a:r>
            <a:r>
              <a:rPr sz="750" spc="-67" baseline="5555" dirty="0">
                <a:hlinkClick r:id="rId8" action="ppaction://hlinksldjump"/>
              </a:rPr>
              <a:t>e</a:t>
            </a:r>
            <a:r>
              <a:rPr sz="750" spc="-37" baseline="5555" dirty="0">
                <a:hlinkClick r:id="rId8" action="ppaction://hlinksldjump"/>
              </a:rPr>
              <a:t>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44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4805">
              <a:lnSpc>
                <a:spcPct val="100000"/>
              </a:lnSpc>
            </a:pPr>
            <a:r>
              <a:rPr spc="-5" dirty="0"/>
              <a:t>T</a:t>
            </a:r>
            <a:r>
              <a:rPr spc="-65" dirty="0"/>
              <a:t>runchierea</a:t>
            </a:r>
            <a:r>
              <a:rPr spc="10" dirty="0"/>
              <a:t> </a:t>
            </a:r>
            <a:r>
              <a:rPr spc="-55" dirty="0"/>
              <a:t>unui</a:t>
            </a:r>
            <a:r>
              <a:rPr spc="10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50" dirty="0"/>
              <a:t>ier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674659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828304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256345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243645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294445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718894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769698"/>
            <a:ext cx="50749" cy="4866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872593"/>
            <a:ext cx="3989704" cy="434975"/>
          </a:xfrm>
          <a:custGeom>
            <a:avLst/>
            <a:gdLst/>
            <a:ahLst/>
            <a:cxnLst/>
            <a:rect l="l" t="t" r="r" b="b"/>
            <a:pathLst>
              <a:path w="3989704" h="434975">
                <a:moveTo>
                  <a:pt x="3989654" y="0"/>
                </a:moveTo>
                <a:lnTo>
                  <a:pt x="0" y="0"/>
                </a:lnTo>
                <a:lnTo>
                  <a:pt x="0" y="383752"/>
                </a:lnTo>
                <a:lnTo>
                  <a:pt x="4008" y="403476"/>
                </a:lnTo>
                <a:lnTo>
                  <a:pt x="14922" y="419629"/>
                </a:lnTo>
                <a:lnTo>
                  <a:pt x="31075" y="430543"/>
                </a:lnTo>
                <a:lnTo>
                  <a:pt x="50800" y="434552"/>
                </a:lnTo>
                <a:lnTo>
                  <a:pt x="3938854" y="434552"/>
                </a:lnTo>
                <a:lnTo>
                  <a:pt x="3958579" y="430543"/>
                </a:lnTo>
                <a:lnTo>
                  <a:pt x="3974732" y="419629"/>
                </a:lnTo>
                <a:lnTo>
                  <a:pt x="3985646" y="403476"/>
                </a:lnTo>
                <a:lnTo>
                  <a:pt x="3989654" y="38375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756998"/>
            <a:ext cx="0" cy="518795"/>
          </a:xfrm>
          <a:custGeom>
            <a:avLst/>
            <a:gdLst/>
            <a:ahLst/>
            <a:cxnLst/>
            <a:rect l="l" t="t" r="r" b="b"/>
            <a:pathLst>
              <a:path h="518794">
                <a:moveTo>
                  <a:pt x="0" y="518397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7442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7315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71889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118908"/>
            <a:ext cx="2663190" cy="1163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tergere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n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inutului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acelui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reducerea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dimensiunii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acelui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zero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2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runchia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z</a:t>
            </a:r>
            <a:r>
              <a:rPr sz="900" spc="-490" dirty="0">
                <a:solidFill>
                  <a:srgbClr val="FFFFFF"/>
                </a:solidFill>
                <a:latin typeface="Tahoma"/>
                <a:cs typeface="Tahoma"/>
              </a:rPr>
              <a:t>˘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iere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5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cesses-list.txt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5" dirty="0">
                <a:latin typeface="PMingLiU"/>
                <a:cs typeface="PMingLiU"/>
              </a:rPr>
              <a:t>&gt;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proce</a:t>
            </a:r>
            <a:r>
              <a:rPr sz="800" spc="80" dirty="0">
                <a:latin typeface="PMingLiU"/>
                <a:cs typeface="PMingLiU"/>
              </a:rPr>
              <a:t>s</a:t>
            </a:r>
            <a:r>
              <a:rPr sz="800" spc="165" dirty="0">
                <a:latin typeface="PMingLiU"/>
                <a:cs typeface="PMingLiU"/>
              </a:rPr>
              <a:t>ses-list.txt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spc="-45" dirty="0">
                <a:latin typeface="Lucida Sans Unicode"/>
                <a:cs typeface="Lucida Sans Unicode"/>
              </a:rPr>
              <a:t>adi</a:t>
            </a:r>
            <a:r>
              <a:rPr sz="800" spc="-55" dirty="0">
                <a:latin typeface="Lucida Sans Unicode"/>
                <a:cs typeface="Lucida Sans Unicode"/>
              </a:rPr>
              <a:t>c</a:t>
            </a:r>
            <a:r>
              <a:rPr sz="800" spc="-484" dirty="0">
                <a:latin typeface="Lucida Sans Unicode"/>
                <a:cs typeface="Lucida Sans Unicode"/>
              </a:rPr>
              <a:t>˘</a:t>
            </a:r>
            <a:r>
              <a:rPr sz="800" spc="-40" dirty="0">
                <a:latin typeface="Lucida Sans Unicode"/>
                <a:cs typeface="Lucida Sans Unicode"/>
              </a:rPr>
              <a:t>a</a:t>
            </a:r>
            <a:r>
              <a:rPr sz="800" spc="25" dirty="0">
                <a:latin typeface="Lucida Sans Unicode"/>
                <a:cs typeface="Lucida Sans Unicode"/>
              </a:rPr>
              <a:t> </a:t>
            </a:r>
            <a:r>
              <a:rPr sz="800" spc="-50" dirty="0">
                <a:latin typeface="Lucida Sans Unicode"/>
                <a:cs typeface="Lucida Sans Unicode"/>
              </a:rPr>
              <a:t>redirectea</a:t>
            </a:r>
            <a:r>
              <a:rPr sz="800" spc="-65" dirty="0">
                <a:latin typeface="Lucida Sans Unicode"/>
                <a:cs typeface="Lucida Sans Unicode"/>
              </a:rPr>
              <a:t>z</a:t>
            </a:r>
            <a:r>
              <a:rPr sz="800" spc="-455" dirty="0">
                <a:latin typeface="Lucida Sans Unicode"/>
                <a:cs typeface="Lucida Sans Unicode"/>
              </a:rPr>
              <a:t>a</a:t>
            </a:r>
            <a:r>
              <a:rPr sz="800" spc="-70" dirty="0">
                <a:latin typeface="Lucida Sans Unicode"/>
                <a:cs typeface="Lucida Sans Unicode"/>
              </a:rPr>
              <a:t>˘</a:t>
            </a:r>
            <a:r>
              <a:rPr sz="800" spc="20" dirty="0">
                <a:latin typeface="Lucida Sans Unicode"/>
                <a:cs typeface="Lucida Sans Unicode"/>
              </a:rPr>
              <a:t> </a:t>
            </a:r>
            <a:r>
              <a:rPr sz="800" spc="-50" dirty="0">
                <a:latin typeface="Lucida Sans Unicode"/>
                <a:cs typeface="Lucida Sans Unicode"/>
              </a:rPr>
              <a:t>nimic</a:t>
            </a:r>
            <a:r>
              <a:rPr sz="800" spc="-85" dirty="0">
                <a:latin typeface="Lucida Sans Unicode"/>
                <a:cs typeface="Lucida Sans Unicode"/>
              </a:rPr>
              <a:t> </a:t>
            </a:r>
            <a:r>
              <a:rPr sz="800" spc="-385" dirty="0">
                <a:latin typeface="Lucida Sans Unicode"/>
                <a:cs typeface="Lucida Sans Unicode"/>
              </a:rPr>
              <a:t>ˆ</a:t>
            </a:r>
            <a:r>
              <a:rPr sz="800" spc="-45" dirty="0">
                <a:latin typeface="Lucida Sans Unicode"/>
                <a:cs typeface="Lucida Sans Unicode"/>
              </a:rPr>
              <a:t>ın</a:t>
            </a:r>
            <a:r>
              <a:rPr sz="800" spc="25" dirty="0">
                <a:latin typeface="Lucida Sans Unicode"/>
                <a:cs typeface="Lucida Sans Unicode"/>
              </a:rPr>
              <a:t> </a:t>
            </a:r>
            <a:r>
              <a:rPr sz="800" spc="-40" dirty="0">
                <a:latin typeface="Lucida Sans Unicode"/>
                <a:cs typeface="Lucida Sans Unicode"/>
              </a:rPr>
              <a:t>fi</a:t>
            </a:r>
            <a:r>
              <a:rPr sz="800" spc="-325" dirty="0">
                <a:latin typeface="Lucida Sans Unicode"/>
                <a:cs typeface="Lucida Sans Unicode"/>
              </a:rPr>
              <a:t>s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104" baseline="-11111" dirty="0">
                <a:latin typeface="Lucida Sans Unicode"/>
                <a:cs typeface="Lucida Sans Unicode"/>
              </a:rPr>
              <a:t> </a:t>
            </a:r>
            <a:r>
              <a:rPr sz="800" spc="-50" dirty="0">
                <a:latin typeface="Lucida Sans Unicode"/>
                <a:cs typeface="Lucida Sans Unicode"/>
              </a:rPr>
              <a:t>ierul</a:t>
            </a:r>
            <a:r>
              <a:rPr sz="800" spc="30" dirty="0">
                <a:latin typeface="Lucida Sans Unicode"/>
                <a:cs typeface="Lucida Sans Unicode"/>
              </a:rPr>
              <a:t> </a:t>
            </a:r>
            <a:r>
              <a:rPr sz="800" spc="135" dirty="0">
                <a:latin typeface="PMingLiU"/>
                <a:cs typeface="PMingLiU"/>
              </a:rPr>
              <a:t>processes-lis</a:t>
            </a:r>
            <a:r>
              <a:rPr sz="800" spc="90" dirty="0">
                <a:latin typeface="PMingLiU"/>
                <a:cs typeface="PMingLiU"/>
              </a:rPr>
              <a:t>t</a:t>
            </a:r>
            <a:r>
              <a:rPr sz="800" spc="175" dirty="0">
                <a:latin typeface="PMingLiU"/>
                <a:cs typeface="PMingLiU"/>
              </a:rPr>
              <a:t>.txt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37" baseline="5555" dirty="0">
                <a:hlinkClick r:id="rId8" action="ppaction://hlinksldjump"/>
              </a:rPr>
              <a:t>r</a:t>
            </a:r>
            <a:r>
              <a:rPr sz="750" spc="-67" baseline="5555" dirty="0">
                <a:hlinkClick r:id="rId8" action="ppaction://hlinksldjump"/>
              </a:rPr>
              <a:t>e</a:t>
            </a:r>
            <a:r>
              <a:rPr sz="750" spc="-37" baseline="5555" dirty="0">
                <a:hlinkClick r:id="rId8" action="ppaction://hlinksldjump"/>
              </a:rPr>
              <a:t>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45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39720">
              <a:lnSpc>
                <a:spcPct val="100000"/>
              </a:lnSpc>
            </a:pPr>
            <a:r>
              <a:rPr spc="-30" dirty="0"/>
              <a:t>Arhiv</a:t>
            </a:r>
            <a:r>
              <a:rPr spc="-65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65" dirty="0"/>
              <a:t>com</a:t>
            </a:r>
            <a:r>
              <a:rPr sz="1200" spc="-95" dirty="0"/>
              <a:t>p</a:t>
            </a:r>
            <a:r>
              <a:rPr sz="1200" spc="-50" dirty="0"/>
              <a:t>rim</a:t>
            </a:r>
            <a:r>
              <a:rPr sz="1200" spc="-90" dirty="0"/>
              <a:t>a</a:t>
            </a:r>
            <a:r>
              <a:rPr sz="1200" spc="-75" dirty="0"/>
              <a:t>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711502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86514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021141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008441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059241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755737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806526"/>
            <a:ext cx="50749" cy="21461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909423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793826"/>
            <a:ext cx="0" cy="246379"/>
          </a:xfrm>
          <a:custGeom>
            <a:avLst/>
            <a:gdLst/>
            <a:ahLst/>
            <a:cxnLst/>
            <a:rect l="l" t="t" r="r" b="b"/>
            <a:pathLst>
              <a:path h="246380">
                <a:moveTo>
                  <a:pt x="0" y="2463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78112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76842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75572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193" y="2223871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194" y="2372677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994" y="2528684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35348" y="2515984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0794" y="2566784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98848" y="2268105"/>
            <a:ext cx="50749" cy="101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8848" y="2318907"/>
            <a:ext cx="50749" cy="20977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193" y="2416966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98848" y="2306207"/>
            <a:ext cx="0" cy="241935"/>
          </a:xfrm>
          <a:custGeom>
            <a:avLst/>
            <a:gdLst/>
            <a:ahLst/>
            <a:cxnLst/>
            <a:rect l="l" t="t" r="r" b="b"/>
            <a:pathLst>
              <a:path h="241935">
                <a:moveTo>
                  <a:pt x="0" y="241527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98848" y="229350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98848" y="228080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8848" y="226810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9193" y="2731401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9194" y="2885059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9994" y="3041053"/>
            <a:ext cx="101600" cy="101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35348" y="3028353"/>
            <a:ext cx="114249" cy="1143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0794" y="3079153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98848" y="2775648"/>
            <a:ext cx="50749" cy="101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98848" y="2826438"/>
            <a:ext cx="50749" cy="21461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193" y="2929335"/>
            <a:ext cx="3989704" cy="162560"/>
          </a:xfrm>
          <a:custGeom>
            <a:avLst/>
            <a:gdLst/>
            <a:ahLst/>
            <a:cxnLst/>
            <a:rect l="l" t="t" r="r" b="b"/>
            <a:pathLst>
              <a:path w="3989704" h="162560">
                <a:moveTo>
                  <a:pt x="3989654" y="0"/>
                </a:moveTo>
                <a:lnTo>
                  <a:pt x="0" y="0"/>
                </a:lnTo>
                <a:lnTo>
                  <a:pt x="0" y="111718"/>
                </a:lnTo>
                <a:lnTo>
                  <a:pt x="4008" y="131442"/>
                </a:lnTo>
                <a:lnTo>
                  <a:pt x="14922" y="147595"/>
                </a:lnTo>
                <a:lnTo>
                  <a:pt x="31075" y="158509"/>
                </a:lnTo>
                <a:lnTo>
                  <a:pt x="50800" y="162518"/>
                </a:lnTo>
                <a:lnTo>
                  <a:pt x="3938854" y="162518"/>
                </a:lnTo>
                <a:lnTo>
                  <a:pt x="3958579" y="158509"/>
                </a:lnTo>
                <a:lnTo>
                  <a:pt x="3974732" y="147595"/>
                </a:lnTo>
                <a:lnTo>
                  <a:pt x="3985646" y="131442"/>
                </a:lnTo>
                <a:lnTo>
                  <a:pt x="3989654" y="11171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8848" y="2813738"/>
            <a:ext cx="0" cy="246379"/>
          </a:xfrm>
          <a:custGeom>
            <a:avLst/>
            <a:gdLst/>
            <a:ahLst/>
            <a:cxnLst/>
            <a:rect l="l" t="t" r="r" b="b"/>
            <a:pathLst>
              <a:path h="246380">
                <a:moveTo>
                  <a:pt x="0" y="24636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8848" y="280103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8848" y="278833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8848" y="277563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47294" y="591230"/>
            <a:ext cx="3789679" cy="2472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9560" marR="116205" indent="-148590">
              <a:lnSpc>
                <a:spcPct val="102699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rhiv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re: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cumul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mult</a:t>
            </a:r>
            <a:r>
              <a:rPr sz="1100" spc="-6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directo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30" dirty="0">
                <a:latin typeface="Tahoma"/>
                <a:cs typeface="Tahoma"/>
              </a:rPr>
              <a:t>ıntr-un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singur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numit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rhi</a:t>
            </a:r>
            <a:r>
              <a:rPr sz="1100" spc="-50" dirty="0">
                <a:latin typeface="Tahoma"/>
                <a:cs typeface="Tahoma"/>
              </a:rPr>
              <a:t>v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289560" marR="17462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rim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re: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folosirea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alg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ritmi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60" dirty="0">
                <a:latin typeface="Tahoma"/>
                <a:cs typeface="Tahoma"/>
              </a:rPr>
              <a:t>resie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reducerea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dimensiunii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unele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(ZI</a:t>
            </a:r>
            <a:r>
              <a:rPr sz="1100" spc="-85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25" dirty="0">
                <a:latin typeface="Tahoma"/>
                <a:cs typeface="Tahoma"/>
              </a:rPr>
              <a:t>RAR)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fac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55" dirty="0">
                <a:latin typeface="Tahoma"/>
                <a:cs typeface="Tahoma"/>
              </a:rPr>
              <a:t>h</a:t>
            </a:r>
            <a:r>
              <a:rPr sz="1100" spc="-30" dirty="0">
                <a:latin typeface="Tahoma"/>
                <a:cs typeface="Tahoma"/>
              </a:rPr>
              <a:t>iv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75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rim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FFFFFF"/>
                </a:solidFill>
                <a:latin typeface="Tahoma"/>
                <a:cs typeface="Tahoma"/>
              </a:rPr>
              <a:t>Arhiv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com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rim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are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folosind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ZIP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80" dirty="0">
                <a:latin typeface="PMingLiU"/>
                <a:cs typeface="PMingLiU"/>
              </a:rPr>
              <a:t>razvan@einher</a:t>
            </a:r>
            <a:r>
              <a:rPr sz="800" spc="40" dirty="0">
                <a:latin typeface="PMingLiU"/>
                <a:cs typeface="PMingLiU"/>
              </a:rPr>
              <a:t>j</a:t>
            </a:r>
            <a:r>
              <a:rPr sz="800" spc="105" dirty="0">
                <a:latin typeface="PMingLiU"/>
                <a:cs typeface="PMingLiU"/>
              </a:rPr>
              <a:t>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z</a:t>
            </a:r>
            <a:r>
              <a:rPr sz="800" spc="130" dirty="0">
                <a:latin typeface="PMingLiU"/>
                <a:cs typeface="PMingLiU"/>
              </a:rPr>
              <a:t>ip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-r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code-arc</a:t>
            </a:r>
            <a:r>
              <a:rPr sz="800" spc="120" dirty="0">
                <a:latin typeface="PMingLiU"/>
                <a:cs typeface="PMingLiU"/>
              </a:rPr>
              <a:t>hive.zip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code/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5" dirty="0">
                <a:latin typeface="PMingLiU"/>
                <a:cs typeface="PMingLiU"/>
              </a:rPr>
              <a:t>uso/samples/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30" dirty="0">
                <a:latin typeface="PMingLiU"/>
                <a:cs typeface="PMingLiU"/>
              </a:rPr>
              <a:t>hello.c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List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folosind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ZIP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800" spc="70" dirty="0">
                <a:latin typeface="PMingLiU"/>
                <a:cs typeface="PMingLiU"/>
              </a:rPr>
              <a:t>razvan@einhe</a:t>
            </a:r>
            <a:r>
              <a:rPr sz="800" spc="45" dirty="0">
                <a:latin typeface="PMingLiU"/>
                <a:cs typeface="PMingLiU"/>
              </a:rPr>
              <a:t>r</a:t>
            </a:r>
            <a:r>
              <a:rPr sz="800" spc="125" dirty="0">
                <a:latin typeface="PMingLiU"/>
                <a:cs typeface="PMingLiU"/>
              </a:rPr>
              <a:t>jar:~$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unzip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90" dirty="0">
                <a:latin typeface="PMingLiU"/>
                <a:cs typeface="PMingLiU"/>
              </a:rPr>
              <a:t>-l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code-</a:t>
            </a:r>
            <a:r>
              <a:rPr sz="800" spc="80" dirty="0">
                <a:latin typeface="PMingLiU"/>
                <a:cs typeface="PMingLiU"/>
              </a:rPr>
              <a:t>a</a:t>
            </a:r>
            <a:r>
              <a:rPr sz="800" spc="120" dirty="0">
                <a:latin typeface="PMingLiU"/>
                <a:cs typeface="PMingLiU"/>
              </a:rPr>
              <a:t>rchive.zip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Dez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rhiv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900" spc="-30" dirty="0">
                <a:solidFill>
                  <a:srgbClr val="FFFFFF"/>
                </a:solidFill>
                <a:latin typeface="Tahoma"/>
                <a:cs typeface="Tahoma"/>
              </a:rPr>
              <a:t>ecom</a:t>
            </a:r>
            <a:r>
              <a:rPr sz="900" spc="-5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rim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are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folosind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ZIP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800" spc="70" dirty="0">
                <a:latin typeface="PMingLiU"/>
                <a:cs typeface="PMingLiU"/>
              </a:rPr>
              <a:t>razvan@einhe</a:t>
            </a:r>
            <a:r>
              <a:rPr sz="800" spc="45" dirty="0">
                <a:latin typeface="PMingLiU"/>
                <a:cs typeface="PMingLiU"/>
              </a:rPr>
              <a:t>r</a:t>
            </a:r>
            <a:r>
              <a:rPr sz="800" spc="125" dirty="0">
                <a:latin typeface="PMingLiU"/>
                <a:cs typeface="PMingLiU"/>
              </a:rPr>
              <a:t>jar:~$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unzip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0" dirty="0">
                <a:latin typeface="PMingLiU"/>
                <a:cs typeface="PMingLiU"/>
              </a:rPr>
              <a:t>c</a:t>
            </a:r>
            <a:r>
              <a:rPr sz="800" spc="110" dirty="0">
                <a:latin typeface="PMingLiU"/>
                <a:cs typeface="PMingLiU"/>
              </a:rPr>
              <a:t>ode-archive.zip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12" action="ppaction://hlinksldjump"/>
              </a:rPr>
              <a:t>Cursul</a:t>
            </a:r>
            <a:r>
              <a:rPr sz="750" spc="30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2,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0" baseline="5555" dirty="0">
                <a:hlinkClick r:id="rId12" action="ppaction://hlinksldjump"/>
              </a:rPr>
              <a:t>Utiliz</a:t>
            </a:r>
            <a:r>
              <a:rPr sz="750" spc="-60" baseline="5555" dirty="0">
                <a:hlinkClick r:id="rId12" action="ppaction://hlinksldjump"/>
              </a:rPr>
              <a:t>a</a:t>
            </a:r>
            <a:r>
              <a:rPr sz="750" spc="-37" baseline="5555" dirty="0">
                <a:hlinkClick r:id="rId12" action="ppaction://hlinksldjump"/>
              </a:rPr>
              <a:t>r</a:t>
            </a:r>
            <a:r>
              <a:rPr sz="750" spc="-67" baseline="5555" dirty="0">
                <a:hlinkClick r:id="rId12" action="ppaction://hlinksldjump"/>
              </a:rPr>
              <a:t>e</a:t>
            </a:r>
            <a:r>
              <a:rPr sz="750" spc="-37" baseline="5555" dirty="0">
                <a:hlinkClick r:id="rId12" action="ppaction://hlinksldjump"/>
              </a:rPr>
              <a:t>a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52" baseline="5555" dirty="0">
                <a:hlinkClick r:id="rId12" action="ppaction://hlinksldjump"/>
              </a:rPr>
              <a:t>sistemului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67" baseline="5555" dirty="0">
                <a:hlinkClick r:id="rId12" action="ppaction://hlinksldjump"/>
              </a:rPr>
              <a:t>de</a:t>
            </a:r>
            <a:r>
              <a:rPr sz="750" spc="22" baseline="5555" dirty="0">
                <a:hlinkClick r:id="rId12" action="ppaction://hlinksldjump"/>
              </a:rPr>
              <a:t> </a:t>
            </a:r>
            <a:r>
              <a:rPr sz="750" spc="-37" baseline="5555" dirty="0">
                <a:hlinkClick r:id="rId12" action="ppaction://hlinksldjump"/>
              </a:rPr>
              <a:t>fi</a:t>
            </a:r>
            <a:r>
              <a:rPr sz="750" spc="-345" baseline="5555" dirty="0">
                <a:hlinkClick r:id="rId12" action="ppaction://hlinksldjump"/>
              </a:rPr>
              <a:t>s</a:t>
            </a:r>
            <a:r>
              <a:rPr sz="500" spc="10" dirty="0">
                <a:hlinkClick r:id="rId12" action="ppaction://hlinksldjump"/>
              </a:rPr>
              <a:t>,</a:t>
            </a:r>
            <a:r>
              <a:rPr sz="750" spc="-52" baseline="5555" dirty="0">
                <a:hlinkClick r:id="rId12" action="ppaction://hlinksldjump"/>
              </a:rPr>
              <a:t>iere</a:t>
            </a:r>
            <a:endParaRPr sz="750" baseline="5555"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46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07360">
              <a:lnSpc>
                <a:spcPct val="100000"/>
              </a:lnSpc>
            </a:pPr>
            <a:r>
              <a:rPr spc="-45" dirty="0"/>
              <a:t>Securitatea</a:t>
            </a:r>
            <a:r>
              <a:rPr spc="5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55" dirty="0"/>
              <a:t>ierel</a:t>
            </a:r>
            <a:r>
              <a:rPr sz="1200" spc="-110" dirty="0"/>
              <a:t>o</a:t>
            </a:r>
            <a:r>
              <a:rPr sz="1200" spc="-35" dirty="0"/>
              <a:t>r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48651"/>
            <a:ext cx="3480435" cy="6001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ermisiuni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75" dirty="0">
                <a:latin typeface="Tahoma"/>
                <a:cs typeface="Tahoma"/>
              </a:rPr>
              <a:t>ere: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20" dirty="0">
                <a:latin typeface="Tahoma"/>
                <a:cs typeface="Tahoma"/>
              </a:rPr>
              <a:t>itire,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scriere,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execu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grupuri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ierele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37" baseline="5555" dirty="0">
                <a:hlinkClick r:id="rId2" action="ppaction://hlinksldjump"/>
              </a:rPr>
              <a:t>r</a:t>
            </a:r>
            <a:r>
              <a:rPr sz="750" spc="-67" baseline="5555" dirty="0">
                <a:hlinkClick r:id="rId2" action="ppaction://hlinksldjump"/>
              </a:rPr>
              <a:t>e</a:t>
            </a:r>
            <a:r>
              <a:rPr sz="750" spc="-37" baseline="5555" dirty="0">
                <a:hlinkClick r:id="rId2" action="ppaction://hlinksldjump"/>
              </a:rPr>
              <a:t>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47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96029">
              <a:lnSpc>
                <a:spcPct val="100000"/>
              </a:lnSpc>
            </a:pPr>
            <a:r>
              <a:rPr spc="35" dirty="0"/>
              <a:t>BTRFS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261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B-tree</a:t>
            </a:r>
            <a:r>
              <a:rPr sz="1100" spc="15" dirty="0"/>
              <a:t> </a:t>
            </a:r>
            <a:r>
              <a:rPr sz="1100" spc="-30" dirty="0"/>
              <a:t>file</a:t>
            </a:r>
            <a:r>
              <a:rPr sz="1100" spc="20" dirty="0"/>
              <a:t> </a:t>
            </a:r>
            <a:r>
              <a:rPr sz="1100" spc="-55" dirty="0"/>
              <a:t>system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60" dirty="0">
                <a:latin typeface="Arial"/>
                <a:cs typeface="Arial"/>
              </a:rPr>
              <a:t>co</a:t>
            </a:r>
            <a:r>
              <a:rPr sz="1100" i="1" spc="-100" dirty="0">
                <a:latin typeface="Arial"/>
                <a:cs typeface="Arial"/>
              </a:rPr>
              <a:t>p</a:t>
            </a:r>
            <a:r>
              <a:rPr sz="1100" i="1" spc="-25" dirty="0">
                <a:latin typeface="Arial"/>
                <a:cs typeface="Arial"/>
              </a:rPr>
              <a:t>y-on-write</a:t>
            </a:r>
            <a:r>
              <a:rPr sz="1100" i="1" spc="60" dirty="0">
                <a:latin typeface="Arial"/>
                <a:cs typeface="Arial"/>
              </a:rPr>
              <a:t> </a:t>
            </a:r>
            <a:r>
              <a:rPr sz="1100" i="1" spc="-20" dirty="0">
                <a:latin typeface="Arial"/>
                <a:cs typeface="Arial"/>
              </a:rPr>
              <a:t>file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70" dirty="0">
                <a:latin typeface="Arial"/>
                <a:cs typeface="Arial"/>
              </a:rPr>
              <a:t>system</a:t>
            </a:r>
            <a:endParaRPr sz="11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o</a:t>
            </a:r>
            <a:r>
              <a:rPr sz="1100" spc="-20" dirty="0"/>
              <a:t>p</a:t>
            </a:r>
            <a:r>
              <a:rPr sz="1100" spc="-75" dirty="0"/>
              <a:t>en</a:t>
            </a:r>
            <a:r>
              <a:rPr sz="1100" spc="15" dirty="0"/>
              <a:t> </a:t>
            </a:r>
            <a:r>
              <a:rPr sz="1100" spc="-55" dirty="0"/>
              <a:t>source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/>
              <a:t>ˆ</a:t>
            </a:r>
            <a:r>
              <a:rPr sz="1100" spc="-35" dirty="0"/>
              <a:t>ınceput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30" dirty="0"/>
              <a:t>Oracle</a:t>
            </a:r>
            <a:r>
              <a:rPr sz="1100" spc="-120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60" dirty="0"/>
              <a:t>2007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-40" dirty="0"/>
              <a:t>c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25" dirty="0"/>
              <a:t>instabil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considerat</a:t>
            </a:r>
            <a:r>
              <a:rPr sz="1100" spc="20" dirty="0"/>
              <a:t> </a:t>
            </a:r>
            <a:r>
              <a:rPr sz="1100" spc="-40" dirty="0"/>
              <a:t>ca</a:t>
            </a:r>
            <a:r>
              <a:rPr sz="1100" spc="20" dirty="0"/>
              <a:t> </a:t>
            </a:r>
            <a:r>
              <a:rPr sz="1100" spc="-25" dirty="0"/>
              <a:t>fiind</a:t>
            </a:r>
            <a:r>
              <a:rPr sz="1100" spc="20" dirty="0"/>
              <a:t> </a:t>
            </a:r>
            <a:r>
              <a:rPr sz="1100" spc="-10" dirty="0"/>
              <a:t>viit</a:t>
            </a:r>
            <a:r>
              <a:rPr sz="1100" spc="-50" dirty="0"/>
              <a:t>o</a:t>
            </a:r>
            <a:r>
              <a:rPr sz="1100" spc="-25" dirty="0"/>
              <a:t>rul</a:t>
            </a:r>
            <a:r>
              <a:rPr sz="1100" spc="20" dirty="0"/>
              <a:t> </a:t>
            </a:r>
            <a:r>
              <a:rPr sz="1100" spc="-45" dirty="0"/>
              <a:t>sistem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20" dirty="0"/>
              <a:t>p</a:t>
            </a:r>
            <a:r>
              <a:rPr sz="1100" spc="-95" dirty="0"/>
              <a:t>e</a:t>
            </a:r>
            <a:r>
              <a:rPr sz="1100" spc="20" dirty="0"/>
              <a:t> </a:t>
            </a:r>
            <a:r>
              <a:rPr sz="1100" spc="-20" dirty="0"/>
              <a:t>Linux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/>
              <a:t>facili</a:t>
            </a:r>
            <a:r>
              <a:rPr sz="1100" spc="-20" dirty="0"/>
              <a:t>t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30" dirty="0"/>
              <a:t>simil</a:t>
            </a:r>
            <a:r>
              <a:rPr sz="1100" spc="-65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40" dirty="0"/>
              <a:t>cu</a:t>
            </a:r>
            <a:r>
              <a:rPr sz="1100" spc="15" dirty="0"/>
              <a:t> </a:t>
            </a:r>
            <a:r>
              <a:rPr sz="1100" spc="30" dirty="0"/>
              <a:t>ZFS</a:t>
            </a:r>
            <a:r>
              <a:rPr sz="1100" spc="20" dirty="0"/>
              <a:t> </a:t>
            </a:r>
            <a:r>
              <a:rPr sz="1100" dirty="0"/>
              <a:t>(</a:t>
            </a:r>
            <a:r>
              <a:rPr sz="1100" i="1" spc="-10" dirty="0">
                <a:latin typeface="Arial"/>
                <a:cs typeface="Arial"/>
              </a:rPr>
              <a:t>Zetta</a:t>
            </a:r>
            <a:r>
              <a:rPr sz="1100" i="1" spc="55" dirty="0">
                <a:latin typeface="Arial"/>
                <a:cs typeface="Arial"/>
              </a:rPr>
              <a:t> </a:t>
            </a:r>
            <a:r>
              <a:rPr sz="1100" i="1" spc="-40" dirty="0">
                <a:latin typeface="Arial"/>
                <a:cs typeface="Arial"/>
              </a:rPr>
              <a:t>File</a:t>
            </a:r>
            <a:r>
              <a:rPr sz="1100" i="1" spc="60" dirty="0">
                <a:latin typeface="Arial"/>
                <a:cs typeface="Arial"/>
              </a:rPr>
              <a:t> </a:t>
            </a:r>
            <a:r>
              <a:rPr sz="1100" i="1" spc="-60" dirty="0">
                <a:latin typeface="Arial"/>
                <a:cs typeface="Arial"/>
              </a:rPr>
              <a:t>Syste</a:t>
            </a:r>
            <a:r>
              <a:rPr sz="1100" i="1" spc="-85" dirty="0">
                <a:latin typeface="Arial"/>
                <a:cs typeface="Arial"/>
              </a:rPr>
              <a:t>m</a:t>
            </a:r>
            <a:r>
              <a:rPr sz="1100" dirty="0"/>
              <a:t>)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25" dirty="0"/>
              <a:t>la</a:t>
            </a:r>
            <a:r>
              <a:rPr sz="1100" spc="15" dirty="0"/>
              <a:t> </a:t>
            </a:r>
            <a:r>
              <a:rPr sz="1100" spc="-40" dirty="0"/>
              <a:t>Sun</a:t>
            </a:r>
            <a:endParaRPr sz="1100">
              <a:latin typeface="Arial"/>
              <a:cs typeface="Arial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snapshots</a:t>
            </a:r>
            <a:r>
              <a:rPr sz="1000" spc="20" dirty="0"/>
              <a:t> </a:t>
            </a:r>
            <a:r>
              <a:rPr sz="1000" spc="-50" dirty="0"/>
              <a:t>–</a:t>
            </a:r>
            <a:r>
              <a:rPr sz="1000" spc="15" dirty="0"/>
              <a:t> </a:t>
            </a:r>
            <a:r>
              <a:rPr sz="1000" spc="-25" dirty="0"/>
              <a:t>bazat</a:t>
            </a:r>
            <a:r>
              <a:rPr sz="1000" spc="15" dirty="0"/>
              <a:t> </a:t>
            </a:r>
            <a:r>
              <a:rPr sz="1000" spc="-15" dirty="0"/>
              <a:t>p</a:t>
            </a:r>
            <a:r>
              <a:rPr sz="1000" spc="-85" dirty="0"/>
              <a:t>e</a:t>
            </a:r>
            <a:r>
              <a:rPr sz="1000" spc="15" dirty="0"/>
              <a:t> </a:t>
            </a:r>
            <a:r>
              <a:rPr sz="1000" spc="-35" dirty="0"/>
              <a:t>co</a:t>
            </a:r>
            <a:r>
              <a:rPr sz="1000" spc="-70" dirty="0"/>
              <a:t>p</a:t>
            </a:r>
            <a:r>
              <a:rPr sz="1000" spc="-35" dirty="0"/>
              <a:t>y-on-write</a:t>
            </a:r>
            <a:endParaRPr sz="1000">
              <a:latin typeface="Arial"/>
              <a:cs typeface="Arial"/>
            </a:endParaRPr>
          </a:p>
          <a:p>
            <a:pPr marL="429259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p</a:t>
            </a:r>
            <a:r>
              <a:rPr sz="1000" spc="-75" dirty="0"/>
              <a:t>a</a:t>
            </a:r>
            <a:r>
              <a:rPr sz="1000" dirty="0"/>
              <a:t>rti</a:t>
            </a:r>
            <a:r>
              <a:rPr sz="1000" spc="-235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ii</a:t>
            </a:r>
            <a:r>
              <a:rPr sz="1000" spc="15" dirty="0"/>
              <a:t> </a:t>
            </a:r>
            <a:r>
              <a:rPr sz="1000" spc="-35" dirty="0"/>
              <a:t>fo</a:t>
            </a:r>
            <a:r>
              <a:rPr sz="1000" spc="-70" dirty="0"/>
              <a:t>a</a:t>
            </a:r>
            <a:r>
              <a:rPr sz="1000" spc="-30" dirty="0"/>
              <a:t>rte</a:t>
            </a:r>
            <a:r>
              <a:rPr sz="1000" spc="15" dirty="0"/>
              <a:t> </a:t>
            </a:r>
            <a:r>
              <a:rPr sz="1000" spc="-60" dirty="0"/>
              <a:t>m</a:t>
            </a:r>
            <a:r>
              <a:rPr sz="1000" spc="-70" dirty="0"/>
              <a:t>a</a:t>
            </a:r>
            <a:r>
              <a:rPr sz="1000" spc="-10" dirty="0"/>
              <a:t>ri</a:t>
            </a:r>
            <a:r>
              <a:rPr sz="1000" spc="15" dirty="0"/>
              <a:t> </a:t>
            </a:r>
            <a:r>
              <a:rPr sz="1000" spc="-50" dirty="0"/>
              <a:t>–</a:t>
            </a:r>
            <a:r>
              <a:rPr sz="1000" spc="15" dirty="0"/>
              <a:t> </a:t>
            </a:r>
            <a:r>
              <a:rPr sz="1000" spc="-50" dirty="0"/>
              <a:t>16</a:t>
            </a:r>
            <a:r>
              <a:rPr sz="1000" spc="15" dirty="0"/>
              <a:t> </a:t>
            </a:r>
            <a:r>
              <a:rPr sz="1000" spc="50" dirty="0"/>
              <a:t>EB</a:t>
            </a:r>
            <a:endParaRPr sz="1000">
              <a:latin typeface="Lucida Sans Unicode"/>
              <a:cs typeface="Lucida Sans Unicode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cre</a:t>
            </a:r>
            <a:r>
              <a:rPr sz="1000" spc="-335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/>
              <a:t>terea/reducerea</a:t>
            </a:r>
            <a:r>
              <a:rPr sz="1000" spc="20" dirty="0"/>
              <a:t> </a:t>
            </a:r>
            <a:r>
              <a:rPr sz="1000" spc="-30" dirty="0"/>
              <a:t>dinami</a:t>
            </a:r>
            <a:r>
              <a:rPr sz="1000" spc="-35" dirty="0"/>
              <a:t>c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20" dirty="0"/>
              <a:t> </a:t>
            </a:r>
            <a:r>
              <a:rPr sz="1000" spc="-50" dirty="0"/>
              <a:t>a</a:t>
            </a:r>
            <a:r>
              <a:rPr sz="1000" spc="15" dirty="0"/>
              <a:t> </a:t>
            </a:r>
            <a:r>
              <a:rPr sz="1000" spc="-45" dirty="0"/>
              <a:t>p</a:t>
            </a:r>
            <a:r>
              <a:rPr sz="1000" spc="-75" dirty="0"/>
              <a:t>a</a:t>
            </a:r>
            <a:r>
              <a:rPr sz="1000" dirty="0"/>
              <a:t>rti</a:t>
            </a:r>
            <a:r>
              <a:rPr sz="1000" spc="-235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" dirty="0"/>
              <a:t>iil</a:t>
            </a:r>
            <a:r>
              <a:rPr sz="1000" spc="-40" dirty="0"/>
              <a:t>o</a:t>
            </a:r>
            <a:r>
              <a:rPr sz="1000" spc="-25" dirty="0"/>
              <a:t>r</a:t>
            </a:r>
            <a:r>
              <a:rPr sz="1000" spc="20" dirty="0"/>
              <a:t> </a:t>
            </a:r>
            <a:r>
              <a:rPr sz="1000" spc="-35" dirty="0"/>
              <a:t>(volumel</a:t>
            </a:r>
            <a:r>
              <a:rPr sz="1000" spc="-75" dirty="0"/>
              <a:t>o</a:t>
            </a:r>
            <a:r>
              <a:rPr sz="1000" spc="-10" dirty="0"/>
              <a:t>r)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52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635">
              <a:lnSpc>
                <a:spcPct val="100000"/>
              </a:lnSpc>
            </a:pPr>
            <a:r>
              <a:rPr spc="-45" dirty="0"/>
              <a:t>Cuvinte</a:t>
            </a:r>
            <a:r>
              <a:rPr spc="15" dirty="0"/>
              <a:t> </a:t>
            </a:r>
            <a:r>
              <a:rPr spc="-65" dirty="0"/>
              <a:t>cheie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53</a:t>
            </a:r>
            <a:r>
              <a:rPr spc="-35" dirty="0"/>
              <a:t>/54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149299"/>
              </p:ext>
            </p:extLst>
          </p:nvPr>
        </p:nvGraphicFramePr>
        <p:xfrm>
          <a:off x="247650" y="546596"/>
          <a:ext cx="3733800" cy="2724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763"/>
                <a:gridCol w="1428651"/>
                <a:gridCol w="755348"/>
                <a:gridCol w="1315038"/>
              </a:tblGrid>
              <a:tr h="360697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222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 marR="1046480">
                        <a:lnSpc>
                          <a:spcPct val="1297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fi</a:t>
                      </a:r>
                      <a:r>
                        <a:rPr sz="800" spc="-240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750" baseline="-11111"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sz="750" spc="-104" baseline="-11111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smtClean="0">
                          <a:latin typeface="Lucida Sans Unicode"/>
                          <a:cs typeface="Lucida Sans Unicode"/>
                        </a:rPr>
                        <a:t>ier direc</a:t>
                      </a:r>
                      <a:r>
                        <a:rPr lang="en-US" sz="800" smtClean="0">
                          <a:latin typeface="Lucida Sans Unicode"/>
                          <a:cs typeface="Lucida Sans Unicode"/>
                        </a:rPr>
                        <a:t>tor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R="26670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 marR="66040">
                        <a:lnSpc>
                          <a:spcPct val="1297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sistem</a:t>
                      </a:r>
                      <a:r>
                        <a:rPr sz="800" spc="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fi</a:t>
                      </a:r>
                      <a:r>
                        <a:rPr sz="800" spc="-240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750" baseline="-11111" dirty="0"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sz="750" spc="-104" baseline="-11111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iere cale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256">
                <a:tc>
                  <a:txBody>
                    <a:bodyPr/>
                    <a:lstStyle/>
                    <a:p>
                      <a:pPr marL="22225">
                        <a:lnSpc>
                          <a:spcPts val="93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stat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sep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rat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316312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222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800" spc="20" dirty="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era</a:t>
                      </a:r>
                      <a:r>
                        <a:rPr sz="800" spc="-229" dirty="0"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sz="750" baseline="-11111" dirty="0"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sz="750" spc="-120" baseline="-11111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ii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cat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R="26670" algn="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cale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relati</a:t>
                      </a:r>
                      <a:r>
                        <a:rPr sz="800" spc="-10" dirty="0"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sz="800" spc="-415" dirty="0">
                          <a:latin typeface="Lucida Sans Unicode"/>
                          <a:cs typeface="Lucida Sans Unicode"/>
                        </a:rPr>
                        <a:t>˘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cale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absolu</a:t>
                      </a:r>
                      <a:r>
                        <a:rPr sz="800" spc="-10" dirty="0"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sz="800" spc="-415" dirty="0">
                          <a:latin typeface="Lucida Sans Unicode"/>
                          <a:cs typeface="Lucida Sans Unicode"/>
                        </a:rPr>
                        <a:t>˘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ls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. </a:t>
                      </a:r>
                      <a:r>
                        <a:rPr sz="800" spc="-40" dirty="0">
                          <a:latin typeface="PMingLiU"/>
                          <a:cs typeface="PMingLiU"/>
                        </a:rPr>
                        <a:t> </a:t>
                      </a:r>
                      <a:r>
                        <a:rPr sz="800" spc="-240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750" baseline="-11111" dirty="0"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sz="750" spc="-104" baseline="-11111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sz="800" spc="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..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58165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touch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date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mkdir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date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bin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cp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date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text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65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mv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ASC</a:t>
                      </a:r>
                      <a:r>
                        <a:rPr sz="800" spc="20" dirty="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rm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extensii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rmdir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800" spc="20" dirty="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era</a:t>
                      </a:r>
                      <a:r>
                        <a:rPr sz="800" spc="-229" dirty="0"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sz="750" baseline="-11111" dirty="0"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sz="750" spc="-120" baseline="-11111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ii</a:t>
                      </a:r>
                      <a:r>
                        <a:rPr sz="800" spc="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recursive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65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pwd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redirect</a:t>
                      </a:r>
                      <a:r>
                        <a:rPr sz="800" spc="-30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153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cd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trunchiere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158056">
                <a:tc>
                  <a:txBody>
                    <a:bodyPr/>
                    <a:lstStyle/>
                    <a:p>
                      <a:pPr marL="22225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ier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rhie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rhi</a:t>
                      </a:r>
                      <a:r>
                        <a:rPr sz="800" spc="-5" dirty="0"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  <a:tr h="202544">
                <a:tc>
                  <a:txBody>
                    <a:bodyPr/>
                    <a:lstStyle/>
                    <a:p>
                      <a:pPr marL="22225">
                        <a:lnSpc>
                          <a:spcPts val="93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direct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sz="800" spc="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800" spc="-10" dirty="0"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sz="800" spc="-415" dirty="0">
                          <a:latin typeface="Lucida Sans Unicode"/>
                          <a:cs typeface="Lucida Sans Unicode"/>
                        </a:rPr>
                        <a:t>˘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spc="-10" dirty="0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sz="800" spc="-415" dirty="0">
                          <a:latin typeface="Lucida Sans Unicode"/>
                          <a:cs typeface="Lucida Sans Unicode"/>
                        </a:rPr>
                        <a:t>˘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aci</a:t>
                      </a:r>
                      <a:r>
                        <a:rPr sz="800" spc="-10" dirty="0">
                          <a:latin typeface="Lucida Sans Unicode"/>
                          <a:cs typeface="Lucida Sans Unicode"/>
                        </a:rPr>
                        <a:t>n</a:t>
                      </a:r>
                      <a:r>
                        <a:rPr sz="800" spc="-415" dirty="0">
                          <a:latin typeface="Lucida Sans Unicode"/>
                          <a:cs typeface="Lucida Sans Unicode"/>
                        </a:rPr>
                        <a:t>˘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" algn="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B85433"/>
                          </a:solidFill>
                          <a:latin typeface="Lucida Sans Unicode"/>
                          <a:cs typeface="Lucida Sans Unicode"/>
                        </a:rPr>
                        <a:t>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rim</a:t>
                      </a:r>
                      <a:r>
                        <a:rPr sz="800" spc="-25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800" dirty="0">
                          <a:latin typeface="Lucida Sans Unicode"/>
                          <a:cs typeface="Lucida Sans Unicode"/>
                        </a:rPr>
                        <a:t>re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12440">
              <a:lnSpc>
                <a:spcPct val="100000"/>
              </a:lnSpc>
            </a:pPr>
            <a:r>
              <a:rPr spc="-45" dirty="0"/>
              <a:t>De</a:t>
            </a:r>
            <a:r>
              <a:rPr spc="10" dirty="0"/>
              <a:t> </a:t>
            </a:r>
            <a:r>
              <a:rPr spc="-75" dirty="0"/>
              <a:t>ce</a:t>
            </a:r>
            <a:r>
              <a:rPr spc="15" dirty="0"/>
              <a:t> </a:t>
            </a:r>
            <a:r>
              <a:rPr spc="-50" dirty="0"/>
              <a:t>folosim</a:t>
            </a:r>
            <a:r>
              <a:rPr spc="15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65" dirty="0"/>
              <a:t>iere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0532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/>
              <a:t>aplica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dirty="0"/>
              <a:t>iile/</a:t>
            </a:r>
            <a:r>
              <a:rPr sz="1100" spc="-35" dirty="0"/>
              <a:t>p</a:t>
            </a:r>
            <a:r>
              <a:rPr sz="1100" spc="-55" dirty="0"/>
              <a:t>rogramele</a:t>
            </a:r>
            <a:r>
              <a:rPr sz="1100" spc="15" dirty="0"/>
              <a:t> </a:t>
            </a:r>
            <a:r>
              <a:rPr sz="1100" spc="-20" dirty="0"/>
              <a:t>p</a:t>
            </a:r>
            <a:r>
              <a:rPr sz="1100" spc="-85" dirty="0"/>
              <a:t>o</a:t>
            </a:r>
            <a:r>
              <a:rPr sz="1100" spc="-30" dirty="0"/>
              <a:t>r</a:t>
            </a:r>
            <a:r>
              <a:rPr sz="1100" spc="-75" dirty="0"/>
              <a:t>ne</a:t>
            </a:r>
            <a:r>
              <a:rPr sz="1100" spc="-50" dirty="0"/>
              <a:t>sc</a:t>
            </a:r>
            <a:r>
              <a:rPr sz="1100" spc="15" dirty="0"/>
              <a:t> </a:t>
            </a:r>
            <a:r>
              <a:rPr sz="1100" spc="-30" dirty="0"/>
              <a:t>din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65" dirty="0"/>
              <a:t>exec</a:t>
            </a:r>
            <a:r>
              <a:rPr sz="1100" spc="-60" dirty="0"/>
              <a:t>u</a:t>
            </a:r>
            <a:r>
              <a:rPr sz="1100" spc="-30" dirty="0"/>
              <a:t>tabile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/>
              <a:t>p</a:t>
            </a:r>
            <a:r>
              <a:rPr sz="1100" spc="-40" dirty="0"/>
              <a:t>rogramat</a:t>
            </a:r>
            <a:r>
              <a:rPr sz="1100" spc="-80" dirty="0"/>
              <a:t>o</a:t>
            </a:r>
            <a:r>
              <a:rPr sz="1100" spc="-25" dirty="0"/>
              <a:t>rul</a:t>
            </a:r>
            <a:r>
              <a:rPr sz="1100" spc="20" dirty="0"/>
              <a:t> </a:t>
            </a:r>
            <a:r>
              <a:rPr sz="1100" spc="-45" dirty="0"/>
              <a:t>scrie</a:t>
            </a:r>
            <a:r>
              <a:rPr sz="1100" spc="20" dirty="0"/>
              <a:t> </a:t>
            </a:r>
            <a:r>
              <a:rPr sz="1100" spc="-35" dirty="0"/>
              <a:t>c</a:t>
            </a:r>
            <a:r>
              <a:rPr sz="1100" spc="-15" dirty="0"/>
              <a:t>o</a:t>
            </a:r>
            <a:r>
              <a:rPr sz="1100" spc="10" dirty="0"/>
              <a:t>d/</a:t>
            </a:r>
            <a:r>
              <a:rPr sz="1100" spc="-25" dirty="0"/>
              <a:t>p</a:t>
            </a:r>
            <a:r>
              <a:rPr sz="1100" spc="-55" dirty="0"/>
              <a:t>rograme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spc="-60" dirty="0"/>
              <a:t>sur</a:t>
            </a:r>
            <a:r>
              <a:rPr sz="1100" spc="-65" dirty="0"/>
              <a:t>s</a:t>
            </a:r>
            <a:r>
              <a:rPr sz="1100" spc="-600" dirty="0"/>
              <a:t>˘</a:t>
            </a:r>
            <a:r>
              <a:rPr sz="1100" spc="-55" dirty="0"/>
              <a:t>a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d</a:t>
            </a:r>
            <a:r>
              <a:rPr sz="1100" spc="-20" dirty="0"/>
              <a:t>o</a:t>
            </a:r>
            <a:r>
              <a:rPr sz="1100" spc="-45" dirty="0"/>
              <a:t>cumenta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/>
              <a:t>ia</a:t>
            </a:r>
            <a:r>
              <a:rPr sz="1100" spc="15" dirty="0"/>
              <a:t> </a:t>
            </a:r>
            <a:r>
              <a:rPr sz="1100" spc="-85" dirty="0"/>
              <a:t>se</a:t>
            </a:r>
            <a:r>
              <a:rPr sz="1100" spc="20" dirty="0"/>
              <a:t> </a:t>
            </a:r>
            <a:r>
              <a:rPr sz="1100" spc="-45" dirty="0"/>
              <a:t>scrie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5" dirty="0"/>
              <a:t>tip</a:t>
            </a:r>
            <a:r>
              <a:rPr sz="1100" spc="20" dirty="0"/>
              <a:t> </a:t>
            </a:r>
            <a:r>
              <a:rPr sz="1100" spc="-50" dirty="0"/>
              <a:t>d</a:t>
            </a:r>
            <a:r>
              <a:rPr sz="1100" spc="-20" dirty="0"/>
              <a:t>o</a:t>
            </a:r>
            <a:r>
              <a:rPr sz="1100" spc="-45" dirty="0"/>
              <a:t>cument,</a:t>
            </a:r>
            <a:r>
              <a:rPr sz="1100" spc="20" dirty="0"/>
              <a:t> </a:t>
            </a:r>
            <a:r>
              <a:rPr sz="1100" spc="-55" dirty="0"/>
              <a:t>s</a:t>
            </a:r>
            <a:r>
              <a:rPr sz="1100" spc="-100" dirty="0"/>
              <a:t>p</a:t>
            </a:r>
            <a:r>
              <a:rPr sz="1100" spc="-60" dirty="0"/>
              <a:t>readsheet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filmele,</a:t>
            </a:r>
            <a:r>
              <a:rPr sz="1100" spc="20" dirty="0"/>
              <a:t> </a:t>
            </a:r>
            <a:r>
              <a:rPr sz="1100" spc="-35" dirty="0"/>
              <a:t>imaginile,</a:t>
            </a:r>
            <a:r>
              <a:rPr sz="1100" spc="15" dirty="0"/>
              <a:t> </a:t>
            </a:r>
            <a:r>
              <a:rPr sz="1100" spc="-35" dirty="0"/>
              <a:t>muzica</a:t>
            </a:r>
            <a:r>
              <a:rPr sz="1100" spc="20" dirty="0"/>
              <a:t> </a:t>
            </a:r>
            <a:r>
              <a:rPr sz="1100" spc="-85" dirty="0"/>
              <a:t>se</a:t>
            </a:r>
            <a:r>
              <a:rPr sz="1100" spc="15" dirty="0"/>
              <a:t> </a:t>
            </a:r>
            <a:r>
              <a:rPr sz="1100" spc="-25" dirty="0"/>
              <a:t>st</a:t>
            </a:r>
            <a:r>
              <a:rPr sz="1100" spc="-30" dirty="0"/>
              <a:t>o</a:t>
            </a:r>
            <a:r>
              <a:rPr sz="1100" spc="-50" dirty="0"/>
              <a:t>chea</a:t>
            </a:r>
            <a:r>
              <a:rPr sz="1100" spc="-55" dirty="0"/>
              <a:t>z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40" dirty="0"/>
              <a:t>editea</a:t>
            </a:r>
            <a:r>
              <a:rPr sz="1100" spc="-50" dirty="0"/>
              <a:t>z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inf</a:t>
            </a:r>
            <a:r>
              <a:rPr sz="1100" spc="-75" dirty="0"/>
              <a:t>o</a:t>
            </a:r>
            <a:r>
              <a:rPr sz="1100" spc="-50" dirty="0"/>
              <a:t>rma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/>
              <a:t>iile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40" dirty="0"/>
              <a:t>configur</a:t>
            </a:r>
            <a:r>
              <a:rPr sz="1100" spc="-80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40" dirty="0"/>
              <a:t>sunt</a:t>
            </a:r>
            <a:r>
              <a:rPr sz="1100" spc="20" dirty="0"/>
              <a:t> </a:t>
            </a:r>
            <a:r>
              <a:rPr sz="1100" spc="-75" dirty="0"/>
              <a:t>s</a:t>
            </a:r>
            <a:r>
              <a:rPr sz="1100" spc="-45" dirty="0"/>
              <a:t>crise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endParaRPr sz="1100">
              <a:latin typeface="Lucida Sans Unicode"/>
              <a:cs typeface="Lucida Sans Unicode"/>
            </a:endParaRPr>
          </a:p>
          <a:p>
            <a:pPr marL="289560" marR="4953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datele</a:t>
            </a:r>
            <a:r>
              <a:rPr sz="1100" spc="15" dirty="0"/>
              <a:t> </a:t>
            </a:r>
            <a:r>
              <a:rPr sz="1100" spc="-65" dirty="0"/>
              <a:t>neces</a:t>
            </a:r>
            <a:r>
              <a:rPr sz="1100" spc="-105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35" dirty="0"/>
              <a:t>sistemului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50" dirty="0"/>
              <a:t>o</a:t>
            </a:r>
            <a:r>
              <a:rPr sz="1100" spc="-20" dirty="0"/>
              <a:t>p</a:t>
            </a:r>
            <a:r>
              <a:rPr sz="1100" spc="-95" dirty="0"/>
              <a:t>e</a:t>
            </a:r>
            <a:r>
              <a:rPr sz="1100" spc="-30" dirty="0"/>
              <a:t>r</a:t>
            </a:r>
            <a:r>
              <a:rPr sz="1100" spc="-85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30" dirty="0"/>
              <a:t>aplica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0" dirty="0"/>
              <a:t>iil</a:t>
            </a:r>
            <a:r>
              <a:rPr sz="1100" spc="-50" dirty="0"/>
              <a:t>o</a:t>
            </a:r>
            <a:r>
              <a:rPr sz="1100" spc="-25" dirty="0"/>
              <a:t>r</a:t>
            </a:r>
            <a:r>
              <a:rPr sz="1100" spc="15" dirty="0"/>
              <a:t> </a:t>
            </a:r>
            <a:r>
              <a:rPr sz="1100" spc="-75" dirty="0"/>
              <a:t>s</a:t>
            </a:r>
            <a:r>
              <a:rPr sz="1100" spc="-95" dirty="0"/>
              <a:t>e</a:t>
            </a:r>
            <a:r>
              <a:rPr sz="1100" spc="15" dirty="0"/>
              <a:t> </a:t>
            </a:r>
            <a:r>
              <a:rPr sz="1100" spc="-35" dirty="0"/>
              <a:t>scriu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-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f</a:t>
            </a:r>
            <a:r>
              <a:rPr sz="1100" b="1" spc="-75" dirty="0">
                <a:latin typeface="Trebuchet MS"/>
                <a:cs typeface="Trebuchet MS"/>
              </a:rPr>
              <a:t>o</a:t>
            </a:r>
            <a:r>
              <a:rPr sz="1100" b="1" spc="-25" dirty="0">
                <a:latin typeface="Trebuchet MS"/>
                <a:cs typeface="Trebuchet MS"/>
              </a:rPr>
              <a:t>r</a:t>
            </a:r>
            <a:r>
              <a:rPr sz="1100" b="1" spc="-60" dirty="0">
                <a:latin typeface="Trebuchet MS"/>
                <a:cs typeface="Trebuchet MS"/>
              </a:rPr>
              <a:t>m</a:t>
            </a:r>
            <a:r>
              <a:rPr sz="1100" b="1" spc="-635" dirty="0">
                <a:latin typeface="Trebuchet MS"/>
                <a:cs typeface="Trebuchet MS"/>
              </a:rPr>
              <a:t>˘</a:t>
            </a:r>
            <a:r>
              <a:rPr sz="1100" b="1" spc="-15" dirty="0">
                <a:latin typeface="Trebuchet MS"/>
                <a:cs typeface="Trebuchet MS"/>
              </a:rPr>
              <a:t>a</a:t>
            </a:r>
            <a:r>
              <a:rPr sz="1100" b="1" spc="6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</a:t>
            </a:r>
            <a:r>
              <a:rPr sz="1100" b="1" spc="-40" dirty="0">
                <a:latin typeface="Trebuchet MS"/>
                <a:cs typeface="Trebuchet MS"/>
              </a:rPr>
              <a:t>ersisten</a:t>
            </a:r>
            <a:r>
              <a:rPr sz="1100" b="1" spc="-50" dirty="0">
                <a:latin typeface="Trebuchet MS"/>
                <a:cs typeface="Trebuchet MS"/>
              </a:rPr>
              <a:t>t</a:t>
            </a:r>
            <a:r>
              <a:rPr sz="1100" b="1" spc="-635" dirty="0">
                <a:latin typeface="Trebuchet MS"/>
                <a:cs typeface="Trebuchet MS"/>
              </a:rPr>
              <a:t>˘</a:t>
            </a:r>
            <a:r>
              <a:rPr sz="1100" b="1" spc="-15" dirty="0">
                <a:latin typeface="Trebuchet MS"/>
                <a:cs typeface="Trebuchet MS"/>
              </a:rPr>
              <a:t>a</a:t>
            </a:r>
            <a:r>
              <a:rPr sz="1100" b="1" spc="65" dirty="0">
                <a:latin typeface="Trebuchet MS"/>
                <a:cs typeface="Trebuchet MS"/>
              </a:rPr>
              <a:t> </a:t>
            </a:r>
            <a:r>
              <a:rPr sz="1100" b="1" spc="-55" dirty="0">
                <a:latin typeface="Trebuchet MS"/>
                <a:cs typeface="Trebuchet MS"/>
              </a:rPr>
              <a:t>de</a:t>
            </a:r>
            <a:r>
              <a:rPr sz="1100" b="1" spc="6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st</a:t>
            </a:r>
            <a:r>
              <a:rPr sz="1100" b="1" spc="15" dirty="0">
                <a:latin typeface="Trebuchet MS"/>
                <a:cs typeface="Trebuchet MS"/>
              </a:rPr>
              <a:t>o</a:t>
            </a:r>
            <a:r>
              <a:rPr sz="1100" b="1" spc="-25" dirty="0">
                <a:latin typeface="Trebuchet MS"/>
                <a:cs typeface="Trebuchet MS"/>
              </a:rPr>
              <a:t>c</a:t>
            </a:r>
            <a:r>
              <a:rPr sz="1100" b="1" spc="-60" dirty="0">
                <a:latin typeface="Trebuchet MS"/>
                <a:cs typeface="Trebuchet MS"/>
              </a:rPr>
              <a:t>a</a:t>
            </a:r>
            <a:r>
              <a:rPr sz="1100" b="1" spc="-70" dirty="0">
                <a:latin typeface="Trebuchet MS"/>
                <a:cs typeface="Trebuchet MS"/>
              </a:rPr>
              <a:t>re</a:t>
            </a:r>
            <a:r>
              <a:rPr sz="1100" spc="-90" dirty="0"/>
              <a:t>:</a:t>
            </a:r>
            <a:r>
              <a:rPr sz="1100" spc="140" dirty="0"/>
              <a:t> </a:t>
            </a:r>
            <a:r>
              <a:rPr sz="1100" spc="-50" dirty="0"/>
              <a:t>du</a:t>
            </a:r>
            <a:r>
              <a:rPr sz="1100" spc="-60" dirty="0"/>
              <a:t>p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55" dirty="0"/>
              <a:t>re</a:t>
            </a:r>
            <a:r>
              <a:rPr sz="1100" spc="-40" dirty="0"/>
              <a:t>b</a:t>
            </a:r>
            <a:r>
              <a:rPr sz="1100" spc="-25" dirty="0"/>
              <a:t>o</a:t>
            </a:r>
            <a:r>
              <a:rPr sz="1100" spc="-15" dirty="0"/>
              <a:t>ot</a:t>
            </a:r>
            <a:r>
              <a:rPr sz="1100" spc="20" dirty="0"/>
              <a:t> </a:t>
            </a:r>
            <a:r>
              <a:rPr sz="1100" spc="-40" dirty="0"/>
              <a:t>r</a:t>
            </a:r>
            <a:r>
              <a:rPr sz="1100" spc="-600" dirty="0"/>
              <a:t>˘</a:t>
            </a:r>
            <a:r>
              <a:rPr sz="1100" spc="-45" dirty="0"/>
              <a:t>a</a:t>
            </a:r>
            <a:r>
              <a:rPr sz="1100" spc="-80" dirty="0"/>
              <a:t>m</a:t>
            </a:r>
            <a:r>
              <a:rPr sz="1100" spc="-600" dirty="0"/>
              <a:t>ˆ</a:t>
            </a:r>
            <a:r>
              <a:rPr sz="1100" spc="-55" dirty="0"/>
              <a:t>an</a:t>
            </a:r>
            <a:r>
              <a:rPr sz="1100" spc="20" dirty="0"/>
              <a:t> </a:t>
            </a:r>
            <a:r>
              <a:rPr sz="1100" dirty="0"/>
              <a:t>tot</a:t>
            </a:r>
            <a:r>
              <a:rPr sz="1100" spc="15" dirty="0"/>
              <a:t> </a:t>
            </a:r>
            <a:r>
              <a:rPr sz="1100" spc="-35" dirty="0"/>
              <a:t>acolo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11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1130">
              <a:lnSpc>
                <a:spcPct val="100000"/>
              </a:lnSpc>
            </a:pPr>
            <a:r>
              <a:rPr spc="-45" dirty="0"/>
              <a:t>De</a:t>
            </a:r>
            <a:r>
              <a:rPr spc="10" dirty="0"/>
              <a:t> </a:t>
            </a:r>
            <a:r>
              <a:rPr spc="-75" dirty="0"/>
              <a:t>ce</a:t>
            </a:r>
            <a:r>
              <a:rPr spc="15" dirty="0"/>
              <a:t> </a:t>
            </a:r>
            <a:r>
              <a:rPr spc="-50" dirty="0"/>
              <a:t>folosim</a:t>
            </a:r>
            <a:r>
              <a:rPr spc="15" dirty="0"/>
              <a:t> </a:t>
            </a:r>
            <a:r>
              <a:rPr spc="-45" dirty="0"/>
              <a:t>directo</a:t>
            </a:r>
            <a:r>
              <a:rPr spc="-90" dirty="0"/>
              <a:t>a</a:t>
            </a:r>
            <a:r>
              <a:rPr spc="-55" dirty="0"/>
              <a:t>re?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27747"/>
            <a:ext cx="3750310" cy="1161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Tahoma"/>
                <a:cs typeface="Tahoma"/>
              </a:rPr>
              <a:t>avem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60655" marR="20447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s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rgani</a:t>
            </a:r>
            <a:r>
              <a:rPr sz="1100" spc="-45" dirty="0">
                <a:latin typeface="Tahoma"/>
                <a:cs typeface="Tahoma"/>
              </a:rPr>
              <a:t>z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60" dirty="0">
                <a:latin typeface="Tahoma"/>
                <a:cs typeface="Tahoma"/>
              </a:rPr>
              <a:t>am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containere,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du</a:t>
            </a:r>
            <a:r>
              <a:rPr sz="1100" spc="-65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anumite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criterii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astfel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container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(direct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-35" dirty="0">
                <a:latin typeface="Arial"/>
                <a:cs typeface="Arial"/>
              </a:rPr>
              <a:t>folder</a:t>
            </a:r>
            <a:r>
              <a:rPr sz="1100" i="1" spc="-190" dirty="0">
                <a:latin typeface="Arial"/>
                <a:cs typeface="Arial"/>
              </a:rPr>
              <a:t> 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con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au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le</a:t>
            </a:r>
            <a:r>
              <a:rPr sz="1100" spc="-80" dirty="0">
                <a:latin typeface="Tahoma"/>
                <a:cs typeface="Tahoma"/>
              </a:rPr>
              <a:t>g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atu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15" dirty="0">
                <a:latin typeface="Tahoma"/>
                <a:cs typeface="Tahoma"/>
              </a:rPr>
              <a:t>ı</a:t>
            </a:r>
            <a:r>
              <a:rPr sz="1100" spc="-40" dirty="0">
                <a:latin typeface="Tahoma"/>
                <a:cs typeface="Tahoma"/>
              </a:rPr>
              <a:t>n</a:t>
            </a:r>
            <a:r>
              <a:rPr sz="1100" spc="25" dirty="0">
                <a:latin typeface="Tahoma"/>
                <a:cs typeface="Tahoma"/>
              </a:rPr>
              <a:t>t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ele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fel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dulap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sert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0575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12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955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75" dirty="0"/>
              <a:t>este</a:t>
            </a:r>
            <a:r>
              <a:rPr spc="15" dirty="0"/>
              <a:t> </a:t>
            </a:r>
            <a:r>
              <a:rPr spc="-70" dirty="0"/>
              <a:t>un</a:t>
            </a:r>
            <a:r>
              <a:rPr spc="10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45" dirty="0"/>
              <a:t>ier?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49413"/>
            <a:ext cx="3513454" cy="607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unitate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general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con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inf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60" dirty="0">
                <a:latin typeface="Tahoma"/>
                <a:cs typeface="Tahoma"/>
              </a:rPr>
              <a:t>ma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anumit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tip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unitatea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lucru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lucrea</a:t>
            </a:r>
            <a:r>
              <a:rPr sz="1100" spc="-55" dirty="0">
                <a:latin typeface="Tahoma"/>
                <a:cs typeface="Tahoma"/>
              </a:rPr>
              <a:t>z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datele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13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15615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75" dirty="0"/>
              <a:t>este</a:t>
            </a:r>
            <a:r>
              <a:rPr spc="15" dirty="0"/>
              <a:t> </a:t>
            </a:r>
            <a:r>
              <a:rPr spc="-70" dirty="0"/>
              <a:t>un</a:t>
            </a:r>
            <a:r>
              <a:rPr spc="10" dirty="0"/>
              <a:t> </a:t>
            </a:r>
            <a:r>
              <a:rPr spc="-40" dirty="0"/>
              <a:t>direct</a:t>
            </a:r>
            <a:r>
              <a:rPr spc="-90" dirty="0"/>
              <a:t>o</a:t>
            </a:r>
            <a:r>
              <a:rPr spc="-30" dirty="0"/>
              <a:t>r?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8554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/>
              <a:t>un</a:t>
            </a:r>
            <a:r>
              <a:rPr sz="1100" spc="15" dirty="0"/>
              <a:t> </a:t>
            </a:r>
            <a:r>
              <a:rPr sz="1100" spc="-35" dirty="0"/>
              <a:t>container</a:t>
            </a:r>
            <a:r>
              <a:rPr sz="1100" spc="20" dirty="0"/>
              <a:t> </a:t>
            </a:r>
            <a:r>
              <a:rPr sz="1100" spc="-55" dirty="0"/>
              <a:t>d</a:t>
            </a:r>
            <a:r>
              <a:rPr sz="1100" spc="-95" dirty="0"/>
              <a:t>e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/>
              <a:t>iere</a:t>
            </a:r>
            <a:r>
              <a:rPr sz="1100" spc="15" dirty="0"/>
              <a:t> </a:t>
            </a:r>
            <a:r>
              <a:rPr sz="1100" dirty="0"/>
              <a:t>(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30" dirty="0"/>
              <a:t>alte</a:t>
            </a:r>
            <a:r>
              <a:rPr sz="1100" spc="20" dirty="0"/>
              <a:t> </a:t>
            </a:r>
            <a:r>
              <a:rPr sz="1100" spc="-40" dirty="0"/>
              <a:t>containere)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da</a:t>
            </a:r>
            <a:r>
              <a:rPr sz="1100" spc="-55" dirty="0"/>
              <a:t>c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</a:t>
            </a:r>
            <a:r>
              <a:rPr sz="1100" spc="15" dirty="0"/>
              <a:t> </a:t>
            </a:r>
            <a:r>
              <a:rPr sz="1100" spc="-60" dirty="0"/>
              <a:t>este</a:t>
            </a:r>
            <a:r>
              <a:rPr sz="1100" spc="20" dirty="0"/>
              <a:t> </a:t>
            </a:r>
            <a:r>
              <a:rPr sz="1100" spc="-55" dirty="0"/>
              <a:t>o</a:t>
            </a:r>
            <a:r>
              <a:rPr sz="1100" spc="15" dirty="0"/>
              <a:t> </a:t>
            </a:r>
            <a:r>
              <a:rPr sz="1100" spc="-5" dirty="0"/>
              <a:t>fi</a:t>
            </a:r>
            <a:r>
              <a:rPr sz="1100" spc="-15" dirty="0"/>
              <a:t>l</a:t>
            </a:r>
            <a:r>
              <a:rPr sz="1100" spc="-595" dirty="0"/>
              <a:t>˘</a:t>
            </a:r>
            <a:r>
              <a:rPr sz="1100" spc="-45" dirty="0"/>
              <a:t>a,</a:t>
            </a:r>
            <a:r>
              <a:rPr sz="1100" spc="15" dirty="0"/>
              <a:t> </a:t>
            </a:r>
            <a:r>
              <a:rPr sz="1100" spc="-25" dirty="0"/>
              <a:t>atunci</a:t>
            </a:r>
            <a:r>
              <a:rPr sz="1100" spc="20" dirty="0"/>
              <a:t> </a:t>
            </a:r>
            <a:r>
              <a:rPr sz="1100" spc="-55" dirty="0"/>
              <a:t>un</a:t>
            </a:r>
            <a:r>
              <a:rPr sz="1100" spc="15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60" dirty="0"/>
              <a:t>este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15" dirty="0"/>
              <a:t> </a:t>
            </a:r>
            <a:r>
              <a:rPr sz="1100" spc="-60" dirty="0"/>
              <a:t>dos</a:t>
            </a:r>
            <a:r>
              <a:rPr sz="1100" spc="-95" dirty="0"/>
              <a:t>a</a:t>
            </a:r>
            <a:r>
              <a:rPr sz="1100" spc="-25" dirty="0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unitatea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90" dirty="0"/>
              <a:t>o</a:t>
            </a:r>
            <a:r>
              <a:rPr sz="1100" spc="-40" dirty="0"/>
              <a:t>rganiz</a:t>
            </a:r>
            <a:r>
              <a:rPr sz="1100" spc="-80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ierel</a:t>
            </a:r>
            <a:r>
              <a:rPr sz="1100" spc="-9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30" dirty="0"/>
              <a:t>simil</a:t>
            </a:r>
            <a:r>
              <a:rPr sz="1100" spc="-65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289560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55" dirty="0"/>
              <a:t>general</a:t>
            </a:r>
            <a:r>
              <a:rPr sz="1100" spc="20" dirty="0"/>
              <a:t> </a:t>
            </a:r>
            <a:r>
              <a:rPr sz="1100" spc="-55" dirty="0"/>
              <a:t>o</a:t>
            </a:r>
            <a:r>
              <a:rPr sz="1100" spc="20" dirty="0"/>
              <a:t> </a:t>
            </a:r>
            <a:r>
              <a:rPr sz="1100" spc="-90" dirty="0"/>
              <a:t>o</a:t>
            </a:r>
            <a:r>
              <a:rPr sz="1100" spc="-40" dirty="0"/>
              <a:t>rganiz</a:t>
            </a:r>
            <a:r>
              <a:rPr sz="1100" spc="-80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40" dirty="0"/>
              <a:t>ier</a:t>
            </a:r>
            <a:r>
              <a:rPr sz="1100" spc="-90" dirty="0"/>
              <a:t>a</a:t>
            </a:r>
            <a:r>
              <a:rPr sz="1100" spc="-25" dirty="0"/>
              <a:t>rhi</a:t>
            </a:r>
            <a:r>
              <a:rPr sz="1100" spc="-40" dirty="0"/>
              <a:t>c</a:t>
            </a:r>
            <a:r>
              <a:rPr sz="1100" spc="-600" dirty="0"/>
              <a:t>˘</a:t>
            </a:r>
            <a:r>
              <a:rPr sz="1100" spc="-75" dirty="0"/>
              <a:t>a:</a:t>
            </a:r>
            <a:r>
              <a:rPr sz="1100" spc="140" dirty="0"/>
              <a:t> </a:t>
            </a:r>
            <a:r>
              <a:rPr sz="1100" spc="-55" dirty="0"/>
              <a:t>un</a:t>
            </a:r>
            <a:r>
              <a:rPr sz="1100" spc="15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45" dirty="0"/>
              <a:t>con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/>
              <a:t>ine</a:t>
            </a:r>
            <a:r>
              <a:rPr sz="1100" spc="15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30" dirty="0"/>
              <a:t>alte</a:t>
            </a:r>
            <a:r>
              <a:rPr sz="1100" spc="-25" dirty="0"/>
              <a:t> </a:t>
            </a:r>
            <a:r>
              <a:rPr sz="1100" spc="-35" dirty="0"/>
              <a:t>directo</a:t>
            </a:r>
            <a:r>
              <a:rPr sz="1100" spc="-75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folder,</a:t>
            </a:r>
            <a:r>
              <a:rPr sz="1100" spc="15" dirty="0"/>
              <a:t> </a:t>
            </a:r>
            <a:r>
              <a:rPr sz="1100" spc="-30" dirty="0"/>
              <a:t>direct</a:t>
            </a:r>
            <a:r>
              <a:rPr sz="1100" spc="-75" dirty="0"/>
              <a:t>o</a:t>
            </a:r>
            <a:r>
              <a:rPr sz="1100" spc="-35" dirty="0"/>
              <a:t>ry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14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50720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40" dirty="0"/>
              <a:t>atribute</a:t>
            </a:r>
            <a:r>
              <a:rPr spc="10" dirty="0"/>
              <a:t> </a:t>
            </a:r>
            <a:r>
              <a:rPr spc="-110" dirty="0"/>
              <a:t>a</a:t>
            </a:r>
            <a:r>
              <a:rPr spc="-40" dirty="0"/>
              <a:t>r</a:t>
            </a:r>
            <a:r>
              <a:rPr spc="-114" dirty="0"/>
              <a:t>e</a:t>
            </a:r>
            <a:r>
              <a:rPr spc="15" dirty="0"/>
              <a:t> </a:t>
            </a:r>
            <a:r>
              <a:rPr spc="-70" dirty="0"/>
              <a:t>un</a:t>
            </a:r>
            <a:r>
              <a:rPr spc="10" dirty="0"/>
              <a:t> </a:t>
            </a:r>
            <a:r>
              <a:rPr spc="-20" dirty="0"/>
              <a:t>fi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spc="-50" dirty="0"/>
              <a:t>ier</a:t>
            </a:r>
            <a:r>
              <a:rPr sz="1200" spc="15" dirty="0"/>
              <a:t> </a:t>
            </a:r>
            <a:r>
              <a:rPr sz="1200" spc="-80" dirty="0"/>
              <a:t>sau</a:t>
            </a:r>
            <a:r>
              <a:rPr sz="1200" spc="15" dirty="0"/>
              <a:t> </a:t>
            </a:r>
            <a:r>
              <a:rPr sz="1200" spc="-40" dirty="0"/>
              <a:t>direct</a:t>
            </a:r>
            <a:r>
              <a:rPr sz="1200" spc="-90" dirty="0"/>
              <a:t>o</a:t>
            </a:r>
            <a:r>
              <a:rPr sz="1200" spc="-30" dirty="0"/>
              <a:t>r?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94092"/>
            <a:ext cx="3338195" cy="1490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Tahoma"/>
                <a:cs typeface="Tahoma"/>
              </a:rPr>
              <a:t>nume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dimensiune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timp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cre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dific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con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inut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cazul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25" dirty="0">
                <a:latin typeface="Tahoma"/>
                <a:cs typeface="Tahoma"/>
              </a:rPr>
              <a:t>ierului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d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25" dirty="0">
                <a:latin typeface="Tahoma"/>
                <a:cs typeface="Tahoma"/>
              </a:rPr>
              <a:t>t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simple</a:t>
            </a:r>
            <a:endParaRPr sz="1000">
              <a:latin typeface="Tahoma"/>
              <a:cs typeface="Tahoma"/>
            </a:endParaRPr>
          </a:p>
          <a:p>
            <a:pPr marL="437515" marR="508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cazul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direct</a:t>
            </a:r>
            <a:r>
              <a:rPr sz="1000" spc="-6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rului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lis</a:t>
            </a:r>
            <a:r>
              <a:rPr sz="1000" spc="-20" dirty="0">
                <a:latin typeface="Tahoma"/>
                <a:cs typeface="Tahoma"/>
              </a:rPr>
              <a:t>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0" dirty="0">
                <a:latin typeface="Tahoma"/>
                <a:cs typeface="Tahoma"/>
              </a:rPr>
              <a:t>nume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directo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inf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rma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securitate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(</a:t>
            </a:r>
            <a:r>
              <a:rPr sz="110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ermisiuni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acc</a:t>
            </a:r>
            <a:r>
              <a:rPr sz="1100" spc="-55" dirty="0">
                <a:latin typeface="Tahoma"/>
                <a:cs typeface="Tahoma"/>
              </a:rPr>
              <a:t>es)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2" action="ppaction://hlinksldjump"/>
              </a:rPr>
              <a:t>Cursul</a:t>
            </a:r>
            <a:r>
              <a:rPr sz="750" spc="30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2,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0" baseline="5555" dirty="0">
                <a:hlinkClick r:id="rId2" action="ppaction://hlinksldjump"/>
              </a:rPr>
              <a:t>Utiliz</a:t>
            </a:r>
            <a:r>
              <a:rPr sz="750" spc="-60" baseline="5555" dirty="0">
                <a:hlinkClick r:id="rId2" action="ppaction://hlinksldjump"/>
              </a:rPr>
              <a:t>a</a:t>
            </a:r>
            <a:r>
              <a:rPr sz="750" spc="-44" baseline="5555" dirty="0">
                <a:hlinkClick r:id="rId2" action="ppaction://hlinksldjump"/>
              </a:rPr>
              <a:t>rea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52" baseline="5555" dirty="0">
                <a:hlinkClick r:id="rId2" action="ppaction://hlinksldjump"/>
              </a:rPr>
              <a:t>sistemului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67" baseline="5555" dirty="0">
                <a:hlinkClick r:id="rId2" action="ppaction://hlinksldjump"/>
              </a:rPr>
              <a:t>de</a:t>
            </a:r>
            <a:r>
              <a:rPr sz="750" spc="22" baseline="5555" dirty="0">
                <a:hlinkClick r:id="rId2" action="ppaction://hlinksldjump"/>
              </a:rPr>
              <a:t> </a:t>
            </a:r>
            <a:r>
              <a:rPr sz="750" spc="-37" baseline="5555" dirty="0">
                <a:hlinkClick r:id="rId2" action="ppaction://hlinksldjump"/>
              </a:rPr>
              <a:t>fi</a:t>
            </a:r>
            <a:r>
              <a:rPr sz="750" spc="-345" baseline="5555" dirty="0">
                <a:hlinkClick r:id="rId2" action="ppaction://hlinksldjump"/>
              </a:rPr>
              <a:t>s</a:t>
            </a:r>
            <a:r>
              <a:rPr sz="500" spc="10" dirty="0">
                <a:hlinkClick r:id="rId2" action="ppaction://hlinksldjump"/>
              </a:rPr>
              <a:t>,</a:t>
            </a:r>
            <a:r>
              <a:rPr sz="750" spc="-52" baseline="5555" dirty="0">
                <a:hlinkClick r:id="rId2" action="ppaction://hlinksldjump"/>
              </a:rPr>
              <a:t>iere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15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92170">
              <a:lnSpc>
                <a:spcPct val="100000"/>
              </a:lnSpc>
            </a:pPr>
            <a:r>
              <a:rPr spc="-65" dirty="0"/>
              <a:t>Comand</a:t>
            </a:r>
            <a:r>
              <a:rPr spc="-55" dirty="0"/>
              <a:t>a</a:t>
            </a:r>
            <a:r>
              <a:rPr spc="20" dirty="0"/>
              <a:t> </a:t>
            </a:r>
            <a:r>
              <a:rPr spc="-50" dirty="0"/>
              <a:t>sta</a:t>
            </a:r>
            <a:r>
              <a:rPr spc="20" dirty="0"/>
              <a:t>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589368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7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592251"/>
            <a:ext cx="2179320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Inf</a:t>
            </a:r>
            <a:r>
              <a:rPr sz="900" spc="-7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900" spc="-1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900" spc="-2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2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sz="900" spc="-7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fi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Tahoma"/>
                <a:cs typeface="Tahoma"/>
              </a:rPr>
              <a:t>iere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0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di</a:t>
            </a:r>
            <a:r>
              <a:rPr sz="900" spc="-20" dirty="0">
                <a:solidFill>
                  <a:srgbClr val="FFFFFF"/>
                </a:solidFill>
                <a:latin typeface="Tahoma"/>
                <a:cs typeface="Tahoma"/>
              </a:rPr>
              <a:t>recto</a:t>
            </a:r>
            <a:r>
              <a:rPr sz="900" spc="-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9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spc="-375" dirty="0">
                <a:solidFill>
                  <a:srgbClr val="FFFFFF"/>
                </a:solidFill>
                <a:latin typeface="Tahoma"/>
                <a:cs typeface="Tahoma"/>
              </a:rPr>
              <a:t>ˆ</a:t>
            </a: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ın</a:t>
            </a:r>
            <a:r>
              <a:rPr sz="9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dirty="0">
                <a:solidFill>
                  <a:srgbClr val="FFFFFF"/>
                </a:solidFill>
                <a:latin typeface="Tahoma"/>
                <a:cs typeface="Tahoma"/>
              </a:rPr>
              <a:t>Unix</a:t>
            </a:r>
            <a:endParaRPr sz="9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743013"/>
            <a:ext cx="3989653" cy="506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994" y="3040113"/>
            <a:ext cx="101600" cy="10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35348" y="3027413"/>
            <a:ext cx="114249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94" y="3078213"/>
            <a:ext cx="3837254" cy="634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633603"/>
            <a:ext cx="50749" cy="101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8848" y="684377"/>
            <a:ext cx="50749" cy="23557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9193" y="787273"/>
            <a:ext cx="3989704" cy="2303780"/>
          </a:xfrm>
          <a:custGeom>
            <a:avLst/>
            <a:gdLst/>
            <a:ahLst/>
            <a:cxnLst/>
            <a:rect l="l" t="t" r="r" b="b"/>
            <a:pathLst>
              <a:path w="3989704" h="2303780">
                <a:moveTo>
                  <a:pt x="3989654" y="0"/>
                </a:moveTo>
                <a:lnTo>
                  <a:pt x="0" y="0"/>
                </a:lnTo>
                <a:lnTo>
                  <a:pt x="0" y="2252840"/>
                </a:lnTo>
                <a:lnTo>
                  <a:pt x="4008" y="2272565"/>
                </a:lnTo>
                <a:lnTo>
                  <a:pt x="14922" y="2288717"/>
                </a:lnTo>
                <a:lnTo>
                  <a:pt x="31075" y="2299632"/>
                </a:lnTo>
                <a:lnTo>
                  <a:pt x="50800" y="2303640"/>
                </a:lnTo>
                <a:lnTo>
                  <a:pt x="3938854" y="2303640"/>
                </a:lnTo>
                <a:lnTo>
                  <a:pt x="3958579" y="2299632"/>
                </a:lnTo>
                <a:lnTo>
                  <a:pt x="3974732" y="2288717"/>
                </a:lnTo>
                <a:lnTo>
                  <a:pt x="3985646" y="2272565"/>
                </a:lnTo>
                <a:lnTo>
                  <a:pt x="3989654" y="2252840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671677"/>
            <a:ext cx="0" cy="2387600"/>
          </a:xfrm>
          <a:custGeom>
            <a:avLst/>
            <a:gdLst/>
            <a:ahLst/>
            <a:cxnLst/>
            <a:rect l="l" t="t" r="r" b="b"/>
            <a:pathLst>
              <a:path h="2387600">
                <a:moveTo>
                  <a:pt x="0" y="238748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65897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64627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8848" y="633577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573720" y="1021702"/>
            <a:ext cx="50990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20" dirty="0">
                <a:latin typeface="PMingLiU"/>
                <a:cs typeface="PMingLiU"/>
              </a:rPr>
              <a:t>directory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294" y="786384"/>
            <a:ext cx="120904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014" marR="5080" indent="-107950">
              <a:lnSpc>
                <a:spcPts val="950"/>
              </a:lnSpc>
            </a:pPr>
            <a:r>
              <a:rPr sz="800" spc="80" dirty="0">
                <a:latin typeface="PMingLiU"/>
                <a:cs typeface="PMingLiU"/>
              </a:rPr>
              <a:t>student@host:</a:t>
            </a:r>
            <a:r>
              <a:rPr sz="800" spc="95" dirty="0">
                <a:latin typeface="PMingLiU"/>
                <a:cs typeface="PMingLiU"/>
              </a:rPr>
              <a:t>~</a:t>
            </a:r>
            <a:r>
              <a:rPr sz="800" spc="45" dirty="0">
                <a:latin typeface="PMingLiU"/>
                <a:cs typeface="PMingLiU"/>
              </a:rPr>
              <a:t>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0" dirty="0">
                <a:latin typeface="PMingLiU"/>
                <a:cs typeface="PMingLiU"/>
              </a:rPr>
              <a:t>stat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210" dirty="0">
                <a:latin typeface="PMingLiU"/>
                <a:cs typeface="PMingLiU"/>
              </a:rPr>
              <a:t>/ </a:t>
            </a:r>
            <a:r>
              <a:rPr sz="800" spc="145" dirty="0">
                <a:latin typeface="PMingLiU"/>
                <a:cs typeface="PMingLiU"/>
              </a:rPr>
              <a:t>File: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-180" dirty="0">
                <a:latin typeface="PMingLiU"/>
                <a:cs typeface="PMingLiU"/>
              </a:rPr>
              <a:t>‘/’</a:t>
            </a:r>
            <a:endParaRPr sz="800">
              <a:latin typeface="PMingLiU"/>
              <a:cs typeface="PMingLiU"/>
            </a:endParaRPr>
          </a:p>
          <a:p>
            <a:pPr marL="120014">
              <a:lnSpc>
                <a:spcPts val="910"/>
              </a:lnSpc>
            </a:pPr>
            <a:r>
              <a:rPr sz="800" spc="120" dirty="0">
                <a:latin typeface="PMingLiU"/>
                <a:cs typeface="PMingLiU"/>
              </a:rPr>
              <a:t>Size: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4096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85" dirty="0">
                <a:latin typeface="PMingLiU"/>
                <a:cs typeface="PMingLiU"/>
              </a:rPr>
              <a:t>Device: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807h/2055d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37862" y="1021702"/>
            <a:ext cx="509905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95" dirty="0">
                <a:latin typeface="PMingLiU"/>
                <a:cs typeface="PMingLiU"/>
              </a:rPr>
              <a:t>Blocks: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8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100" dirty="0">
                <a:latin typeface="PMingLiU"/>
                <a:cs typeface="PMingLiU"/>
              </a:rPr>
              <a:t>Inode: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2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59539" y="1021702"/>
            <a:ext cx="778510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25" dirty="0">
                <a:latin typeface="PMingLiU"/>
                <a:cs typeface="PMingLiU"/>
              </a:rPr>
              <a:t>IO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Bl</a:t>
            </a:r>
            <a:r>
              <a:rPr sz="800" spc="55" dirty="0">
                <a:latin typeface="PMingLiU"/>
                <a:cs typeface="PMingLiU"/>
              </a:rPr>
              <a:t>o</a:t>
            </a:r>
            <a:r>
              <a:rPr sz="800" spc="114" dirty="0">
                <a:latin typeface="PMingLiU"/>
                <a:cs typeface="PMingLiU"/>
              </a:rPr>
              <a:t>ck: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40</a:t>
            </a:r>
            <a:r>
              <a:rPr sz="800" spc="40" dirty="0">
                <a:latin typeface="PMingLiU"/>
                <a:cs typeface="PMingLiU"/>
              </a:rPr>
              <a:t>9</a:t>
            </a:r>
            <a:r>
              <a:rPr sz="800" spc="45" dirty="0">
                <a:latin typeface="PMingLiU"/>
                <a:cs typeface="PMingLiU"/>
              </a:rPr>
              <a:t>6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100" dirty="0">
                <a:latin typeface="PMingLiU"/>
                <a:cs typeface="PMingLiU"/>
              </a:rPr>
              <a:t>Links: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28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294" y="1262100"/>
            <a:ext cx="26066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02155" algn="l"/>
                <a:tab pos="2324735" algn="l"/>
              </a:tabLst>
            </a:pPr>
            <a:r>
              <a:rPr sz="800" spc="85" dirty="0">
                <a:latin typeface="PMingLiU"/>
                <a:cs typeface="PMingLiU"/>
              </a:rPr>
              <a:t>Access: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(0755/drwxr-</a:t>
            </a:r>
            <a:r>
              <a:rPr sz="800" spc="90" dirty="0">
                <a:latin typeface="PMingLiU"/>
                <a:cs typeface="PMingLiU"/>
              </a:rPr>
              <a:t>x</a:t>
            </a:r>
            <a:r>
              <a:rPr sz="800" spc="140" dirty="0">
                <a:latin typeface="PMingLiU"/>
                <a:cs typeface="PMingLiU"/>
              </a:rPr>
              <a:t>r-x)</a:t>
            </a:r>
            <a:r>
              <a:rPr sz="800" dirty="0">
                <a:latin typeface="PMingLiU"/>
                <a:cs typeface="PMingLiU"/>
              </a:rPr>
              <a:t>   </a:t>
            </a:r>
            <a:r>
              <a:rPr sz="800" spc="1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Uid: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(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130" dirty="0">
                <a:latin typeface="PMingLiU"/>
                <a:cs typeface="PMingLiU"/>
              </a:rPr>
              <a:t>0/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130" dirty="0">
                <a:latin typeface="PMingLiU"/>
                <a:cs typeface="PMingLiU"/>
              </a:rPr>
              <a:t>root)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89736" y="1262100"/>
            <a:ext cx="3486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85" dirty="0">
                <a:latin typeface="PMingLiU"/>
                <a:cs typeface="PMingLiU"/>
              </a:rPr>
              <a:t>Gid: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(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27468" y="1262100"/>
            <a:ext cx="13335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30" dirty="0">
                <a:latin typeface="PMingLiU"/>
                <a:cs typeface="PMingLiU"/>
              </a:rPr>
              <a:t>0/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950118" y="1262100"/>
            <a:ext cx="29464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30" dirty="0">
                <a:latin typeface="PMingLiU"/>
                <a:cs typeface="PMingLiU"/>
              </a:rPr>
              <a:t>root)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7294" y="1382306"/>
            <a:ext cx="2338070" cy="861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85" dirty="0">
                <a:latin typeface="PMingLiU"/>
                <a:cs typeface="PMingLiU"/>
              </a:rPr>
              <a:t>Access: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2014-10-12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00:48:44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316613176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44"/>
              </a:lnSpc>
            </a:pPr>
            <a:r>
              <a:rPr sz="800" spc="70" dirty="0">
                <a:latin typeface="PMingLiU"/>
                <a:cs typeface="PMingLiU"/>
              </a:rPr>
              <a:t>Modify: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2014-08-13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18:37:24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225923875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44"/>
              </a:lnSpc>
            </a:pPr>
            <a:r>
              <a:rPr sz="800" spc="65" dirty="0">
                <a:latin typeface="PMingLiU"/>
                <a:cs typeface="PMingLiU"/>
              </a:rPr>
              <a:t>Change: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2014-08-13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18:37:24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225923875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66040">
              <a:lnSpc>
                <a:spcPts val="955"/>
              </a:lnSpc>
            </a:pPr>
            <a:r>
              <a:rPr sz="800" spc="130" dirty="0">
                <a:latin typeface="PMingLiU"/>
                <a:cs typeface="PMingLiU"/>
              </a:rPr>
              <a:t>Birth: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-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800">
              <a:latin typeface="Times New Roman"/>
              <a:cs typeface="Times New Roman"/>
            </a:endParaRPr>
          </a:p>
          <a:p>
            <a:pPr marL="120014" marR="811530" indent="-107950">
              <a:lnSpc>
                <a:spcPts val="950"/>
              </a:lnSpc>
            </a:pPr>
            <a:r>
              <a:rPr sz="800" spc="80" dirty="0">
                <a:latin typeface="PMingLiU"/>
                <a:cs typeface="PMingLiU"/>
              </a:rPr>
              <a:t>student@host:</a:t>
            </a:r>
            <a:r>
              <a:rPr sz="800" spc="95" dirty="0">
                <a:latin typeface="PMingLiU"/>
                <a:cs typeface="PMingLiU"/>
              </a:rPr>
              <a:t>~</a:t>
            </a:r>
            <a:r>
              <a:rPr sz="800" spc="45" dirty="0">
                <a:latin typeface="PMingLiU"/>
                <a:cs typeface="PMingLiU"/>
              </a:rPr>
              <a:t>$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60" dirty="0">
                <a:latin typeface="PMingLiU"/>
                <a:cs typeface="PMingLiU"/>
              </a:rPr>
              <a:t>stat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50" dirty="0">
                <a:latin typeface="PMingLiU"/>
                <a:cs typeface="PMingLiU"/>
              </a:rPr>
              <a:t>/bin/ls</a:t>
            </a:r>
            <a:r>
              <a:rPr sz="800" spc="120" dirty="0">
                <a:latin typeface="PMingLiU"/>
                <a:cs typeface="PMingLiU"/>
              </a:rPr>
              <a:t> </a:t>
            </a:r>
            <a:r>
              <a:rPr sz="800" spc="145" dirty="0">
                <a:latin typeface="PMingLiU"/>
                <a:cs typeface="PMingLiU"/>
              </a:rPr>
              <a:t>File: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‘/bin/ls’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7294" y="2223719"/>
            <a:ext cx="993775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9695" algn="ctr">
              <a:lnSpc>
                <a:spcPts val="955"/>
              </a:lnSpc>
            </a:pPr>
            <a:r>
              <a:rPr sz="800" spc="120" dirty="0">
                <a:latin typeface="PMingLiU"/>
                <a:cs typeface="PMingLiU"/>
              </a:rPr>
              <a:t>Size: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109992</a:t>
            </a:r>
            <a:endParaRPr sz="800">
              <a:latin typeface="PMingLiU"/>
              <a:cs typeface="PMingLiU"/>
            </a:endParaRPr>
          </a:p>
          <a:p>
            <a:pPr algn="ctr">
              <a:lnSpc>
                <a:spcPts val="955"/>
              </a:lnSpc>
            </a:pPr>
            <a:r>
              <a:rPr sz="800" spc="85" dirty="0">
                <a:latin typeface="PMingLiU"/>
                <a:cs typeface="PMingLiU"/>
              </a:rPr>
              <a:t>Device: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60" dirty="0">
                <a:latin typeface="PMingLiU"/>
                <a:cs typeface="PMingLiU"/>
              </a:rPr>
              <a:t>807h/2055d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37842" y="2223719"/>
            <a:ext cx="724535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95" dirty="0">
                <a:latin typeface="PMingLiU"/>
                <a:cs typeface="PMingLiU"/>
              </a:rPr>
              <a:t>Blocks: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216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100" dirty="0">
                <a:latin typeface="PMingLiU"/>
                <a:cs typeface="PMingLiU"/>
              </a:rPr>
              <a:t>Inode: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155430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59539" y="2223719"/>
            <a:ext cx="778510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25" dirty="0">
                <a:latin typeface="PMingLiU"/>
                <a:cs typeface="PMingLiU"/>
              </a:rPr>
              <a:t>IO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Block: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4096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55"/>
              </a:lnSpc>
            </a:pPr>
            <a:r>
              <a:rPr sz="800" spc="100" dirty="0">
                <a:latin typeface="PMingLiU"/>
                <a:cs typeface="PMingLiU"/>
              </a:rPr>
              <a:t>Links: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45" dirty="0">
                <a:latin typeface="PMingLiU"/>
                <a:cs typeface="PMingLiU"/>
              </a:rPr>
              <a:t>1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7294" y="2464117"/>
            <a:ext cx="26066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02155" algn="l"/>
                <a:tab pos="2324735" algn="l"/>
              </a:tabLst>
            </a:pPr>
            <a:r>
              <a:rPr sz="800" spc="85" dirty="0">
                <a:latin typeface="PMingLiU"/>
                <a:cs typeface="PMingLiU"/>
              </a:rPr>
              <a:t>Access: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90" dirty="0">
                <a:latin typeface="PMingLiU"/>
                <a:cs typeface="PMingLiU"/>
              </a:rPr>
              <a:t>(0755/-rwxr-</a:t>
            </a:r>
            <a:r>
              <a:rPr sz="800" spc="100" dirty="0">
                <a:latin typeface="PMingLiU"/>
                <a:cs typeface="PMingLiU"/>
              </a:rPr>
              <a:t>x</a:t>
            </a:r>
            <a:r>
              <a:rPr sz="800" spc="140" dirty="0">
                <a:latin typeface="PMingLiU"/>
                <a:cs typeface="PMingLiU"/>
              </a:rPr>
              <a:t>r-x)</a:t>
            </a:r>
            <a:r>
              <a:rPr sz="800" dirty="0">
                <a:latin typeface="PMingLiU"/>
                <a:cs typeface="PMingLiU"/>
              </a:rPr>
              <a:t>   </a:t>
            </a:r>
            <a:r>
              <a:rPr sz="800" spc="15" dirty="0">
                <a:latin typeface="PMingLiU"/>
                <a:cs typeface="PMingLiU"/>
              </a:rPr>
              <a:t> </a:t>
            </a:r>
            <a:r>
              <a:rPr sz="800" spc="85" dirty="0">
                <a:latin typeface="PMingLiU"/>
                <a:cs typeface="PMingLiU"/>
              </a:rPr>
              <a:t>Uid: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(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130" dirty="0">
                <a:latin typeface="PMingLiU"/>
                <a:cs typeface="PMingLiU"/>
              </a:rPr>
              <a:t>0/</a:t>
            </a:r>
            <a:r>
              <a:rPr sz="800" dirty="0">
                <a:latin typeface="PMingLiU"/>
                <a:cs typeface="PMingLiU"/>
              </a:rPr>
              <a:t>	</a:t>
            </a:r>
            <a:r>
              <a:rPr sz="800" spc="130" dirty="0">
                <a:latin typeface="PMingLiU"/>
                <a:cs typeface="PMingLiU"/>
              </a:rPr>
              <a:t>root)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89736" y="2464117"/>
            <a:ext cx="3486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85" dirty="0">
                <a:latin typeface="PMingLiU"/>
                <a:cs typeface="PMingLiU"/>
              </a:rPr>
              <a:t>Gid: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(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573740" y="2223719"/>
            <a:ext cx="67119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6040" indent="-53975">
              <a:lnSpc>
                <a:spcPct val="100000"/>
              </a:lnSpc>
            </a:pPr>
            <a:r>
              <a:rPr sz="800" spc="114" dirty="0">
                <a:latin typeface="PMingLiU"/>
                <a:cs typeface="PMingLiU"/>
              </a:rPr>
              <a:t>regular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file</a:t>
            </a:r>
            <a:endParaRPr sz="8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800">
              <a:latin typeface="Times New Roman"/>
              <a:cs typeface="Times New Roman"/>
            </a:endParaRPr>
          </a:p>
          <a:p>
            <a:pPr marL="66040">
              <a:lnSpc>
                <a:spcPct val="100000"/>
              </a:lnSpc>
              <a:tabLst>
                <a:tab pos="388620" algn="l"/>
              </a:tabLst>
            </a:pPr>
            <a:r>
              <a:rPr sz="800" spc="130" dirty="0">
                <a:latin typeface="PMingLiU"/>
                <a:cs typeface="PMingLiU"/>
              </a:rPr>
              <a:t>0/	root)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47294" y="2584323"/>
            <a:ext cx="2338070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85" dirty="0">
                <a:latin typeface="PMingLiU"/>
                <a:cs typeface="PMingLiU"/>
              </a:rPr>
              <a:t>Access: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2014-10-11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22:02:29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034673903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44"/>
              </a:lnSpc>
            </a:pPr>
            <a:r>
              <a:rPr sz="800" spc="70" dirty="0">
                <a:latin typeface="PMingLiU"/>
                <a:cs typeface="PMingLiU"/>
              </a:rPr>
              <a:t>Modify: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2014-04-13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02:34:44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000000000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12700">
              <a:lnSpc>
                <a:spcPts val="944"/>
              </a:lnSpc>
            </a:pPr>
            <a:r>
              <a:rPr sz="800" spc="65" dirty="0">
                <a:latin typeface="PMingLiU"/>
                <a:cs typeface="PMingLiU"/>
              </a:rPr>
              <a:t>Change: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70" dirty="0">
                <a:latin typeface="PMingLiU"/>
                <a:cs typeface="PMingLiU"/>
              </a:rPr>
              <a:t>2014-05-05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10" dirty="0">
                <a:latin typeface="PMingLiU"/>
                <a:cs typeface="PMingLiU"/>
              </a:rPr>
              <a:t>21:36:50</a:t>
            </a:r>
            <a:r>
              <a:rPr sz="800" spc="55" dirty="0">
                <a:latin typeface="PMingLiU"/>
                <a:cs typeface="PMingLiU"/>
              </a:rPr>
              <a:t>.</a:t>
            </a:r>
            <a:r>
              <a:rPr sz="800" spc="45" dirty="0">
                <a:latin typeface="PMingLiU"/>
                <a:cs typeface="PMingLiU"/>
              </a:rPr>
              <a:t>828519691</a:t>
            </a:r>
            <a:r>
              <a:rPr sz="800" dirty="0">
                <a:latin typeface="PMingLiU"/>
                <a:cs typeface="PMingLiU"/>
              </a:rPr>
              <a:t>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35" dirty="0">
                <a:latin typeface="PMingLiU"/>
                <a:cs typeface="PMingLiU"/>
              </a:rPr>
              <a:t>+0300</a:t>
            </a:r>
            <a:endParaRPr sz="800">
              <a:latin typeface="PMingLiU"/>
              <a:cs typeface="PMingLiU"/>
            </a:endParaRPr>
          </a:p>
          <a:p>
            <a:pPr marL="66040">
              <a:lnSpc>
                <a:spcPts val="955"/>
              </a:lnSpc>
            </a:pPr>
            <a:r>
              <a:rPr sz="800" spc="130" dirty="0">
                <a:latin typeface="PMingLiU"/>
                <a:cs typeface="PMingLiU"/>
              </a:rPr>
              <a:t>Birth: </a:t>
            </a:r>
            <a:r>
              <a:rPr sz="800" spc="5" dirty="0">
                <a:latin typeface="PMingLiU"/>
                <a:cs typeface="PMingLiU"/>
              </a:rPr>
              <a:t> </a:t>
            </a:r>
            <a:r>
              <a:rPr sz="800" spc="170" dirty="0">
                <a:latin typeface="PMingLiU"/>
                <a:cs typeface="PMingLiU"/>
              </a:rPr>
              <a:t>-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8" action="ppaction://hlinksldjump"/>
              </a:rPr>
              <a:t>Cursul</a:t>
            </a:r>
            <a:r>
              <a:rPr sz="750" spc="30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2,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0" baseline="5555" dirty="0">
                <a:hlinkClick r:id="rId8" action="ppaction://hlinksldjump"/>
              </a:rPr>
              <a:t>Utiliz</a:t>
            </a:r>
            <a:r>
              <a:rPr sz="750" spc="-60" baseline="5555" dirty="0">
                <a:hlinkClick r:id="rId8" action="ppaction://hlinksldjump"/>
              </a:rPr>
              <a:t>a</a:t>
            </a:r>
            <a:r>
              <a:rPr sz="750" spc="-44" baseline="5555" dirty="0">
                <a:hlinkClick r:id="rId8" action="ppaction://hlinksldjump"/>
              </a:rPr>
              <a:t>rea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52" baseline="5555" dirty="0">
                <a:hlinkClick r:id="rId8" action="ppaction://hlinksldjump"/>
              </a:rPr>
              <a:t>sistemului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67" baseline="5555" dirty="0">
                <a:hlinkClick r:id="rId8" action="ppaction://hlinksldjump"/>
              </a:rPr>
              <a:t>de</a:t>
            </a:r>
            <a:r>
              <a:rPr sz="750" spc="22" baseline="5555" dirty="0">
                <a:hlinkClick r:id="rId8" action="ppaction://hlinksldjump"/>
              </a:rPr>
              <a:t> </a:t>
            </a:r>
            <a:r>
              <a:rPr sz="750" spc="-37" baseline="5555" dirty="0">
                <a:hlinkClick r:id="rId8" action="ppaction://hlinksldjump"/>
              </a:rPr>
              <a:t>fi</a:t>
            </a:r>
            <a:r>
              <a:rPr sz="750" spc="-345" baseline="5555" dirty="0">
                <a:hlinkClick r:id="rId8" action="ppaction://hlinksldjump"/>
              </a:rPr>
              <a:t>s</a:t>
            </a:r>
            <a:r>
              <a:rPr sz="500" spc="10" dirty="0">
                <a:hlinkClick r:id="rId8" action="ppaction://hlinksldjump"/>
              </a:rPr>
              <a:t>,</a:t>
            </a:r>
            <a:r>
              <a:rPr sz="750" spc="-52" baseline="5555" dirty="0">
                <a:hlinkClick r:id="rId8" action="ppaction://hlinksldjump"/>
              </a:rPr>
              <a:t>iere</a:t>
            </a:r>
            <a:endParaRPr sz="750" baseline="5555"/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16</a:t>
            </a:r>
            <a:r>
              <a:rPr spc="-35" dirty="0"/>
              <a:t>/54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3208</Words>
  <Application>Microsoft Office PowerPoint</Application>
  <PresentationFormat>Custom</PresentationFormat>
  <Paragraphs>502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0" baseType="lpstr">
      <vt:lpstr>Meiryo</vt:lpstr>
      <vt:lpstr>PMingLiU</vt:lpstr>
      <vt:lpstr>Arial</vt:lpstr>
      <vt:lpstr>Calibri</vt:lpstr>
      <vt:lpstr>Courier New</vt:lpstr>
      <vt:lpstr>Lucida Sans Unicode</vt:lpstr>
      <vt:lpstr>Tahoma</vt:lpstr>
      <vt:lpstr>Times New Roman</vt:lpstr>
      <vt:lpstr>Trebuchet MS</vt:lpstr>
      <vt:lpstr>Verdana</vt:lpstr>
      <vt:lpstr>Office Theme</vt:lpstr>
      <vt:lpstr>Cursul 2 Utilizarea sistemului de fis, iere</vt:lpstr>
      <vt:lpstr>Suport de curs</vt:lpstr>
      <vt:lpstr>Sisteme de operare</vt:lpstr>
      <vt:lpstr>De ce folosim fis, iere</vt:lpstr>
      <vt:lpstr>De ce folosim directoare?</vt:lpstr>
      <vt:lpstr>Ce este un fis, ier?</vt:lpstr>
      <vt:lpstr>Ce este un director?</vt:lpstr>
      <vt:lpstr>Ce atribute are un fis, ier sau director?</vt:lpstr>
      <vt:lpstr>Comanda stat</vt:lpstr>
      <vt:lpstr>Operat, ii simple pe fis, iere</vt:lpstr>
      <vt:lpstr>Operat, ii simple pe directoare</vt:lpstr>
      <vt:lpstr>Comenzi Unix</vt:lpstr>
      <vt:lpstr>Comenzi Unix(cont.)</vt:lpstr>
      <vt:lpstr>Comenzi Unix(cont.)</vt:lpstr>
      <vt:lpstr>Comenzi Windows</vt:lpstr>
      <vt:lpstr>Comenzi Windows(cont.)</vt:lpstr>
      <vt:lpstr>De ce ierarhie de fis, iere s, i directoare?</vt:lpstr>
      <vt:lpstr>Ierarhia de directoare ˆın Unix</vt:lpstr>
      <vt:lpstr>Ierarhia de directoare ˆın Windows</vt:lpstr>
      <vt:lpstr>Comenzi simple legate de ierarhia de directoare</vt:lpstr>
      <vt:lpstr>Alte forme de organizare ierarhic˘a</vt:lpstr>
      <vt:lpstr>Sistemul de fis, iere</vt:lpstr>
      <vt:lpstr>Cale ˆın ierarhia sistemului de fis, iere</vt:lpstr>
      <vt:lpstr>Intr˘arile . s, i ..</vt:lpstr>
      <vt:lpstr>Modul de utilizare a datelor</vt:lpstr>
      <vt:lpstr>Dimensiunea datelor</vt:lpstr>
      <vt:lpstr>Persistent, a stoc˘arii</vt:lpstr>
      <vt:lpstr>Date binare s, i date text</vt:lpstr>
      <vt:lpstr>ASCII</vt:lpstr>
      <vt:lpstr>Fis, iere binare s, i fis, iere text</vt:lpstr>
      <vt:lpstr>Tipuri de fis, iere s, i extensii</vt:lpstr>
      <vt:lpstr>Operat, ii pe mai multe intr˘ari</vt:lpstr>
      <vt:lpstr>Operat, ii recursive</vt:lpstr>
      <vt:lpstr>Redirectarea ˆıntr-un fis, ier</vt:lpstr>
      <vt:lpstr>Trunchierea unui fis, ier</vt:lpstr>
      <vt:lpstr>Arhivare s, i comprimare</vt:lpstr>
      <vt:lpstr>Securitatea fis, ierelor</vt:lpstr>
      <vt:lpstr>BTRFS</vt:lpstr>
      <vt:lpstr>Cuvinte cheie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Cursul 2 - Utilizarea sistemului de fisiere</dc:title>
  <dc:creator>Utilizarea Sistemelor de Operare (USO)</dc:creator>
  <cp:lastModifiedBy>PC</cp:lastModifiedBy>
  <cp:revision>5</cp:revision>
  <dcterms:created xsi:type="dcterms:W3CDTF">2015-07-31T14:26:06Z</dcterms:created>
  <dcterms:modified xsi:type="dcterms:W3CDTF">2015-10-15T11:39:58Z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2014-10-13T00:00:00Z</vt:filetime>
  </property>
  <property fmtid="{D5CDD505-2E9C-101B-9397-08002B2CF9AE}" pid="3" name="Creator">
    <vt:lpwstr>LaTeX with Beamer class version 3.33</vt:lpwstr>
  </property>
  <property fmtid="{D5CDD505-2E9C-101B-9397-08002B2CF9AE}" pid="4" name="LastSaved">
    <vt:filetime>2015-07-31T00:00:00Z</vt:filetime>
  </property>
</Properties>
</file>