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44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10" dirty="0"/>
              <a:t>Cursul</a:t>
            </a:r>
            <a:r>
              <a:rPr spc="35" dirty="0"/>
              <a:t> </a:t>
            </a:r>
            <a:r>
              <a:rPr spc="-5" dirty="0"/>
              <a:t>3,</a:t>
            </a:r>
            <a:r>
              <a:rPr spc="35" dirty="0"/>
              <a:t> </a:t>
            </a:r>
            <a:r>
              <a:rPr spc="-5" dirty="0"/>
              <a:t>Dezvolt</a:t>
            </a:r>
            <a:r>
              <a:rPr spc="-20" dirty="0"/>
              <a:t>area</a:t>
            </a:r>
            <a:r>
              <a:rPr spc="35" dirty="0"/>
              <a:t> </a:t>
            </a:r>
            <a:r>
              <a:rPr spc="-20" dirty="0"/>
              <a:t>p</a:t>
            </a:r>
            <a:r>
              <a:rPr spc="-10" dirty="0"/>
              <a:t>rogramel</a:t>
            </a:r>
            <a:r>
              <a:rPr spc="-30" dirty="0"/>
              <a:t>o</a:t>
            </a:r>
            <a:r>
              <a:rPr spc="10" dirty="0"/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spc="-15" dirty="0"/>
              <a:t>‹#›</a:t>
            </a:fld>
            <a:r>
              <a:rPr spc="30" dirty="0"/>
              <a:t>/54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10" dirty="0"/>
              <a:t>Cursul</a:t>
            </a:r>
            <a:r>
              <a:rPr spc="35" dirty="0"/>
              <a:t> </a:t>
            </a:r>
            <a:r>
              <a:rPr spc="-5" dirty="0"/>
              <a:t>3,</a:t>
            </a:r>
            <a:r>
              <a:rPr spc="35" dirty="0"/>
              <a:t> </a:t>
            </a:r>
            <a:r>
              <a:rPr spc="-5" dirty="0"/>
              <a:t>Dezvolt</a:t>
            </a:r>
            <a:r>
              <a:rPr spc="-20" dirty="0"/>
              <a:t>area</a:t>
            </a:r>
            <a:r>
              <a:rPr spc="35" dirty="0"/>
              <a:t> </a:t>
            </a:r>
            <a:r>
              <a:rPr spc="-20" dirty="0"/>
              <a:t>p</a:t>
            </a:r>
            <a:r>
              <a:rPr spc="-10" dirty="0"/>
              <a:t>rogramel</a:t>
            </a:r>
            <a:r>
              <a:rPr spc="-30" dirty="0"/>
              <a:t>o</a:t>
            </a:r>
            <a:r>
              <a:rPr spc="10" dirty="0"/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spc="-15" dirty="0"/>
              <a:t>‹#›</a:t>
            </a:fld>
            <a:r>
              <a:rPr spc="30" dirty="0"/>
              <a:t>/54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10" dirty="0"/>
              <a:t>Cursul</a:t>
            </a:r>
            <a:r>
              <a:rPr spc="35" dirty="0"/>
              <a:t> </a:t>
            </a:r>
            <a:r>
              <a:rPr spc="-5" dirty="0"/>
              <a:t>3,</a:t>
            </a:r>
            <a:r>
              <a:rPr spc="35" dirty="0"/>
              <a:t> </a:t>
            </a:r>
            <a:r>
              <a:rPr spc="-5" dirty="0"/>
              <a:t>Dezvolt</a:t>
            </a:r>
            <a:r>
              <a:rPr spc="-20" dirty="0"/>
              <a:t>area</a:t>
            </a:r>
            <a:r>
              <a:rPr spc="35" dirty="0"/>
              <a:t> </a:t>
            </a:r>
            <a:r>
              <a:rPr spc="-20" dirty="0"/>
              <a:t>p</a:t>
            </a:r>
            <a:r>
              <a:rPr spc="-10" dirty="0"/>
              <a:t>rogramel</a:t>
            </a:r>
            <a:r>
              <a:rPr spc="-30" dirty="0"/>
              <a:t>o</a:t>
            </a:r>
            <a:r>
              <a:rPr spc="10" dirty="0"/>
              <a:t>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spc="-15" dirty="0"/>
              <a:t>‹#›</a:t>
            </a:fld>
            <a:r>
              <a:rPr spc="30" dirty="0"/>
              <a:t>/54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10" dirty="0"/>
              <a:t>Cursul</a:t>
            </a:r>
            <a:r>
              <a:rPr spc="35" dirty="0"/>
              <a:t> </a:t>
            </a:r>
            <a:r>
              <a:rPr spc="-5" dirty="0"/>
              <a:t>3,</a:t>
            </a:r>
            <a:r>
              <a:rPr spc="35" dirty="0"/>
              <a:t> </a:t>
            </a:r>
            <a:r>
              <a:rPr spc="-5" dirty="0"/>
              <a:t>Dezvolt</a:t>
            </a:r>
            <a:r>
              <a:rPr spc="-20" dirty="0"/>
              <a:t>area</a:t>
            </a:r>
            <a:r>
              <a:rPr spc="35" dirty="0"/>
              <a:t> </a:t>
            </a:r>
            <a:r>
              <a:rPr spc="-20" dirty="0"/>
              <a:t>p</a:t>
            </a:r>
            <a:r>
              <a:rPr spc="-10" dirty="0"/>
              <a:t>rogramel</a:t>
            </a:r>
            <a:r>
              <a:rPr spc="-30" dirty="0"/>
              <a:t>o</a:t>
            </a:r>
            <a:r>
              <a:rPr spc="10" dirty="0"/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spc="-15" dirty="0"/>
              <a:t>‹#›</a:t>
            </a:fld>
            <a:r>
              <a:rPr spc="30" dirty="0"/>
              <a:t>/54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10" dirty="0"/>
              <a:t>Cursul</a:t>
            </a:r>
            <a:r>
              <a:rPr spc="35" dirty="0"/>
              <a:t> </a:t>
            </a:r>
            <a:r>
              <a:rPr spc="-5" dirty="0"/>
              <a:t>3,</a:t>
            </a:r>
            <a:r>
              <a:rPr spc="35" dirty="0"/>
              <a:t> </a:t>
            </a:r>
            <a:r>
              <a:rPr spc="-5" dirty="0"/>
              <a:t>Dezvolt</a:t>
            </a:r>
            <a:r>
              <a:rPr spc="-20" dirty="0"/>
              <a:t>area</a:t>
            </a:r>
            <a:r>
              <a:rPr spc="35" dirty="0"/>
              <a:t> </a:t>
            </a:r>
            <a:r>
              <a:rPr spc="-20" dirty="0"/>
              <a:t>p</a:t>
            </a:r>
            <a:r>
              <a:rPr spc="-10" dirty="0"/>
              <a:t>rogramel</a:t>
            </a:r>
            <a:r>
              <a:rPr spc="-30" dirty="0"/>
              <a:t>o</a:t>
            </a:r>
            <a:r>
              <a:rPr spc="10" dirty="0"/>
              <a:t>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spc="-15" dirty="0"/>
              <a:t>‹#›</a:t>
            </a:fld>
            <a:r>
              <a:rPr spc="30" dirty="0"/>
              <a:t>/54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173" y="116166"/>
            <a:ext cx="4273753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389" y="768413"/>
            <a:ext cx="3657320" cy="2059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1305" y="3361937"/>
            <a:ext cx="28194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73712" y="3361937"/>
            <a:ext cx="982344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spc="-10" dirty="0"/>
              <a:t>Cursul</a:t>
            </a:r>
            <a:r>
              <a:rPr spc="35" dirty="0"/>
              <a:t> </a:t>
            </a:r>
            <a:r>
              <a:rPr spc="-5" dirty="0"/>
              <a:t>3,</a:t>
            </a:r>
            <a:r>
              <a:rPr spc="35" dirty="0"/>
              <a:t> </a:t>
            </a:r>
            <a:r>
              <a:rPr spc="-5" dirty="0"/>
              <a:t>Dezvolt</a:t>
            </a:r>
            <a:r>
              <a:rPr spc="-20" dirty="0"/>
              <a:t>area</a:t>
            </a:r>
            <a:r>
              <a:rPr spc="35" dirty="0"/>
              <a:t> </a:t>
            </a:r>
            <a:r>
              <a:rPr spc="-20" dirty="0"/>
              <a:t>p</a:t>
            </a:r>
            <a:r>
              <a:rPr spc="-10" dirty="0"/>
              <a:t>rogramel</a:t>
            </a:r>
            <a:r>
              <a:rPr spc="-30" dirty="0"/>
              <a:t>o</a:t>
            </a:r>
            <a:r>
              <a:rPr spc="10" dirty="0"/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70530" y="3361937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9055">
              <a:lnSpc>
                <a:spcPts val="575"/>
              </a:lnSpc>
            </a:pPr>
            <a:fld id="{81D60167-4931-47E6-BA6A-407CBD079E47}" type="slidenum">
              <a:rPr spc="-15" dirty="0"/>
              <a:t>‹#›</a:t>
            </a:fld>
            <a:r>
              <a:rPr spc="30" dirty="0"/>
              <a:t>/54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stackoverflow.com/questions/148747/what-is-the-difference-between-a-framework-and-a-librar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stackoverflow.com/questions/148747/what-is-the-difference-between-a-framework-and-a-librar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gitlab.cs.pub.r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valgrind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0709" y="921181"/>
            <a:ext cx="143319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64"/>
              </a:lnSpc>
            </a:pPr>
            <a:r>
              <a:rPr sz="1400" spc="-40" dirty="0"/>
              <a:t>Cursu</a:t>
            </a:r>
            <a:r>
              <a:rPr sz="1400" spc="-15" dirty="0"/>
              <a:t>l</a:t>
            </a:r>
            <a:r>
              <a:rPr sz="1400" spc="30" dirty="0"/>
              <a:t> </a:t>
            </a:r>
            <a:r>
              <a:rPr sz="1400" spc="-65" dirty="0"/>
              <a:t>3</a:t>
            </a:r>
            <a:endParaRPr sz="1400"/>
          </a:p>
          <a:p>
            <a:pPr algn="ctr">
              <a:lnSpc>
                <a:spcPts val="1305"/>
              </a:lnSpc>
            </a:pPr>
            <a:r>
              <a:rPr sz="1100" spc="-25" dirty="0">
                <a:latin typeface="Tahoma"/>
                <a:cs typeface="Tahoma"/>
              </a:rPr>
              <a:t>Dezvolt</a:t>
            </a:r>
            <a:r>
              <a:rPr sz="1100" spc="-60" dirty="0">
                <a:latin typeface="Tahoma"/>
                <a:cs typeface="Tahoma"/>
              </a:rPr>
              <a:t>area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rogramel</a:t>
            </a:r>
            <a:r>
              <a:rPr sz="1100" spc="-8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6413" y="1472603"/>
            <a:ext cx="2721610" cy="0"/>
          </a:xfrm>
          <a:custGeom>
            <a:avLst/>
            <a:gdLst/>
            <a:ahLst/>
            <a:cxnLst/>
            <a:rect l="l" t="t" r="r" b="b"/>
            <a:pathLst>
              <a:path w="2721610">
                <a:moveTo>
                  <a:pt x="0" y="0"/>
                </a:moveTo>
                <a:lnTo>
                  <a:pt x="27215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27949" y="1606887"/>
            <a:ext cx="2319020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699"/>
              </a:lnSpc>
            </a:pPr>
            <a:r>
              <a:rPr sz="1100">
                <a:latin typeface="Tahoma"/>
                <a:cs typeface="Tahoma"/>
              </a:rPr>
              <a:t>Utiliz</a:t>
            </a:r>
            <a:r>
              <a:rPr sz="1100" spc="-30">
                <a:latin typeface="Tahoma"/>
                <a:cs typeface="Tahoma"/>
              </a:rPr>
              <a:t>a</a:t>
            </a:r>
            <a:r>
              <a:rPr sz="1100" spc="-60">
                <a:latin typeface="Tahoma"/>
                <a:cs typeface="Tahoma"/>
              </a:rPr>
              <a:t>rea</a:t>
            </a:r>
            <a:r>
              <a:rPr sz="1100" spc="15">
                <a:latin typeface="Tahoma"/>
                <a:cs typeface="Tahoma"/>
              </a:rPr>
              <a:t> </a:t>
            </a:r>
            <a:r>
              <a:rPr sz="1100" spc="-35" smtClean="0">
                <a:latin typeface="Tahoma"/>
                <a:cs typeface="Tahoma"/>
              </a:rPr>
              <a:t>Sstem</a:t>
            </a:r>
            <a:r>
              <a:rPr sz="1100" spc="-45" smtClean="0">
                <a:latin typeface="Tahoma"/>
                <a:cs typeface="Tahoma"/>
              </a:rPr>
              <a:t>el</a:t>
            </a:r>
            <a:r>
              <a:rPr sz="1100" spc="-90" smtClean="0">
                <a:latin typeface="Tahoma"/>
                <a:cs typeface="Tahoma"/>
              </a:rPr>
              <a:t>o</a:t>
            </a:r>
            <a:r>
              <a:rPr sz="1100" spc="-25" smtClean="0">
                <a:latin typeface="Tahoma"/>
                <a:cs typeface="Tahoma"/>
              </a:rPr>
              <a:t>r</a:t>
            </a:r>
            <a:r>
              <a:rPr sz="1100" spc="15" smtClean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2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er</a:t>
            </a:r>
            <a:r>
              <a:rPr sz="1100" spc="-9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(USO) </a:t>
            </a:r>
            <a:r>
              <a:rPr sz="1100" spc="-60" dirty="0">
                <a:latin typeface="Tahoma"/>
                <a:cs typeface="Tahoma"/>
              </a:rPr>
              <a:t>20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o</a:t>
            </a:r>
            <a:r>
              <a:rPr sz="1100" spc="-35" dirty="0">
                <a:latin typeface="Tahoma"/>
                <a:cs typeface="Tahoma"/>
              </a:rPr>
              <a:t>ctom</a:t>
            </a:r>
            <a:r>
              <a:rPr sz="1100" spc="-70" dirty="0">
                <a:latin typeface="Tahoma"/>
                <a:cs typeface="Tahoma"/>
              </a:rPr>
              <a:t>b</a:t>
            </a:r>
            <a:r>
              <a:rPr sz="1100" spc="-40" dirty="0">
                <a:latin typeface="Tahoma"/>
                <a:cs typeface="Tahoma"/>
              </a:rPr>
              <a:t>rie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2014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z="800" spc="-25" dirty="0">
                <a:latin typeface="Arial"/>
                <a:cs typeface="Arial"/>
              </a:rPr>
              <a:t>Dep</a:t>
            </a:r>
            <a:r>
              <a:rPr sz="800" spc="-45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rtamentul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de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Calculato</a:t>
            </a:r>
            <a:r>
              <a:rPr sz="800" spc="-30" dirty="0">
                <a:latin typeface="Arial"/>
                <a:cs typeface="Arial"/>
              </a:rPr>
              <a:t>a</a:t>
            </a:r>
            <a:r>
              <a:rPr sz="800" spc="-25" dirty="0">
                <a:latin typeface="Arial"/>
                <a:cs typeface="Arial"/>
              </a:rPr>
              <a:t>re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10" dirty="0">
                <a:hlinkClick r:id="" action="ppaction://noaction"/>
              </a:rPr>
              <a:t>Cursul</a:t>
            </a:r>
            <a:r>
              <a:rPr spc="35" dirty="0">
                <a:hlinkClick r:id="" action="ppaction://noaction"/>
              </a:rPr>
              <a:t> </a:t>
            </a:r>
            <a:r>
              <a:rPr spc="-5" dirty="0">
                <a:hlinkClick r:id="" action="ppaction://noaction"/>
              </a:rPr>
              <a:t>3,</a:t>
            </a:r>
            <a:r>
              <a:rPr spc="35" dirty="0">
                <a:hlinkClick r:id="" action="ppaction://noaction"/>
              </a:rPr>
              <a:t> </a:t>
            </a:r>
            <a:r>
              <a:rPr spc="-5" dirty="0">
                <a:hlinkClick r:id="" action="ppaction://noaction"/>
              </a:rPr>
              <a:t>Dezvolt</a:t>
            </a:r>
            <a:r>
              <a:rPr spc="-20" dirty="0">
                <a:hlinkClick r:id="" action="ppaction://noaction"/>
              </a:rPr>
              <a:t>area</a:t>
            </a:r>
            <a:r>
              <a:rPr spc="35" dirty="0">
                <a:hlinkClick r:id="" action="ppaction://noaction"/>
              </a:rPr>
              <a:t> </a:t>
            </a:r>
            <a:r>
              <a:rPr spc="-20" dirty="0">
                <a:hlinkClick r:id="" action="ppaction://noaction"/>
              </a:rPr>
              <a:t>p</a:t>
            </a:r>
            <a:r>
              <a:rPr spc="-10" dirty="0">
                <a:hlinkClick r:id="" action="ppaction://noaction"/>
              </a:rPr>
              <a:t>rogramel</a:t>
            </a:r>
            <a:r>
              <a:rPr spc="-30" dirty="0">
                <a:hlinkClick r:id="" action="ppaction://noaction"/>
              </a:rPr>
              <a:t>o</a:t>
            </a:r>
            <a:r>
              <a:rPr spc="10" dirty="0">
                <a:hlinkClick r:id="" action="ppaction://noaction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ts val="575"/>
              </a:lnSpc>
            </a:pPr>
            <a:fld id="{81D60167-4931-47E6-BA6A-407CBD079E47}" type="slidenum">
              <a:rPr spc="-15" dirty="0"/>
              <a:t>1</a:t>
            </a:fld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4270">
              <a:lnSpc>
                <a:spcPct val="100000"/>
              </a:lnSpc>
            </a:pPr>
            <a:r>
              <a:rPr spc="-20" dirty="0"/>
              <a:t>Biblioteci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115" y="808126"/>
            <a:ext cx="346837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spc="-30" dirty="0">
                <a:latin typeface="Tahoma"/>
                <a:cs typeface="Tahoma"/>
              </a:rPr>
              <a:t>Program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calls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li</a:t>
            </a:r>
            <a:r>
              <a:rPr sz="1100" spc="-50" dirty="0">
                <a:latin typeface="Tahoma"/>
                <a:cs typeface="Tahoma"/>
              </a:rPr>
              <a:t>b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-135" dirty="0">
                <a:latin typeface="Tahoma"/>
                <a:cs typeface="Tahoma"/>
              </a:rPr>
              <a:t>y</a:t>
            </a:r>
            <a:r>
              <a:rPr sz="1100" spc="-35" dirty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dirty="0">
                <a:latin typeface="Tahoma"/>
                <a:cs typeface="Tahoma"/>
              </a:rPr>
              <a:t>Li</a:t>
            </a:r>
            <a:r>
              <a:rPr sz="1100" spc="-30" dirty="0">
                <a:latin typeface="Tahoma"/>
                <a:cs typeface="Tahoma"/>
              </a:rPr>
              <a:t>b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ry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functionali</a:t>
            </a:r>
            <a:r>
              <a:rPr sz="1100" spc="-55" dirty="0">
                <a:latin typeface="Tahoma"/>
                <a:cs typeface="Tahoma"/>
              </a:rPr>
              <a:t>t</a:t>
            </a:r>
            <a:r>
              <a:rPr sz="1100" spc="-140" dirty="0">
                <a:latin typeface="Tahoma"/>
                <a:cs typeface="Tahoma"/>
              </a:rPr>
              <a:t>y</a:t>
            </a:r>
            <a:r>
              <a:rPr sz="1100" spc="-35" dirty="0">
                <a:latin typeface="Tahoma"/>
                <a:cs typeface="Tahoma"/>
              </a:rPr>
              <a:t>.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Program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5" dirty="0">
                <a:latin typeface="Tahoma"/>
                <a:cs typeface="Tahoma"/>
              </a:rPr>
              <a:t>uses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functionali</a:t>
            </a:r>
            <a:r>
              <a:rPr sz="1100" spc="-55" dirty="0">
                <a:latin typeface="Tahoma"/>
                <a:cs typeface="Tahoma"/>
              </a:rPr>
              <a:t>t</a:t>
            </a:r>
            <a:r>
              <a:rPr sz="1100" spc="-140" dirty="0">
                <a:latin typeface="Tahoma"/>
                <a:cs typeface="Tahoma"/>
              </a:rPr>
              <a:t>y</a:t>
            </a:r>
            <a:r>
              <a:rPr sz="1100" spc="-35" dirty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600" spc="30" dirty="0">
                <a:latin typeface="Arial"/>
                <a:cs typeface="Arial"/>
                <a:hlinkClick r:id="rId2"/>
              </a:rPr>
              <a:t>http://stac</a:t>
            </a:r>
            <a:r>
              <a:rPr sz="600" spc="20" dirty="0">
                <a:latin typeface="Arial"/>
                <a:cs typeface="Arial"/>
                <a:hlinkClick r:id="rId2"/>
              </a:rPr>
              <a:t>k</a:t>
            </a:r>
            <a:r>
              <a:rPr sz="600" spc="-5" dirty="0">
                <a:latin typeface="Arial"/>
                <a:cs typeface="Arial"/>
                <a:hlinkClick r:id="rId2"/>
              </a:rPr>
              <a:t>overfl</a:t>
            </a:r>
            <a:r>
              <a:rPr sz="600" spc="-30" dirty="0">
                <a:latin typeface="Arial"/>
                <a:cs typeface="Arial"/>
                <a:hlinkClick r:id="rId2"/>
              </a:rPr>
              <a:t>o</a:t>
            </a:r>
            <a:r>
              <a:rPr sz="600" dirty="0">
                <a:latin typeface="Arial"/>
                <a:cs typeface="Arial"/>
                <a:hlinkClick r:id="rId2"/>
              </a:rPr>
              <a:t>w.com/questions/1487</a:t>
            </a:r>
            <a:r>
              <a:rPr sz="600" spc="-5" dirty="0">
                <a:latin typeface="Arial"/>
                <a:cs typeface="Arial"/>
                <a:hlinkClick r:id="rId2"/>
              </a:rPr>
              <a:t>4</a:t>
            </a:r>
            <a:r>
              <a:rPr sz="600" dirty="0">
                <a:latin typeface="Arial"/>
                <a:cs typeface="Arial"/>
                <a:hlinkClick r:id="rId2"/>
              </a:rPr>
              <a:t>7/what-is-the-difference-</a:t>
            </a:r>
            <a:r>
              <a:rPr sz="600" spc="20" dirty="0">
                <a:latin typeface="Arial"/>
                <a:cs typeface="Arial"/>
                <a:hlinkClick r:id="rId2"/>
              </a:rPr>
              <a:t>b</a:t>
            </a:r>
            <a:r>
              <a:rPr sz="600" spc="5" dirty="0">
                <a:latin typeface="Arial"/>
                <a:cs typeface="Arial"/>
                <a:hlinkClick r:id="rId2"/>
              </a:rPr>
              <a:t>e</a:t>
            </a:r>
            <a:r>
              <a:rPr sz="600" spc="-20" dirty="0">
                <a:latin typeface="Arial"/>
                <a:cs typeface="Arial"/>
                <a:hlinkClick r:id="rId2"/>
              </a:rPr>
              <a:t>tw</a:t>
            </a:r>
            <a:r>
              <a:rPr sz="600" spc="-15" dirty="0">
                <a:latin typeface="Arial"/>
                <a:cs typeface="Arial"/>
                <a:hlinkClick r:id="rId2"/>
              </a:rPr>
              <a:t>een-a-frame</a:t>
            </a:r>
            <a:r>
              <a:rPr sz="600" spc="-40" dirty="0">
                <a:latin typeface="Arial"/>
                <a:cs typeface="Arial"/>
                <a:hlinkClick r:id="rId2"/>
              </a:rPr>
              <a:t>wo</a:t>
            </a:r>
            <a:r>
              <a:rPr sz="600" dirty="0">
                <a:latin typeface="Arial"/>
                <a:cs typeface="Arial"/>
                <a:hlinkClick r:id="rId2"/>
              </a:rPr>
              <a:t>rk-and-a-li</a:t>
            </a:r>
            <a:r>
              <a:rPr sz="600" spc="-25" dirty="0">
                <a:latin typeface="Arial"/>
                <a:cs typeface="Arial"/>
                <a:hlinkClick r:id="rId2"/>
              </a:rPr>
              <a:t>b</a:t>
            </a:r>
            <a:r>
              <a:rPr sz="600" spc="-5" dirty="0">
                <a:latin typeface="Arial"/>
                <a:cs typeface="Arial"/>
                <a:hlinkClick r:id="rId2"/>
              </a:rPr>
              <a:t>r</a:t>
            </a:r>
            <a:r>
              <a:rPr sz="600" spc="-30" dirty="0">
                <a:latin typeface="Arial"/>
                <a:cs typeface="Arial"/>
                <a:hlinkClick r:id="rId2"/>
              </a:rPr>
              <a:t>a</a:t>
            </a:r>
            <a:r>
              <a:rPr sz="600" dirty="0">
                <a:latin typeface="Arial"/>
                <a:cs typeface="Arial"/>
                <a:hlinkClick r:id="rId2"/>
              </a:rPr>
              <a:t>ry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1943" y="2233447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4578" y="0"/>
                </a:lnTo>
              </a:path>
            </a:pathLst>
          </a:custGeom>
          <a:ln w="11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1013" y="2189019"/>
            <a:ext cx="155575" cy="88900"/>
          </a:xfrm>
          <a:custGeom>
            <a:avLst/>
            <a:gdLst/>
            <a:ahLst/>
            <a:cxnLst/>
            <a:rect l="l" t="t" r="r" b="b"/>
            <a:pathLst>
              <a:path w="155575" h="88900">
                <a:moveTo>
                  <a:pt x="0" y="0"/>
                </a:moveTo>
                <a:lnTo>
                  <a:pt x="44450" y="44428"/>
                </a:lnTo>
                <a:lnTo>
                  <a:pt x="0" y="88852"/>
                </a:lnTo>
                <a:lnTo>
                  <a:pt x="155509" y="444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1013" y="2189019"/>
            <a:ext cx="155575" cy="88900"/>
          </a:xfrm>
          <a:custGeom>
            <a:avLst/>
            <a:gdLst/>
            <a:ahLst/>
            <a:cxnLst/>
            <a:rect l="l" t="t" r="r" b="b"/>
            <a:pathLst>
              <a:path w="155575" h="88900">
                <a:moveTo>
                  <a:pt x="44450" y="44428"/>
                </a:moveTo>
                <a:lnTo>
                  <a:pt x="0" y="88852"/>
                </a:lnTo>
                <a:lnTo>
                  <a:pt x="155509" y="44428"/>
                </a:lnTo>
                <a:lnTo>
                  <a:pt x="0" y="0"/>
                </a:lnTo>
                <a:lnTo>
                  <a:pt x="44450" y="44428"/>
                </a:lnTo>
                <a:close/>
              </a:path>
            </a:pathLst>
          </a:custGeom>
          <a:ln w="11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43273" y="1687780"/>
            <a:ext cx="1191260" cy="1091565"/>
          </a:xfrm>
          <a:prstGeom prst="rect">
            <a:avLst/>
          </a:prstGeom>
          <a:solidFill>
            <a:srgbClr val="4A76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700">
              <a:latin typeface="Times New Roman"/>
              <a:cs typeface="Times New Roman"/>
            </a:endParaRPr>
          </a:p>
          <a:p>
            <a:pPr marL="278130">
              <a:lnSpc>
                <a:spcPct val="100000"/>
              </a:lnSpc>
            </a:pP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114" dirty="0">
                <a:solidFill>
                  <a:srgbClr val="FFFFFF"/>
                </a:solidFill>
                <a:latin typeface="Trebuchet MS"/>
                <a:cs typeface="Trebuchet MS"/>
              </a:rPr>
              <a:t>ogram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9551" y="1998022"/>
            <a:ext cx="603885" cy="537845"/>
          </a:xfrm>
          <a:prstGeom prst="rect">
            <a:avLst/>
          </a:prstGeom>
          <a:solidFill>
            <a:srgbClr val="FC7100"/>
          </a:solidFill>
        </p:spPr>
        <p:txBody>
          <a:bodyPr vert="horz" wrap="square" lIns="0" tIns="668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"/>
              </a:spcBef>
            </a:pPr>
            <a:endParaRPr sz="105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library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13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3120">
              <a:lnSpc>
                <a:spcPct val="100000"/>
              </a:lnSpc>
            </a:pPr>
            <a:r>
              <a:rPr dirty="0"/>
              <a:t>F</a:t>
            </a:r>
            <a:r>
              <a:rPr spc="-75" dirty="0"/>
              <a:t>rame</a:t>
            </a:r>
            <a:r>
              <a:rPr spc="-135" dirty="0"/>
              <a:t>w</a:t>
            </a:r>
            <a:r>
              <a:rPr spc="-105" dirty="0"/>
              <a:t>o</a:t>
            </a:r>
            <a:r>
              <a:rPr spc="-40" dirty="0"/>
              <a:t>rk-uri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115" y="827379"/>
            <a:ext cx="346837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spc="10" dirty="0">
                <a:latin typeface="Tahoma"/>
                <a:cs typeface="Tahoma"/>
              </a:rPr>
              <a:t>F</a:t>
            </a:r>
            <a:r>
              <a:rPr sz="1100" spc="-60" dirty="0">
                <a:latin typeface="Tahoma"/>
                <a:cs typeface="Tahoma"/>
              </a:rPr>
              <a:t>rame</a:t>
            </a:r>
            <a:r>
              <a:rPr sz="1100" spc="-110" dirty="0">
                <a:latin typeface="Tahoma"/>
                <a:cs typeface="Tahoma"/>
              </a:rPr>
              <a:t>w</a:t>
            </a:r>
            <a:r>
              <a:rPr sz="1100" spc="-85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rk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calls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45" dirty="0">
                <a:latin typeface="Tahoma"/>
                <a:cs typeface="Tahoma"/>
              </a:rPr>
              <a:t>rog</a:t>
            </a:r>
            <a:r>
              <a:rPr sz="1100" spc="-40" dirty="0">
                <a:latin typeface="Tahoma"/>
                <a:cs typeface="Tahoma"/>
              </a:rPr>
              <a:t>r</a:t>
            </a:r>
            <a:r>
              <a:rPr sz="1100" spc="-50" dirty="0">
                <a:latin typeface="Tahoma"/>
                <a:cs typeface="Tahoma"/>
              </a:rPr>
              <a:t>am.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spc="10" dirty="0">
                <a:latin typeface="Tahoma"/>
                <a:cs typeface="Tahoma"/>
              </a:rPr>
              <a:t>F</a:t>
            </a:r>
            <a:r>
              <a:rPr sz="1100" spc="-60" dirty="0">
                <a:latin typeface="Tahoma"/>
                <a:cs typeface="Tahoma"/>
              </a:rPr>
              <a:t>rame</a:t>
            </a:r>
            <a:r>
              <a:rPr sz="1100" spc="-105" dirty="0">
                <a:latin typeface="Tahoma"/>
                <a:cs typeface="Tahoma"/>
              </a:rPr>
              <a:t>w</a:t>
            </a:r>
            <a:r>
              <a:rPr sz="1100" spc="-90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rk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</a:t>
            </a:r>
            <a:r>
              <a:rPr sz="1100" spc="-80" dirty="0">
                <a:latin typeface="Tahoma"/>
                <a:cs typeface="Tahoma"/>
              </a:rPr>
              <a:t>k</a:t>
            </a:r>
            <a:r>
              <a:rPr sz="1100" spc="-45" dirty="0">
                <a:latin typeface="Tahoma"/>
                <a:cs typeface="Tahoma"/>
              </a:rPr>
              <a:t>eleton.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Program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“meat”.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600" spc="30" dirty="0">
                <a:latin typeface="Arial"/>
                <a:cs typeface="Arial"/>
                <a:hlinkClick r:id="rId2"/>
              </a:rPr>
              <a:t>http://stac</a:t>
            </a:r>
            <a:r>
              <a:rPr sz="600" spc="20" dirty="0">
                <a:latin typeface="Arial"/>
                <a:cs typeface="Arial"/>
                <a:hlinkClick r:id="rId2"/>
              </a:rPr>
              <a:t>k</a:t>
            </a:r>
            <a:r>
              <a:rPr sz="600" spc="-5" dirty="0">
                <a:latin typeface="Arial"/>
                <a:cs typeface="Arial"/>
                <a:hlinkClick r:id="rId2"/>
              </a:rPr>
              <a:t>overfl</a:t>
            </a:r>
            <a:r>
              <a:rPr sz="600" spc="-30" dirty="0">
                <a:latin typeface="Arial"/>
                <a:cs typeface="Arial"/>
                <a:hlinkClick r:id="rId2"/>
              </a:rPr>
              <a:t>o</a:t>
            </a:r>
            <a:r>
              <a:rPr sz="600" dirty="0">
                <a:latin typeface="Arial"/>
                <a:cs typeface="Arial"/>
                <a:hlinkClick r:id="rId2"/>
              </a:rPr>
              <a:t>w.com/questions/1487</a:t>
            </a:r>
            <a:r>
              <a:rPr sz="600" spc="-5" dirty="0">
                <a:latin typeface="Arial"/>
                <a:cs typeface="Arial"/>
                <a:hlinkClick r:id="rId2"/>
              </a:rPr>
              <a:t>4</a:t>
            </a:r>
            <a:r>
              <a:rPr sz="600" dirty="0">
                <a:latin typeface="Arial"/>
                <a:cs typeface="Arial"/>
                <a:hlinkClick r:id="rId2"/>
              </a:rPr>
              <a:t>7/what-is-the-difference-</a:t>
            </a:r>
            <a:r>
              <a:rPr sz="600" spc="20" dirty="0">
                <a:latin typeface="Arial"/>
                <a:cs typeface="Arial"/>
                <a:hlinkClick r:id="rId2"/>
              </a:rPr>
              <a:t>b</a:t>
            </a:r>
            <a:r>
              <a:rPr sz="600" spc="5" dirty="0">
                <a:latin typeface="Arial"/>
                <a:cs typeface="Arial"/>
                <a:hlinkClick r:id="rId2"/>
              </a:rPr>
              <a:t>e</a:t>
            </a:r>
            <a:r>
              <a:rPr sz="600" spc="-20" dirty="0">
                <a:latin typeface="Arial"/>
                <a:cs typeface="Arial"/>
                <a:hlinkClick r:id="rId2"/>
              </a:rPr>
              <a:t>tw</a:t>
            </a:r>
            <a:r>
              <a:rPr sz="600" spc="-15" dirty="0">
                <a:latin typeface="Arial"/>
                <a:cs typeface="Arial"/>
                <a:hlinkClick r:id="rId2"/>
              </a:rPr>
              <a:t>een-a-frame</a:t>
            </a:r>
            <a:r>
              <a:rPr sz="600" spc="-40" dirty="0">
                <a:latin typeface="Arial"/>
                <a:cs typeface="Arial"/>
                <a:hlinkClick r:id="rId2"/>
              </a:rPr>
              <a:t>wo</a:t>
            </a:r>
            <a:r>
              <a:rPr sz="600" dirty="0">
                <a:latin typeface="Arial"/>
                <a:cs typeface="Arial"/>
                <a:hlinkClick r:id="rId2"/>
              </a:rPr>
              <a:t>rk-and-a-li</a:t>
            </a:r>
            <a:r>
              <a:rPr sz="600" spc="-25" dirty="0">
                <a:latin typeface="Arial"/>
                <a:cs typeface="Arial"/>
                <a:hlinkClick r:id="rId2"/>
              </a:rPr>
              <a:t>b</a:t>
            </a:r>
            <a:r>
              <a:rPr sz="600" spc="-5" dirty="0">
                <a:latin typeface="Arial"/>
                <a:cs typeface="Arial"/>
                <a:hlinkClick r:id="rId2"/>
              </a:rPr>
              <a:t>r</a:t>
            </a:r>
            <a:r>
              <a:rPr sz="600" spc="-30" dirty="0">
                <a:latin typeface="Arial"/>
                <a:cs typeface="Arial"/>
                <a:hlinkClick r:id="rId2"/>
              </a:rPr>
              <a:t>a</a:t>
            </a:r>
            <a:r>
              <a:rPr sz="600" dirty="0">
                <a:latin typeface="Arial"/>
                <a:cs typeface="Arial"/>
                <a:hlinkClick r:id="rId2"/>
              </a:rPr>
              <a:t>ry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7006" y="2393639"/>
            <a:ext cx="2713355" cy="354965"/>
          </a:xfrm>
          <a:custGeom>
            <a:avLst/>
            <a:gdLst/>
            <a:ahLst/>
            <a:cxnLst/>
            <a:rect l="l" t="t" r="r" b="b"/>
            <a:pathLst>
              <a:path w="2713354" h="354964">
                <a:moveTo>
                  <a:pt x="0" y="354582"/>
                </a:moveTo>
                <a:lnTo>
                  <a:pt x="2713261" y="354582"/>
                </a:lnTo>
                <a:lnTo>
                  <a:pt x="2713261" y="0"/>
                </a:lnTo>
                <a:lnTo>
                  <a:pt x="0" y="0"/>
                </a:lnTo>
                <a:lnTo>
                  <a:pt x="0" y="354582"/>
                </a:lnTo>
                <a:close/>
              </a:path>
            </a:pathLst>
          </a:custGeom>
          <a:solidFill>
            <a:srgbClr val="FC7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006" y="2393639"/>
            <a:ext cx="2713355" cy="354965"/>
          </a:xfrm>
          <a:custGeom>
            <a:avLst/>
            <a:gdLst/>
            <a:ahLst/>
            <a:cxnLst/>
            <a:rect l="l" t="t" r="r" b="b"/>
            <a:pathLst>
              <a:path w="2713354" h="354964">
                <a:moveTo>
                  <a:pt x="0" y="354582"/>
                </a:moveTo>
                <a:lnTo>
                  <a:pt x="2713261" y="354582"/>
                </a:lnTo>
                <a:lnTo>
                  <a:pt x="2713261" y="0"/>
                </a:lnTo>
                <a:lnTo>
                  <a:pt x="0" y="0"/>
                </a:lnTo>
                <a:lnTo>
                  <a:pt x="0" y="354582"/>
                </a:lnTo>
                <a:close/>
              </a:path>
            </a:pathLst>
          </a:custGeom>
          <a:ln w="5087">
            <a:solidFill>
              <a:srgbClr val="FC7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6802" y="1705365"/>
            <a:ext cx="1197610" cy="688340"/>
          </a:xfrm>
          <a:custGeom>
            <a:avLst/>
            <a:gdLst/>
            <a:ahLst/>
            <a:cxnLst/>
            <a:rect l="l" t="t" r="r" b="b"/>
            <a:pathLst>
              <a:path w="1197610" h="688339">
                <a:moveTo>
                  <a:pt x="0" y="688273"/>
                </a:moveTo>
                <a:lnTo>
                  <a:pt x="1197309" y="688273"/>
                </a:lnTo>
                <a:lnTo>
                  <a:pt x="1197309" y="0"/>
                </a:lnTo>
                <a:lnTo>
                  <a:pt x="0" y="0"/>
                </a:lnTo>
                <a:lnTo>
                  <a:pt x="0" y="688273"/>
                </a:lnTo>
                <a:close/>
              </a:path>
            </a:pathLst>
          </a:custGeom>
          <a:solidFill>
            <a:srgbClr val="FC7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6802" y="1705365"/>
            <a:ext cx="1197610" cy="688340"/>
          </a:xfrm>
          <a:custGeom>
            <a:avLst/>
            <a:gdLst/>
            <a:ahLst/>
            <a:cxnLst/>
            <a:rect l="l" t="t" r="r" b="b"/>
            <a:pathLst>
              <a:path w="1197610" h="688339">
                <a:moveTo>
                  <a:pt x="0" y="688273"/>
                </a:moveTo>
                <a:lnTo>
                  <a:pt x="1197309" y="688273"/>
                </a:lnTo>
                <a:lnTo>
                  <a:pt x="1197309" y="0"/>
                </a:lnTo>
                <a:lnTo>
                  <a:pt x="0" y="0"/>
                </a:lnTo>
                <a:lnTo>
                  <a:pt x="0" y="688273"/>
                </a:lnTo>
                <a:close/>
              </a:path>
            </a:pathLst>
          </a:custGeom>
          <a:ln w="7246">
            <a:solidFill>
              <a:srgbClr val="FC7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3984" y="2059325"/>
            <a:ext cx="521970" cy="333375"/>
          </a:xfrm>
          <a:custGeom>
            <a:avLst/>
            <a:gdLst/>
            <a:ahLst/>
            <a:cxnLst/>
            <a:rect l="l" t="t" r="r" b="b"/>
            <a:pathLst>
              <a:path w="521969" h="333375">
                <a:moveTo>
                  <a:pt x="0" y="332825"/>
                </a:moveTo>
                <a:lnTo>
                  <a:pt x="521555" y="332825"/>
                </a:lnTo>
                <a:lnTo>
                  <a:pt x="521555" y="0"/>
                </a:lnTo>
                <a:lnTo>
                  <a:pt x="0" y="0"/>
                </a:lnTo>
                <a:lnTo>
                  <a:pt x="0" y="332825"/>
                </a:lnTo>
                <a:close/>
              </a:path>
            </a:pathLst>
          </a:custGeom>
          <a:solidFill>
            <a:srgbClr val="FC7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3984" y="2059325"/>
            <a:ext cx="521970" cy="333375"/>
          </a:xfrm>
          <a:custGeom>
            <a:avLst/>
            <a:gdLst/>
            <a:ahLst/>
            <a:cxnLst/>
            <a:rect l="l" t="t" r="r" b="b"/>
            <a:pathLst>
              <a:path w="521969" h="333375">
                <a:moveTo>
                  <a:pt x="0" y="332825"/>
                </a:moveTo>
                <a:lnTo>
                  <a:pt x="521555" y="332825"/>
                </a:lnTo>
                <a:lnTo>
                  <a:pt x="521555" y="0"/>
                </a:lnTo>
                <a:lnTo>
                  <a:pt x="0" y="0"/>
                </a:lnTo>
                <a:lnTo>
                  <a:pt x="0" y="332825"/>
                </a:lnTo>
                <a:close/>
              </a:path>
            </a:pathLst>
          </a:custGeom>
          <a:ln w="3326">
            <a:solidFill>
              <a:srgbClr val="FC7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11452" y="1707527"/>
            <a:ext cx="1443990" cy="306070"/>
          </a:xfrm>
          <a:custGeom>
            <a:avLst/>
            <a:gdLst/>
            <a:ahLst/>
            <a:cxnLst/>
            <a:rect l="l" t="t" r="r" b="b"/>
            <a:pathLst>
              <a:path w="1443989" h="306069">
                <a:moveTo>
                  <a:pt x="0" y="305748"/>
                </a:moveTo>
                <a:lnTo>
                  <a:pt x="1443989" y="305748"/>
                </a:lnTo>
                <a:lnTo>
                  <a:pt x="1443989" y="0"/>
                </a:lnTo>
                <a:lnTo>
                  <a:pt x="0" y="0"/>
                </a:lnTo>
                <a:lnTo>
                  <a:pt x="0" y="305748"/>
                </a:lnTo>
                <a:close/>
              </a:path>
            </a:pathLst>
          </a:custGeom>
          <a:solidFill>
            <a:srgbClr val="4A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1452" y="1707527"/>
            <a:ext cx="1443990" cy="306070"/>
          </a:xfrm>
          <a:custGeom>
            <a:avLst/>
            <a:gdLst/>
            <a:ahLst/>
            <a:cxnLst/>
            <a:rect l="l" t="t" r="r" b="b"/>
            <a:pathLst>
              <a:path w="1443989" h="306069">
                <a:moveTo>
                  <a:pt x="0" y="305748"/>
                </a:moveTo>
                <a:lnTo>
                  <a:pt x="1443989" y="305748"/>
                </a:lnTo>
                <a:lnTo>
                  <a:pt x="1443989" y="0"/>
                </a:lnTo>
                <a:lnTo>
                  <a:pt x="0" y="0"/>
                </a:lnTo>
                <a:lnTo>
                  <a:pt x="0" y="305748"/>
                </a:lnTo>
                <a:close/>
              </a:path>
            </a:pathLst>
          </a:custGeom>
          <a:ln w="5290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1134" y="2008233"/>
            <a:ext cx="316230" cy="334010"/>
          </a:xfrm>
          <a:custGeom>
            <a:avLst/>
            <a:gdLst/>
            <a:ahLst/>
            <a:cxnLst/>
            <a:rect l="l" t="t" r="r" b="b"/>
            <a:pathLst>
              <a:path w="316230" h="334010">
                <a:moveTo>
                  <a:pt x="0" y="334013"/>
                </a:moveTo>
                <a:lnTo>
                  <a:pt x="315686" y="334013"/>
                </a:lnTo>
                <a:lnTo>
                  <a:pt x="315686" y="0"/>
                </a:lnTo>
                <a:lnTo>
                  <a:pt x="0" y="0"/>
                </a:lnTo>
                <a:lnTo>
                  <a:pt x="0" y="334013"/>
                </a:lnTo>
                <a:close/>
              </a:path>
            </a:pathLst>
          </a:custGeom>
          <a:solidFill>
            <a:srgbClr val="4A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1134" y="2008233"/>
            <a:ext cx="316230" cy="334010"/>
          </a:xfrm>
          <a:custGeom>
            <a:avLst/>
            <a:gdLst/>
            <a:ahLst/>
            <a:cxnLst/>
            <a:rect l="l" t="t" r="r" b="b"/>
            <a:pathLst>
              <a:path w="316230" h="334010">
                <a:moveTo>
                  <a:pt x="0" y="334013"/>
                </a:moveTo>
                <a:lnTo>
                  <a:pt x="315686" y="334013"/>
                </a:lnTo>
                <a:lnTo>
                  <a:pt x="315686" y="0"/>
                </a:lnTo>
                <a:lnTo>
                  <a:pt x="0" y="0"/>
                </a:lnTo>
                <a:lnTo>
                  <a:pt x="0" y="334013"/>
                </a:lnTo>
                <a:close/>
              </a:path>
            </a:pathLst>
          </a:custGeom>
          <a:ln w="5638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4891" y="2008335"/>
            <a:ext cx="490220" cy="133985"/>
          </a:xfrm>
          <a:custGeom>
            <a:avLst/>
            <a:gdLst/>
            <a:ahLst/>
            <a:cxnLst/>
            <a:rect l="l" t="t" r="r" b="b"/>
            <a:pathLst>
              <a:path w="490220" h="133985">
                <a:moveTo>
                  <a:pt x="0" y="133611"/>
                </a:moveTo>
                <a:lnTo>
                  <a:pt x="490230" y="133611"/>
                </a:lnTo>
                <a:lnTo>
                  <a:pt x="490230" y="0"/>
                </a:lnTo>
                <a:lnTo>
                  <a:pt x="0" y="0"/>
                </a:lnTo>
                <a:lnTo>
                  <a:pt x="0" y="133611"/>
                </a:lnTo>
                <a:close/>
              </a:path>
            </a:pathLst>
          </a:custGeom>
          <a:solidFill>
            <a:srgbClr val="4A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4891" y="2008335"/>
            <a:ext cx="490220" cy="133985"/>
          </a:xfrm>
          <a:custGeom>
            <a:avLst/>
            <a:gdLst/>
            <a:ahLst/>
            <a:cxnLst/>
            <a:rect l="l" t="t" r="r" b="b"/>
            <a:pathLst>
              <a:path w="490220" h="133985">
                <a:moveTo>
                  <a:pt x="0" y="133611"/>
                </a:moveTo>
                <a:lnTo>
                  <a:pt x="490230" y="133611"/>
                </a:lnTo>
                <a:lnTo>
                  <a:pt x="490230" y="0"/>
                </a:lnTo>
                <a:lnTo>
                  <a:pt x="0" y="0"/>
                </a:lnTo>
                <a:lnTo>
                  <a:pt x="0" y="133611"/>
                </a:lnTo>
                <a:close/>
              </a:path>
            </a:pathLst>
          </a:custGeom>
          <a:ln w="5625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87700" y="2168718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4">
                <a:moveTo>
                  <a:pt x="0" y="213867"/>
                </a:moveTo>
                <a:lnTo>
                  <a:pt x="0" y="0"/>
                </a:lnTo>
              </a:path>
            </a:pathLst>
          </a:custGeom>
          <a:ln w="70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9454" y="2168718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4" h="99060">
                <a:moveTo>
                  <a:pt x="28246" y="0"/>
                </a:moveTo>
                <a:lnTo>
                  <a:pt x="0" y="98888"/>
                </a:lnTo>
                <a:lnTo>
                  <a:pt x="28246" y="70621"/>
                </a:lnTo>
                <a:lnTo>
                  <a:pt x="48413" y="70621"/>
                </a:lnTo>
                <a:lnTo>
                  <a:pt x="28246" y="0"/>
                </a:lnTo>
                <a:close/>
              </a:path>
              <a:path w="56514" h="99060">
                <a:moveTo>
                  <a:pt x="48413" y="70621"/>
                </a:moveTo>
                <a:lnTo>
                  <a:pt x="28246" y="70621"/>
                </a:lnTo>
                <a:lnTo>
                  <a:pt x="56486" y="98888"/>
                </a:lnTo>
                <a:lnTo>
                  <a:pt x="48413" y="70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9454" y="2168718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4" h="99060">
                <a:moveTo>
                  <a:pt x="28246" y="70621"/>
                </a:moveTo>
                <a:lnTo>
                  <a:pt x="56486" y="98888"/>
                </a:lnTo>
                <a:lnTo>
                  <a:pt x="28246" y="0"/>
                </a:lnTo>
                <a:lnTo>
                  <a:pt x="0" y="98888"/>
                </a:lnTo>
                <a:lnTo>
                  <a:pt x="28246" y="70621"/>
                </a:lnTo>
                <a:close/>
              </a:path>
            </a:pathLst>
          </a:custGeom>
          <a:ln w="70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32435" y="2485181"/>
            <a:ext cx="7924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framework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56738" y="1765132"/>
            <a:ext cx="63373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114" dirty="0">
                <a:solidFill>
                  <a:srgbClr val="FFFFFF"/>
                </a:solidFill>
                <a:latin typeface="Trebuchet MS"/>
                <a:cs typeface="Trebuchet MS"/>
              </a:rPr>
              <a:t>ogram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14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9845">
              <a:lnSpc>
                <a:spcPct val="100000"/>
              </a:lnSpc>
            </a:pPr>
            <a:r>
              <a:rPr spc="-30" dirty="0"/>
              <a:t>C</a:t>
            </a:r>
            <a:r>
              <a:rPr spc="10" dirty="0"/>
              <a:t>o</a:t>
            </a:r>
            <a:r>
              <a:rPr spc="-65" dirty="0"/>
              <a:t>d</a:t>
            </a:r>
            <a:r>
              <a:rPr spc="15" dirty="0"/>
              <a:t> </a:t>
            </a:r>
            <a:r>
              <a:rPr spc="-70" dirty="0"/>
              <a:t>sur</a:t>
            </a:r>
            <a:r>
              <a:rPr spc="-85" dirty="0"/>
              <a:t>s</a:t>
            </a:r>
            <a:r>
              <a:rPr spc="-650" dirty="0"/>
              <a:t>˘</a:t>
            </a:r>
            <a:r>
              <a:rPr spc="-75" dirty="0"/>
              <a:t>a</a:t>
            </a:r>
            <a:r>
              <a:rPr spc="15" dirty="0"/>
              <a:t> </a:t>
            </a:r>
            <a:r>
              <a:rPr spc="-35" dirty="0"/>
              <a:t>p</a:t>
            </a:r>
            <a:r>
              <a:rPr spc="-55" dirty="0"/>
              <a:t>entru</a:t>
            </a:r>
            <a:r>
              <a:rPr spc="15" dirty="0"/>
              <a:t> </a:t>
            </a:r>
            <a:r>
              <a:rPr spc="-70" dirty="0"/>
              <a:t>un</a:t>
            </a:r>
            <a:r>
              <a:rPr spc="10" dirty="0"/>
              <a:t> </a:t>
            </a:r>
            <a:r>
              <a:rPr spc="-45" dirty="0"/>
              <a:t>limbaj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959713"/>
            <a:ext cx="3564890" cy="158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un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al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unui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rogram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este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denumit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5" dirty="0">
                <a:latin typeface="Tahoma"/>
                <a:cs typeface="Tahoma"/>
              </a:rPr>
              <a:t>s</a:t>
            </a:r>
            <a:r>
              <a:rPr sz="1100" spc="-60" dirty="0">
                <a:latin typeface="Tahoma"/>
                <a:cs typeface="Tahoma"/>
              </a:rPr>
              <a:t>u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este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citibil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al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unui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limbaj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rogram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70" dirty="0">
                <a:latin typeface="Tahoma"/>
                <a:cs typeface="Tahoma"/>
              </a:rPr>
              <a:t>re: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f</a:t>
            </a:r>
            <a:r>
              <a:rPr sz="1100" spc="-80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rmat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te</a:t>
            </a:r>
            <a:r>
              <a:rPr sz="1100" spc="-10" dirty="0">
                <a:latin typeface="Tahoma"/>
                <a:cs typeface="Tahoma"/>
              </a:rPr>
              <a:t>xt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75" dirty="0">
                <a:latin typeface="Tahoma"/>
                <a:cs typeface="Tahoma"/>
              </a:rPr>
              <a:t>a: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instru</a:t>
            </a:r>
            <a:r>
              <a:rPr sz="1100" spc="-25" dirty="0">
                <a:latin typeface="Tahoma"/>
                <a:cs typeface="Tahoma"/>
              </a:rPr>
              <a:t>c</a:t>
            </a:r>
            <a:r>
              <a:rPr sz="1100" spc="-27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25" dirty="0">
                <a:latin typeface="Tahoma"/>
                <a:cs typeface="Tahoma"/>
              </a:rPr>
              <a:t>iuni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30" dirty="0">
                <a:latin typeface="Tahoma"/>
                <a:cs typeface="Tahoma"/>
              </a:rPr>
              <a:t>ıntr-un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l</a:t>
            </a:r>
            <a:r>
              <a:rPr sz="1100" spc="-25" dirty="0">
                <a:latin typeface="Tahoma"/>
                <a:cs typeface="Tahoma"/>
              </a:rPr>
              <a:t>im</a:t>
            </a:r>
            <a:r>
              <a:rPr sz="1100" spc="-55" dirty="0">
                <a:latin typeface="Tahoma"/>
                <a:cs typeface="Tahoma"/>
              </a:rPr>
              <a:t>b</a:t>
            </a:r>
            <a:r>
              <a:rPr sz="1100" spc="-40" dirty="0">
                <a:latin typeface="Tahoma"/>
                <a:cs typeface="Tahoma"/>
              </a:rPr>
              <a:t>aj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res</a:t>
            </a:r>
            <a:r>
              <a:rPr sz="1100" spc="-40" dirty="0">
                <a:latin typeface="Tahoma"/>
                <a:cs typeface="Tahoma"/>
              </a:rPr>
              <a:t>p</a:t>
            </a:r>
            <a:r>
              <a:rPr sz="1100" spc="-35" dirty="0">
                <a:latin typeface="Tahoma"/>
                <a:cs typeface="Tahoma"/>
              </a:rPr>
              <a:t>ect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sinta</a:t>
            </a:r>
            <a:r>
              <a:rPr sz="1100" spc="-50" dirty="0">
                <a:latin typeface="Tahoma"/>
                <a:cs typeface="Tahoma"/>
              </a:rPr>
              <a:t>xa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acelui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limbaj</a:t>
            </a:r>
            <a:endParaRPr sz="1100">
              <a:latin typeface="Tahoma"/>
              <a:cs typeface="Tahoma"/>
            </a:endParaRPr>
          </a:p>
          <a:p>
            <a:pPr marL="160655" marR="17272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70" dirty="0">
                <a:latin typeface="Tahoma"/>
                <a:cs typeface="Tahoma"/>
              </a:rPr>
              <a:t>elege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un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rogram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este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neces</a:t>
            </a:r>
            <a:r>
              <a:rPr sz="1100" spc="-105" dirty="0">
                <a:latin typeface="Tahoma"/>
                <a:cs typeface="Tahoma"/>
              </a:rPr>
              <a:t>a</a:t>
            </a:r>
            <a:r>
              <a:rPr sz="1100" spc="-40" dirty="0">
                <a:latin typeface="Tahoma"/>
                <a:cs typeface="Tahoma"/>
              </a:rPr>
              <a:t>r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cunoa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0" dirty="0">
                <a:latin typeface="Tahoma"/>
                <a:cs typeface="Tahoma"/>
              </a:rPr>
              <a:t>terea </a:t>
            </a:r>
            <a:r>
              <a:rPr sz="1100" spc="-35" dirty="0">
                <a:latin typeface="Tahoma"/>
                <a:cs typeface="Tahoma"/>
              </a:rPr>
              <a:t>sintaxei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limbajului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este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scris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rogramat</a:t>
            </a:r>
            <a:r>
              <a:rPr sz="1100" spc="-8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16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9595">
              <a:lnSpc>
                <a:spcPct val="100000"/>
              </a:lnSpc>
            </a:pPr>
            <a:r>
              <a:rPr spc="-30" dirty="0"/>
              <a:t>Edito</a:t>
            </a:r>
            <a:r>
              <a:rPr spc="-65" dirty="0"/>
              <a:t>a</a:t>
            </a:r>
            <a:r>
              <a:rPr spc="-75" dirty="0"/>
              <a:t>re</a:t>
            </a:r>
            <a:r>
              <a:rPr spc="10" dirty="0"/>
              <a:t> </a:t>
            </a:r>
            <a:r>
              <a:rPr spc="-405" dirty="0"/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52" baseline="-13888" dirty="0">
                <a:latin typeface="Arial"/>
                <a:cs typeface="Arial"/>
              </a:rPr>
              <a:t> </a:t>
            </a:r>
            <a:r>
              <a:rPr sz="1200" dirty="0"/>
              <a:t>i</a:t>
            </a:r>
            <a:r>
              <a:rPr sz="1200" spc="10" dirty="0"/>
              <a:t> </a:t>
            </a:r>
            <a:r>
              <a:rPr sz="1200" spc="-35" dirty="0"/>
              <a:t>IDE-uri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771588"/>
            <a:ext cx="3778885" cy="2044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folosite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scrierea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du</a:t>
            </a:r>
            <a:r>
              <a:rPr sz="1100" spc="-25" dirty="0">
                <a:latin typeface="Tahoma"/>
                <a:cs typeface="Tahoma"/>
              </a:rPr>
              <a:t>lui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edito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scriu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-420" dirty="0">
                <a:latin typeface="Tahoma"/>
                <a:cs typeface="Tahoma"/>
              </a:rPr>
              <a:t>ˆ</a:t>
            </a:r>
            <a:r>
              <a:rPr sz="1000" spc="-20" dirty="0">
                <a:latin typeface="Tahoma"/>
                <a:cs typeface="Tahoma"/>
              </a:rPr>
              <a:t>ın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general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text,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p</a:t>
            </a:r>
            <a:r>
              <a:rPr sz="1000" spc="-30" dirty="0">
                <a:latin typeface="Tahoma"/>
                <a:cs typeface="Tahoma"/>
              </a:rPr>
              <a:t>r</a:t>
            </a:r>
            <a:r>
              <a:rPr sz="1000" spc="-25" dirty="0">
                <a:latin typeface="Tahoma"/>
                <a:cs typeface="Tahoma"/>
              </a:rPr>
              <a:t>intre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</a:t>
            </a:r>
            <a:r>
              <a:rPr sz="1000" spc="-65" dirty="0">
                <a:latin typeface="Tahoma"/>
                <a:cs typeface="Tahoma"/>
              </a:rPr>
              <a:t>a</a:t>
            </a:r>
            <a:r>
              <a:rPr sz="1000" spc="-55" dirty="0">
                <a:latin typeface="Tahoma"/>
                <a:cs typeface="Tahoma"/>
              </a:rPr>
              <a:t>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30" dirty="0">
                <a:latin typeface="Tahoma"/>
                <a:cs typeface="Tahoma"/>
              </a:rPr>
              <a:t>s</a:t>
            </a:r>
            <a:r>
              <a:rPr sz="750" spc="7" baseline="-16666" dirty="0">
                <a:latin typeface="Arial"/>
                <a:cs typeface="Arial"/>
              </a:rPr>
              <a:t>,</a:t>
            </a:r>
            <a:r>
              <a:rPr sz="750" spc="-37" baseline="-16666" dirty="0">
                <a:latin typeface="Arial"/>
                <a:cs typeface="Arial"/>
              </a:rPr>
              <a:t> </a:t>
            </a:r>
            <a:r>
              <a:rPr sz="1000" spc="5" dirty="0">
                <a:latin typeface="Tahoma"/>
                <a:cs typeface="Tahoma"/>
              </a:rPr>
              <a:t>i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</a:t>
            </a:r>
            <a:r>
              <a:rPr sz="1000" spc="-10" dirty="0">
                <a:latin typeface="Tahoma"/>
                <a:cs typeface="Tahoma"/>
              </a:rPr>
              <a:t>o</a:t>
            </a:r>
            <a:r>
              <a:rPr sz="1000" spc="-40" dirty="0">
                <a:latin typeface="Tahoma"/>
                <a:cs typeface="Tahoma"/>
              </a:rPr>
              <a:t>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sur</a:t>
            </a:r>
            <a:r>
              <a:rPr sz="1000" spc="-60" dirty="0">
                <a:latin typeface="Tahoma"/>
                <a:cs typeface="Tahoma"/>
              </a:rPr>
              <a:t>s</a:t>
            </a:r>
            <a:r>
              <a:rPr sz="1000" spc="-540" dirty="0">
                <a:latin typeface="Tahoma"/>
                <a:cs typeface="Tahoma"/>
              </a:rPr>
              <a:t>˘</a:t>
            </a:r>
            <a:r>
              <a:rPr sz="1000" spc="-50" dirty="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Tahoma"/>
                <a:cs typeface="Tahoma"/>
              </a:rPr>
              <a:t>Vim,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Emacs,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Notepad++,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Sublime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T</a:t>
            </a:r>
            <a:r>
              <a:rPr sz="1000" spc="-35" dirty="0">
                <a:latin typeface="Tahoma"/>
                <a:cs typeface="Tahoma"/>
              </a:rPr>
              <a:t>ext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5" dirty="0">
                <a:latin typeface="Tahoma"/>
                <a:cs typeface="Tahoma"/>
              </a:rPr>
              <a:t>IDE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latin typeface="Trebuchet MS"/>
                <a:cs typeface="Trebuchet MS"/>
              </a:rPr>
              <a:t>Integrated</a:t>
            </a:r>
            <a:r>
              <a:rPr sz="1000" i="1" spc="25" dirty="0">
                <a:latin typeface="Trebuchet MS"/>
                <a:cs typeface="Trebuchet MS"/>
              </a:rPr>
              <a:t> </a:t>
            </a:r>
            <a:r>
              <a:rPr sz="1000" i="1" spc="-50" dirty="0">
                <a:latin typeface="Trebuchet MS"/>
                <a:cs typeface="Trebuchet MS"/>
              </a:rPr>
              <a:t>Development</a:t>
            </a:r>
            <a:r>
              <a:rPr sz="1000" i="1" spc="30" dirty="0">
                <a:latin typeface="Trebuchet MS"/>
                <a:cs typeface="Trebuchet MS"/>
              </a:rPr>
              <a:t> </a:t>
            </a:r>
            <a:r>
              <a:rPr sz="1000" i="1" spc="-45" dirty="0">
                <a:latin typeface="Trebuchet MS"/>
                <a:cs typeface="Trebuchet MS"/>
              </a:rPr>
              <a:t>Environment</a:t>
            </a:r>
            <a:endParaRPr sz="1000">
              <a:latin typeface="Trebuchet MS"/>
              <a:cs typeface="Trebuchet MS"/>
            </a:endParaRPr>
          </a:p>
          <a:p>
            <a:pPr marL="300355">
              <a:lnSpc>
                <a:spcPts val="1195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integrea</a:t>
            </a:r>
            <a:r>
              <a:rPr sz="1000" spc="-50" dirty="0">
                <a:latin typeface="Tahoma"/>
                <a:cs typeface="Tahoma"/>
              </a:rPr>
              <a:t>z</a:t>
            </a:r>
            <a:r>
              <a:rPr sz="1000" spc="-540" dirty="0">
                <a:latin typeface="Tahoma"/>
                <a:cs typeface="Tahoma"/>
              </a:rPr>
              <a:t>˘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edit</a:t>
            </a:r>
            <a:r>
              <a:rPr sz="1000" spc="-65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r,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compilat</a:t>
            </a:r>
            <a:r>
              <a:rPr sz="1000" spc="-60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r,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debugger,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biblioteci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Eclipse,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Visual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Studio,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C</a:t>
            </a:r>
            <a:r>
              <a:rPr sz="1000" spc="20" dirty="0">
                <a:latin typeface="Tahoma"/>
                <a:cs typeface="Tahoma"/>
              </a:rPr>
              <a:t>o</a:t>
            </a:r>
            <a:r>
              <a:rPr sz="1000" spc="-35" dirty="0">
                <a:latin typeface="Tahoma"/>
                <a:cs typeface="Tahoma"/>
              </a:rPr>
              <a:t>de::Bl</a:t>
            </a:r>
            <a:r>
              <a:rPr sz="1000" spc="-20" dirty="0">
                <a:latin typeface="Tahoma"/>
                <a:cs typeface="Tahoma"/>
              </a:rPr>
              <a:t>o</a:t>
            </a:r>
            <a:r>
              <a:rPr sz="1000" spc="-35" dirty="0">
                <a:latin typeface="Tahoma"/>
                <a:cs typeface="Tahoma"/>
              </a:rPr>
              <a:t>cks,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NetBeans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facili</a:t>
            </a:r>
            <a:r>
              <a:rPr sz="1100" spc="-20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endParaRPr sz="1100">
              <a:latin typeface="Tahoma"/>
              <a:cs typeface="Tahoma"/>
            </a:endParaRPr>
          </a:p>
          <a:p>
            <a:pPr marL="437515" marR="5080" indent="-137160">
              <a:lnSpc>
                <a:spcPct val="1000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syntax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higlighting,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a</a:t>
            </a:r>
            <a:r>
              <a:rPr sz="1000" spc="-25" dirty="0">
                <a:latin typeface="Tahoma"/>
                <a:cs typeface="Tahoma"/>
              </a:rPr>
              <a:t>uto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indentation,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utilit</a:t>
            </a:r>
            <a:r>
              <a:rPr sz="1000" spc="-35" dirty="0">
                <a:latin typeface="Tahoma"/>
                <a:cs typeface="Tahoma"/>
              </a:rPr>
              <a:t>a</a:t>
            </a:r>
            <a:r>
              <a:rPr sz="1000" spc="-55" dirty="0">
                <a:latin typeface="Tahoma"/>
                <a:cs typeface="Tahoma"/>
              </a:rPr>
              <a:t>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</a:t>
            </a:r>
            <a:r>
              <a:rPr sz="1000" spc="-35" dirty="0">
                <a:latin typeface="Tahoma"/>
                <a:cs typeface="Tahoma"/>
              </a:rPr>
              <a:t>entru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deb</a:t>
            </a:r>
            <a:r>
              <a:rPr sz="1000" spc="-60" dirty="0">
                <a:latin typeface="Tahoma"/>
                <a:cs typeface="Tahoma"/>
              </a:rPr>
              <a:t>u</a:t>
            </a:r>
            <a:r>
              <a:rPr sz="1000" spc="-55" dirty="0">
                <a:latin typeface="Tahoma"/>
                <a:cs typeface="Tahoma"/>
              </a:rPr>
              <a:t>gg</a:t>
            </a:r>
            <a:r>
              <a:rPr sz="1000" spc="5" dirty="0">
                <a:latin typeface="Tahoma"/>
                <a:cs typeface="Tahoma"/>
              </a:rPr>
              <a:t>i</a:t>
            </a:r>
            <a:r>
              <a:rPr sz="1000" spc="-50" dirty="0">
                <a:latin typeface="Tahoma"/>
                <a:cs typeface="Tahoma"/>
              </a:rPr>
              <a:t>ng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integrate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c</a:t>
            </a:r>
            <a:r>
              <a:rPr sz="1000" spc="-10" dirty="0">
                <a:latin typeface="Tahoma"/>
                <a:cs typeface="Tahoma"/>
              </a:rPr>
              <a:t>o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folding,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</a:t>
            </a:r>
            <a:r>
              <a:rPr sz="1000" spc="-10" dirty="0">
                <a:latin typeface="Tahoma"/>
                <a:cs typeface="Tahoma"/>
              </a:rPr>
              <a:t>o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completion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(aut</a:t>
            </a:r>
            <a:r>
              <a:rPr sz="1000" dirty="0">
                <a:latin typeface="Tahoma"/>
                <a:cs typeface="Tahoma"/>
              </a:rPr>
              <a:t>o</a:t>
            </a:r>
            <a:r>
              <a:rPr sz="1000" spc="-30" dirty="0">
                <a:latin typeface="Tahoma"/>
                <a:cs typeface="Tahoma"/>
              </a:rPr>
              <a:t>completion)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17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3450">
              <a:lnSpc>
                <a:spcPct val="100000"/>
              </a:lnSpc>
            </a:pPr>
            <a:r>
              <a:rPr spc="-30" dirty="0"/>
              <a:t>C</a:t>
            </a:r>
            <a:r>
              <a:rPr spc="10" dirty="0"/>
              <a:t>o</a:t>
            </a:r>
            <a:r>
              <a:rPr spc="-55" dirty="0"/>
              <a:t>ding</a:t>
            </a:r>
            <a:r>
              <a:rPr spc="15" dirty="0"/>
              <a:t> </a:t>
            </a:r>
            <a:r>
              <a:rPr dirty="0"/>
              <a:t>S</a:t>
            </a:r>
            <a:r>
              <a:rPr spc="-35" dirty="0"/>
              <a:t>t</a:t>
            </a:r>
            <a:r>
              <a:rPr spc="-60" dirty="0"/>
              <a:t>yle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conven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recoman</a:t>
            </a:r>
            <a:r>
              <a:rPr sz="1100" spc="-70" dirty="0">
                <a:latin typeface="Tahoma"/>
                <a:cs typeface="Tahoma"/>
              </a:rPr>
              <a:t>d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25" dirty="0">
                <a:latin typeface="Tahoma"/>
                <a:cs typeface="Tahoma"/>
              </a:rPr>
              <a:t>ari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scrierea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u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Tahoma"/>
                <a:cs typeface="Tahoma"/>
              </a:rPr>
              <a:t>urin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104" baseline="-13888" dirty="0">
                <a:latin typeface="Arial"/>
                <a:cs typeface="Arial"/>
              </a:rPr>
              <a:t> 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70" dirty="0">
                <a:latin typeface="Tahoma"/>
                <a:cs typeface="Tahoma"/>
              </a:rPr>
              <a:t>elege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sur</a:t>
            </a:r>
            <a:r>
              <a:rPr sz="1100" spc="-8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60" dirty="0">
                <a:latin typeface="Tahoma"/>
                <a:cs typeface="Tahoma"/>
              </a:rPr>
              <a:t>consecven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104" baseline="-13888" dirty="0">
                <a:latin typeface="Arial"/>
                <a:cs typeface="Arial"/>
              </a:rPr>
              <a:t> 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-157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general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su</a:t>
            </a:r>
            <a:r>
              <a:rPr sz="1100" spc="-30" dirty="0">
                <a:latin typeface="Tahoma"/>
                <a:cs typeface="Tahoma"/>
              </a:rPr>
              <a:t>p</a:t>
            </a:r>
            <a:r>
              <a:rPr sz="1100" spc="-8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25" dirty="0">
                <a:latin typeface="Tahoma"/>
                <a:cs typeface="Tahoma"/>
              </a:rPr>
              <a:t>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p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40" dirty="0">
                <a:latin typeface="Tahoma"/>
                <a:cs typeface="Tahoma"/>
              </a:rPr>
              <a:t>rtea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edito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40" dirty="0">
                <a:latin typeface="Tahoma"/>
                <a:cs typeface="Tahoma"/>
              </a:rPr>
              <a:t>rel</a:t>
            </a:r>
            <a:r>
              <a:rPr sz="1100" spc="-9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IDE-uril</a:t>
            </a:r>
            <a:r>
              <a:rPr sz="1100" spc="-6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as</a:t>
            </a:r>
            <a:r>
              <a:rPr sz="1100" spc="-35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ecte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aco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erite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35" dirty="0">
                <a:latin typeface="Tahoma"/>
                <a:cs typeface="Tahoma"/>
              </a:rPr>
              <a:t>indent</a:t>
            </a:r>
            <a:r>
              <a:rPr sz="1000" spc="-70" dirty="0">
                <a:latin typeface="Tahoma"/>
                <a:cs typeface="Tahoma"/>
              </a:rPr>
              <a:t>a</a:t>
            </a:r>
            <a:r>
              <a:rPr sz="1000" spc="-55" dirty="0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60" dirty="0">
                <a:latin typeface="Tahoma"/>
                <a:cs typeface="Tahoma"/>
              </a:rPr>
              <a:t>nume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func</a:t>
            </a:r>
            <a:r>
              <a:rPr sz="1000" spc="-235" dirty="0">
                <a:latin typeface="Tahoma"/>
                <a:cs typeface="Tahoma"/>
              </a:rPr>
              <a:t>t</a:t>
            </a:r>
            <a:r>
              <a:rPr sz="750" spc="7" baseline="-16666" dirty="0">
                <a:latin typeface="Arial"/>
                <a:cs typeface="Arial"/>
              </a:rPr>
              <a:t>,</a:t>
            </a:r>
            <a:r>
              <a:rPr sz="750" spc="-52" baseline="-16666" dirty="0">
                <a:latin typeface="Arial"/>
                <a:cs typeface="Arial"/>
              </a:rPr>
              <a:t> </a:t>
            </a:r>
            <a:r>
              <a:rPr sz="1000" spc="-5" dirty="0">
                <a:latin typeface="Tahoma"/>
                <a:cs typeface="Tahoma"/>
              </a:rPr>
              <a:t>ii,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v</a:t>
            </a:r>
            <a:r>
              <a:rPr sz="1000" spc="-75" dirty="0">
                <a:latin typeface="Tahoma"/>
                <a:cs typeface="Tahoma"/>
              </a:rPr>
              <a:t>a</a:t>
            </a:r>
            <a:r>
              <a:rPr sz="1000" spc="-25" dirty="0">
                <a:latin typeface="Tahoma"/>
                <a:cs typeface="Tahoma"/>
              </a:rPr>
              <a:t>riabile,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constante,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macro-uri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50" dirty="0">
                <a:latin typeface="Tahoma"/>
                <a:cs typeface="Tahoma"/>
              </a:rPr>
              <a:t>spa</a:t>
            </a:r>
            <a:r>
              <a:rPr sz="1000" spc="-229" dirty="0">
                <a:latin typeface="Tahoma"/>
                <a:cs typeface="Tahoma"/>
              </a:rPr>
              <a:t>t</a:t>
            </a:r>
            <a:r>
              <a:rPr sz="750" spc="7" baseline="-16666" dirty="0">
                <a:latin typeface="Arial"/>
                <a:cs typeface="Arial"/>
              </a:rPr>
              <a:t>,</a:t>
            </a:r>
            <a:r>
              <a:rPr sz="750" spc="-52" baseline="-16666" dirty="0">
                <a:latin typeface="Arial"/>
                <a:cs typeface="Arial"/>
              </a:rPr>
              <a:t> </a:t>
            </a:r>
            <a:r>
              <a:rPr sz="1000" spc="-45" dirty="0">
                <a:latin typeface="Tahoma"/>
                <a:cs typeface="Tahoma"/>
              </a:rPr>
              <a:t>iere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40" dirty="0">
                <a:latin typeface="Tahoma"/>
                <a:cs typeface="Tahoma"/>
              </a:rPr>
              <a:t>coment</a:t>
            </a:r>
            <a:r>
              <a:rPr sz="1000" spc="-70" dirty="0">
                <a:latin typeface="Tahoma"/>
                <a:cs typeface="Tahoma"/>
              </a:rPr>
              <a:t>a</a:t>
            </a:r>
            <a:r>
              <a:rPr sz="1000" spc="-5" dirty="0">
                <a:latin typeface="Tahoma"/>
                <a:cs typeface="Tahoma"/>
              </a:rPr>
              <a:t>rii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</a:t>
            </a:r>
            <a:r>
              <a:rPr sz="1000" spc="-10" dirty="0">
                <a:latin typeface="Tahoma"/>
                <a:cs typeface="Tahoma"/>
              </a:rPr>
              <a:t>o</a:t>
            </a:r>
            <a:r>
              <a:rPr sz="1000" spc="-40" dirty="0">
                <a:latin typeface="Tahoma"/>
                <a:cs typeface="Tahoma"/>
              </a:rPr>
              <a:t>d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5" dirty="0">
                <a:latin typeface="Tahoma"/>
                <a:cs typeface="Tahoma"/>
              </a:rPr>
              <a:t>Steve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Oualline:</a:t>
            </a:r>
            <a:r>
              <a:rPr sz="1100" spc="145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C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Elements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S</a:t>
            </a:r>
            <a:r>
              <a:rPr sz="1100" spc="-30" dirty="0">
                <a:latin typeface="Tahoma"/>
                <a:cs typeface="Tahoma"/>
              </a:rPr>
              <a:t>t</a:t>
            </a:r>
            <a:r>
              <a:rPr sz="1100" spc="-45" dirty="0">
                <a:latin typeface="Tahoma"/>
                <a:cs typeface="Tahoma"/>
              </a:rPr>
              <a:t>yle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5" dirty="0">
                <a:latin typeface="Tahoma"/>
                <a:cs typeface="Tahoma"/>
              </a:rPr>
              <a:t>Python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PEP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18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0710">
              <a:lnSpc>
                <a:spcPct val="100000"/>
              </a:lnSpc>
            </a:pPr>
            <a:r>
              <a:rPr spc="-40" dirty="0"/>
              <a:t>Controlu</a:t>
            </a:r>
            <a:r>
              <a:rPr spc="-15" dirty="0"/>
              <a:t>l</a:t>
            </a:r>
            <a:r>
              <a:rPr spc="20" dirty="0"/>
              <a:t> </a:t>
            </a:r>
            <a:r>
              <a:rPr spc="-50" dirty="0"/>
              <a:t>versiunii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5613" rIns="0" bIns="0" rtlCol="0">
            <a:spAutoFit/>
          </a:bodyPr>
          <a:lstStyle/>
          <a:p>
            <a:pPr marL="160655" marR="302895" indent="-148590">
              <a:lnSpc>
                <a:spcPct val="1026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35" dirty="0">
                <a:latin typeface="Tahoma"/>
                <a:cs typeface="Tahoma"/>
              </a:rPr>
              <a:t>V</a:t>
            </a:r>
            <a:r>
              <a:rPr sz="1100" spc="10" dirty="0">
                <a:latin typeface="Tahoma"/>
                <a:cs typeface="Tahoma"/>
              </a:rPr>
              <a:t>CS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(</a:t>
            </a:r>
            <a:r>
              <a:rPr sz="1100" i="1" spc="50" dirty="0">
                <a:latin typeface="Trebuchet MS"/>
                <a:cs typeface="Trebuchet MS"/>
              </a:rPr>
              <a:t>V</a:t>
            </a:r>
            <a:r>
              <a:rPr sz="1100" i="1" spc="-65" dirty="0">
                <a:latin typeface="Trebuchet MS"/>
                <a:cs typeface="Trebuchet MS"/>
              </a:rPr>
              <a:t>ersion</a:t>
            </a:r>
            <a:r>
              <a:rPr sz="1100" i="1" spc="30" dirty="0">
                <a:latin typeface="Trebuchet MS"/>
                <a:cs typeface="Trebuchet MS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Contro</a:t>
            </a:r>
            <a:r>
              <a:rPr sz="1100" i="1" spc="-35" dirty="0">
                <a:latin typeface="Trebuchet MS"/>
                <a:cs typeface="Trebuchet MS"/>
              </a:rPr>
              <a:t>l</a:t>
            </a:r>
            <a:r>
              <a:rPr sz="1100" i="1" spc="35" dirty="0">
                <a:latin typeface="Trebuchet MS"/>
                <a:cs typeface="Trebuchet MS"/>
              </a:rPr>
              <a:t> </a:t>
            </a:r>
            <a:r>
              <a:rPr sz="1100" i="1" spc="-35" dirty="0">
                <a:latin typeface="Trebuchet MS"/>
                <a:cs typeface="Trebuchet MS"/>
              </a:rPr>
              <a:t>Syste</a:t>
            </a:r>
            <a:r>
              <a:rPr sz="1100" i="1" spc="-45" dirty="0">
                <a:latin typeface="Trebuchet MS"/>
                <a:cs typeface="Trebuchet MS"/>
              </a:rPr>
              <a:t>m</a:t>
            </a:r>
            <a:r>
              <a:rPr sz="1100" spc="-15" dirty="0">
                <a:latin typeface="Tahoma"/>
                <a:cs typeface="Tahoma"/>
              </a:rPr>
              <a:t>),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SCM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(</a:t>
            </a:r>
            <a:r>
              <a:rPr sz="1100" i="1" spc="-40" dirty="0">
                <a:latin typeface="Trebuchet MS"/>
                <a:cs typeface="Trebuchet MS"/>
              </a:rPr>
              <a:t>Source</a:t>
            </a:r>
            <a:r>
              <a:rPr sz="1100" i="1" spc="30" dirty="0">
                <a:latin typeface="Trebuchet MS"/>
                <a:cs typeface="Trebuchet MS"/>
              </a:rPr>
              <a:t>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100" i="1" spc="25" dirty="0">
                <a:latin typeface="Trebuchet MS"/>
                <a:cs typeface="Trebuchet MS"/>
              </a:rPr>
              <a:t>o</a:t>
            </a:r>
            <a:r>
              <a:rPr sz="1100" i="1" spc="-80" dirty="0">
                <a:latin typeface="Trebuchet MS"/>
                <a:cs typeface="Trebuchet MS"/>
              </a:rPr>
              <a:t>de</a:t>
            </a:r>
            <a:r>
              <a:rPr sz="1100" i="1" spc="-45" dirty="0">
                <a:latin typeface="Trebuchet MS"/>
                <a:cs typeface="Trebuchet MS"/>
              </a:rPr>
              <a:t> Managemen</a:t>
            </a:r>
            <a:r>
              <a:rPr sz="1100" i="1" spc="50" dirty="0">
                <a:latin typeface="Trebuchet MS"/>
                <a:cs typeface="Trebuchet MS"/>
              </a:rPr>
              <a:t>t</a:t>
            </a:r>
            <a:r>
              <a:rPr sz="1100" dirty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este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20" dirty="0">
                <a:latin typeface="Tahoma"/>
                <a:cs typeface="Tahoma"/>
              </a:rPr>
              <a:t>inut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30" dirty="0">
                <a:latin typeface="Tahoma"/>
                <a:cs typeface="Tahoma"/>
              </a:rPr>
              <a:t>ıntr-un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i="1" spc="-80" dirty="0">
                <a:latin typeface="Trebuchet MS"/>
                <a:cs typeface="Trebuchet MS"/>
              </a:rPr>
              <a:t>re</a:t>
            </a:r>
            <a:r>
              <a:rPr sz="1100" i="1" spc="-60" dirty="0">
                <a:latin typeface="Trebuchet MS"/>
                <a:cs typeface="Trebuchet MS"/>
              </a:rPr>
              <a:t>p</a:t>
            </a:r>
            <a:r>
              <a:rPr sz="1100" i="1" spc="-50" dirty="0">
                <a:latin typeface="Trebuchet MS"/>
                <a:cs typeface="Trebuchet MS"/>
              </a:rPr>
              <a:t>osit</a:t>
            </a:r>
            <a:r>
              <a:rPr sz="1100" i="1" spc="-95" dirty="0">
                <a:latin typeface="Trebuchet MS"/>
                <a:cs typeface="Trebuchet MS"/>
              </a:rPr>
              <a:t>o</a:t>
            </a:r>
            <a:r>
              <a:rPr sz="1100" i="1" spc="-65" dirty="0">
                <a:latin typeface="Trebuchet MS"/>
                <a:cs typeface="Trebuchet MS"/>
              </a:rPr>
              <a:t>ry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15" dirty="0">
                <a:latin typeface="Tahoma"/>
                <a:cs typeface="Tahoma"/>
              </a:rPr>
              <a:t>odifi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35" dirty="0">
                <a:latin typeface="Tahoma"/>
                <a:cs typeface="Tahoma"/>
              </a:rPr>
              <a:t>arile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45" dirty="0">
                <a:latin typeface="Tahoma"/>
                <a:cs typeface="Tahoma"/>
              </a:rPr>
              <a:t>rog</a:t>
            </a:r>
            <a:r>
              <a:rPr sz="1100" spc="-40" dirty="0">
                <a:latin typeface="Tahoma"/>
                <a:cs typeface="Tahoma"/>
              </a:rPr>
              <a:t>r</a:t>
            </a:r>
            <a:r>
              <a:rPr sz="1100" spc="-60" dirty="0">
                <a:latin typeface="Tahoma"/>
                <a:cs typeface="Tahoma"/>
              </a:rPr>
              <a:t>am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90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fie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inute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ıntr-o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ist</a:t>
            </a:r>
            <a:r>
              <a:rPr sz="1100" spc="-70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rie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un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element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ist</a:t>
            </a:r>
            <a:r>
              <a:rPr sz="1100" spc="-70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rie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este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versiune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ermite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revenirea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la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st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anteri</a:t>
            </a:r>
            <a:r>
              <a:rPr sz="1100" spc="-80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r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caz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robleme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ermite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ramuri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dezvolt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lucru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echi</a:t>
            </a:r>
            <a:r>
              <a:rPr sz="1100" spc="-60" dirty="0">
                <a:latin typeface="Tahoma"/>
                <a:cs typeface="Tahoma"/>
              </a:rPr>
              <a:t>p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Git</a:t>
            </a:r>
            <a:r>
              <a:rPr sz="1100" spc="-5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Subversion,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D</a:t>
            </a:r>
            <a:r>
              <a:rPr sz="1100" spc="-40" dirty="0">
                <a:latin typeface="Tahoma"/>
                <a:cs typeface="Tahoma"/>
              </a:rPr>
              <a:t>arcs,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Mercurial,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Baza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25" dirty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19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5079">
              <a:lnSpc>
                <a:spcPct val="100000"/>
              </a:lnSpc>
            </a:pPr>
            <a:r>
              <a:rPr spc="-30" dirty="0"/>
              <a:t>GitHub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735152"/>
            <a:ext cx="3596004" cy="2134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serviciu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hosting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re</a:t>
            </a:r>
            <a:r>
              <a:rPr sz="1100" spc="-35" dirty="0">
                <a:latin typeface="Tahoma"/>
                <a:cs typeface="Tahoma"/>
              </a:rPr>
              <a:t>p</a:t>
            </a:r>
            <a:r>
              <a:rPr sz="1100" spc="-30" dirty="0">
                <a:latin typeface="Tahoma"/>
                <a:cs typeface="Tahoma"/>
              </a:rPr>
              <a:t>osit</a:t>
            </a:r>
            <a:r>
              <a:rPr sz="1100" spc="-70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ry-uri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Git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Git</a:t>
            </a:r>
            <a:r>
              <a:rPr sz="1100" spc="-5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issue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tracking,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wiki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u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9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</a:t>
            </a:r>
            <a:r>
              <a:rPr sz="1100" spc="-95" dirty="0">
                <a:latin typeface="Tahoma"/>
                <a:cs typeface="Tahoma"/>
              </a:rPr>
              <a:t>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creat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re</a:t>
            </a:r>
            <a:r>
              <a:rPr sz="1100" spc="-35" dirty="0">
                <a:latin typeface="Tahoma"/>
                <a:cs typeface="Tahoma"/>
              </a:rPr>
              <a:t>p</a:t>
            </a:r>
            <a:r>
              <a:rPr sz="1100" spc="-30" dirty="0">
                <a:latin typeface="Tahoma"/>
                <a:cs typeface="Tahoma"/>
              </a:rPr>
              <a:t>osit</a:t>
            </a:r>
            <a:r>
              <a:rPr sz="1100" spc="-70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ry-uri,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lucrat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echi</a:t>
            </a:r>
            <a:r>
              <a:rPr sz="1100" spc="-60" dirty="0">
                <a:latin typeface="Tahoma"/>
                <a:cs typeface="Tahoma"/>
              </a:rPr>
              <a:t>p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contribu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la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alte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roiecte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este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</a:t>
            </a:r>
            <a:r>
              <a:rPr sz="1100" spc="-95" dirty="0">
                <a:latin typeface="Tahoma"/>
                <a:cs typeface="Tahoma"/>
              </a:rPr>
              <a:t>e</a:t>
            </a:r>
            <a:r>
              <a:rPr sz="1100" spc="-45" dirty="0">
                <a:latin typeface="Tahoma"/>
                <a:cs typeface="Tahoma"/>
              </a:rPr>
              <a:t>schis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(o</a:t>
            </a:r>
            <a:r>
              <a:rPr sz="1100" spc="-10" dirty="0">
                <a:latin typeface="Tahoma"/>
                <a:cs typeface="Tahoma"/>
              </a:rPr>
              <a:t>p</a:t>
            </a:r>
            <a:r>
              <a:rPr sz="1100" spc="-75" dirty="0">
                <a:latin typeface="Tahoma"/>
                <a:cs typeface="Tahoma"/>
              </a:rPr>
              <a:t>en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source)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35" dirty="0">
                <a:latin typeface="Tahoma"/>
                <a:cs typeface="Tahoma"/>
              </a:rPr>
              <a:t>ınchis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(te</a:t>
            </a:r>
            <a:r>
              <a:rPr sz="1100" spc="-80" dirty="0">
                <a:latin typeface="Tahoma"/>
                <a:cs typeface="Tahoma"/>
              </a:rPr>
              <a:t>me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ca</a:t>
            </a:r>
            <a:r>
              <a:rPr sz="1100" spc="-60" dirty="0">
                <a:latin typeface="Tahoma"/>
                <a:cs typeface="Tahoma"/>
              </a:rPr>
              <a:t>s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30" dirty="0">
                <a:latin typeface="Tahoma"/>
                <a:cs typeface="Tahoma"/>
              </a:rPr>
              <a:t>a),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pute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cere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re</a:t>
            </a:r>
            <a:r>
              <a:rPr sz="1100" spc="-35" dirty="0">
                <a:latin typeface="Tahoma"/>
                <a:cs typeface="Tahoma"/>
              </a:rPr>
              <a:t>p</a:t>
            </a:r>
            <a:r>
              <a:rPr sz="1100" spc="-30" dirty="0">
                <a:latin typeface="Tahoma"/>
                <a:cs typeface="Tahoma"/>
              </a:rPr>
              <a:t>osit</a:t>
            </a:r>
            <a:r>
              <a:rPr sz="1100" spc="-70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ry-uri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gratis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studen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alternative:</a:t>
            </a:r>
            <a:r>
              <a:rPr sz="1100" spc="135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BitBuc</a:t>
            </a:r>
            <a:r>
              <a:rPr sz="1100" spc="-15" dirty="0">
                <a:latin typeface="Tahoma"/>
                <a:cs typeface="Tahoma"/>
              </a:rPr>
              <a:t>k</a:t>
            </a:r>
            <a:r>
              <a:rPr sz="1100" spc="-35" dirty="0">
                <a:latin typeface="Tahoma"/>
                <a:cs typeface="Tahoma"/>
              </a:rPr>
              <a:t>et,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GitLab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instan</a:t>
            </a:r>
            <a:r>
              <a:rPr sz="1100" spc="-27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104" baseline="-13888" dirty="0">
                <a:latin typeface="Arial"/>
                <a:cs typeface="Arial"/>
              </a:rPr>
              <a:t> 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GitLab</a:t>
            </a:r>
            <a:r>
              <a:rPr sz="1100" spc="-120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facultate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80" dirty="0">
                <a:latin typeface="Courier New"/>
                <a:cs typeface="Courier New"/>
                <a:hlinkClick r:id="rId2"/>
              </a:rPr>
              <a:t>https://gitlab.cs.pub.ro/</a:t>
            </a:r>
            <a:endParaRPr sz="1000">
              <a:latin typeface="Courier New"/>
              <a:cs typeface="Courier New"/>
            </a:endParaRPr>
          </a:p>
          <a:p>
            <a:pPr marL="300355">
              <a:lnSpc>
                <a:spcPts val="1200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autentific</a:t>
            </a:r>
            <a:r>
              <a:rPr sz="1000" spc="-60" dirty="0">
                <a:latin typeface="Tahoma"/>
                <a:cs typeface="Tahoma"/>
              </a:rPr>
              <a:t>a</a:t>
            </a:r>
            <a:r>
              <a:rPr sz="1000" spc="-55" dirty="0">
                <a:latin typeface="Tahoma"/>
                <a:cs typeface="Tahoma"/>
              </a:rPr>
              <a:t>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f</a:t>
            </a:r>
            <a:r>
              <a:rPr sz="1000" spc="-45" dirty="0">
                <a:latin typeface="Tahoma"/>
                <a:cs typeface="Tahoma"/>
              </a:rPr>
              <a:t>o</a:t>
            </a:r>
            <a:r>
              <a:rPr sz="1000" spc="5" dirty="0">
                <a:latin typeface="Tahoma"/>
                <a:cs typeface="Tahoma"/>
              </a:rPr>
              <a:t>l</a:t>
            </a:r>
            <a:r>
              <a:rPr sz="1000" spc="-55" dirty="0">
                <a:latin typeface="Tahoma"/>
                <a:cs typeface="Tahoma"/>
              </a:rPr>
              <a:t>os</a:t>
            </a:r>
            <a:r>
              <a:rPr sz="1000" spc="-15" dirty="0">
                <a:latin typeface="Tahoma"/>
                <a:cs typeface="Tahoma"/>
              </a:rPr>
              <a:t>i</a:t>
            </a:r>
            <a:r>
              <a:rPr sz="1000" spc="-35" dirty="0">
                <a:latin typeface="Tahoma"/>
                <a:cs typeface="Tahoma"/>
              </a:rPr>
              <a:t>n</a:t>
            </a:r>
            <a:r>
              <a:rPr sz="1000" spc="-40" dirty="0">
                <a:latin typeface="Tahoma"/>
                <a:cs typeface="Tahoma"/>
              </a:rPr>
              <a:t>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L</a:t>
            </a:r>
            <a:r>
              <a:rPr sz="1000" spc="15" dirty="0">
                <a:latin typeface="Tahoma"/>
                <a:cs typeface="Tahoma"/>
              </a:rPr>
              <a:t>D</a:t>
            </a:r>
            <a:r>
              <a:rPr sz="1000" spc="70" dirty="0">
                <a:latin typeface="Tahoma"/>
                <a:cs typeface="Tahoma"/>
              </a:rPr>
              <a:t>AP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(contul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</a:t>
            </a:r>
            <a:r>
              <a:rPr sz="1000" spc="-85" dirty="0">
                <a:latin typeface="Tahoma"/>
                <a:cs typeface="Tahoma"/>
              </a:rPr>
              <a:t>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cs.curs.pub.ro)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20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4390">
              <a:lnSpc>
                <a:spcPct val="100000"/>
              </a:lnSpc>
            </a:pPr>
            <a:r>
              <a:rPr spc="-30" dirty="0"/>
              <a:t>Best</a:t>
            </a:r>
            <a:r>
              <a:rPr spc="10" dirty="0"/>
              <a:t> </a:t>
            </a:r>
            <a:r>
              <a:rPr spc="-30" dirty="0"/>
              <a:t>Practices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691731"/>
            <a:ext cx="3592195" cy="225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65" dirty="0">
                <a:latin typeface="Tahoma"/>
                <a:cs typeface="Tahoma"/>
              </a:rPr>
              <a:t>nume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sugestive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</a:t>
            </a:r>
            <a:r>
              <a:rPr sz="1100" spc="-240" dirty="0">
                <a:latin typeface="Tahoma"/>
                <a:cs typeface="Tahoma"/>
              </a:rPr>
              <a:t>e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35" dirty="0">
                <a:latin typeface="Tahoma"/>
                <a:cs typeface="Tahoma"/>
              </a:rPr>
              <a:t>ıng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45" dirty="0">
                <a:latin typeface="Tahoma"/>
                <a:cs typeface="Tahoma"/>
              </a:rPr>
              <a:t>a</a:t>
            </a:r>
            <a:r>
              <a:rPr sz="1100" spc="-85" dirty="0">
                <a:latin typeface="Tahoma"/>
                <a:cs typeface="Tahoma"/>
              </a:rPr>
              <a:t>m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20" dirty="0">
                <a:latin typeface="Tahoma"/>
                <a:cs typeface="Tahoma"/>
              </a:rPr>
              <a:t>adit,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bine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spa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10" dirty="0">
                <a:latin typeface="Tahoma"/>
                <a:cs typeface="Tahoma"/>
              </a:rPr>
              <a:t>iat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comentat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-95" dirty="0">
                <a:latin typeface="Tahoma"/>
                <a:cs typeface="Tahoma"/>
              </a:rPr>
              <a:t>e</a:t>
            </a:r>
            <a:r>
              <a:rPr sz="1100" spc="-45" dirty="0">
                <a:latin typeface="Tahoma"/>
                <a:cs typeface="Tahoma"/>
              </a:rPr>
              <a:t>leva</a:t>
            </a:r>
            <a:r>
              <a:rPr sz="1100" spc="-65" dirty="0">
                <a:latin typeface="Tahoma"/>
                <a:cs typeface="Tahoma"/>
              </a:rPr>
              <a:t>n</a:t>
            </a:r>
            <a:r>
              <a:rPr sz="1100" spc="25" dirty="0">
                <a:latin typeface="Tahoma"/>
                <a:cs typeface="Tahoma"/>
              </a:rPr>
              <a:t>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indentat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func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dimensiune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rezonabi</a:t>
            </a:r>
            <a:r>
              <a:rPr sz="1100" spc="-35" dirty="0">
                <a:latin typeface="Tahoma"/>
                <a:cs typeface="Tahoma"/>
              </a:rPr>
              <a:t>l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func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20" dirty="0">
                <a:latin typeface="Tahoma"/>
                <a:cs typeface="Tahoma"/>
              </a:rPr>
              <a:t>ionali</a:t>
            </a:r>
            <a:r>
              <a:rPr sz="1100" spc="-30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diferite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Tahoma"/>
                <a:cs typeface="Tahoma"/>
              </a:rPr>
              <a:t>iere/m</a:t>
            </a:r>
            <a:r>
              <a:rPr sz="1100" spc="-10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dule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diferite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evit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h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rd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ding-ului: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folosi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macro-uri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sau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v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30" dirty="0">
                <a:latin typeface="Tahoma"/>
                <a:cs typeface="Tahoma"/>
              </a:rPr>
              <a:t>riabile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l</a:t>
            </a:r>
            <a:r>
              <a:rPr sz="1100" spc="-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c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val</a:t>
            </a:r>
            <a:r>
              <a:rPr sz="1100" spc="-75" dirty="0">
                <a:latin typeface="Tahoma"/>
                <a:cs typeface="Tahoma"/>
              </a:rPr>
              <a:t>o</a:t>
            </a:r>
            <a:r>
              <a:rPr sz="1100" spc="-10" dirty="0">
                <a:latin typeface="Tahoma"/>
                <a:cs typeface="Tahoma"/>
              </a:rPr>
              <a:t>ri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h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rd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date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limita</a:t>
            </a:r>
            <a:r>
              <a:rPr sz="1100" spc="-20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dimensiunea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maxi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liniil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evit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</a:t>
            </a:r>
            <a:r>
              <a:rPr sz="1100" spc="-20" dirty="0">
                <a:latin typeface="Tahoma"/>
                <a:cs typeface="Tahoma"/>
              </a:rPr>
              <a:t>upli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20" dirty="0">
                <a:latin typeface="Tahoma"/>
                <a:cs typeface="Tahoma"/>
              </a:rPr>
              <a:t>arii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5" dirty="0">
                <a:latin typeface="Tahoma"/>
                <a:cs typeface="Tahoma"/>
              </a:rPr>
              <a:t>d</a:t>
            </a:r>
            <a:r>
              <a:rPr sz="1100" spc="-25" dirty="0">
                <a:latin typeface="Tahoma"/>
                <a:cs typeface="Tahoma"/>
              </a:rPr>
              <a:t>ului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60" dirty="0">
                <a:latin typeface="Tahoma"/>
                <a:cs typeface="Tahoma"/>
              </a:rPr>
              <a:t>consecven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104" baseline="-13888" dirty="0">
                <a:latin typeface="Arial"/>
                <a:cs typeface="Arial"/>
              </a:rPr>
              <a:t> 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21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9300">
              <a:lnSpc>
                <a:spcPct val="100000"/>
              </a:lnSpc>
            </a:pPr>
            <a:r>
              <a:rPr spc="-30" dirty="0"/>
              <a:t>O</a:t>
            </a:r>
            <a:r>
              <a:rPr spc="5" dirty="0"/>
              <a:t>p</a:t>
            </a:r>
            <a:r>
              <a:rPr spc="-75" dirty="0"/>
              <a:t>era</a:t>
            </a:r>
            <a:r>
              <a:rPr spc="-280" dirty="0"/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67" baseline="-13888" dirty="0">
                <a:latin typeface="Arial"/>
                <a:cs typeface="Arial"/>
              </a:rPr>
              <a:t> </a:t>
            </a:r>
            <a:r>
              <a:rPr sz="1200" spc="-30" dirty="0"/>
              <a:t>iile</a:t>
            </a:r>
            <a:r>
              <a:rPr sz="1200" spc="10" dirty="0"/>
              <a:t> </a:t>
            </a:r>
            <a:r>
              <a:rPr sz="1200" spc="-20" dirty="0"/>
              <a:t>utilizat</a:t>
            </a:r>
            <a:r>
              <a:rPr sz="1200" spc="-65" dirty="0"/>
              <a:t>o</a:t>
            </a:r>
            <a:r>
              <a:rPr sz="1200" spc="-35" dirty="0"/>
              <a:t>rului</a:t>
            </a:r>
            <a:r>
              <a:rPr sz="1200" spc="10" dirty="0"/>
              <a:t> </a:t>
            </a:r>
            <a:r>
              <a:rPr sz="1200" spc="-55" dirty="0"/>
              <a:t>cu</a:t>
            </a:r>
            <a:r>
              <a:rPr sz="1200" spc="10" dirty="0"/>
              <a:t> </a:t>
            </a:r>
            <a:r>
              <a:rPr sz="1200" spc="-40" dirty="0"/>
              <a:t>aplica</a:t>
            </a:r>
            <a:r>
              <a:rPr sz="1200" spc="-285" dirty="0"/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67" baseline="-13888" dirty="0">
                <a:latin typeface="Arial"/>
                <a:cs typeface="Arial"/>
              </a:rPr>
              <a:t> </a:t>
            </a:r>
            <a:r>
              <a:rPr sz="1200" spc="-30" dirty="0"/>
              <a:t>iile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039317"/>
            <a:ext cx="3112135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instal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dezinstal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p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50" dirty="0">
                <a:latin typeface="Tahoma"/>
                <a:cs typeface="Tahoma"/>
              </a:rPr>
              <a:t>rcurgere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cumenta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45" dirty="0">
                <a:latin typeface="Tahoma"/>
                <a:cs typeface="Tahoma"/>
              </a:rPr>
              <a:t>ie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configur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ersonaliz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rul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(cu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diverse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op</a:t>
            </a:r>
            <a:r>
              <a:rPr sz="1100" spc="-26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20" dirty="0">
                <a:latin typeface="Tahoma"/>
                <a:cs typeface="Tahoma"/>
              </a:rPr>
              <a:t>iuni)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dezvoltat</a:t>
            </a:r>
            <a:r>
              <a:rPr sz="1100" spc="-7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trebuie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90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30" dirty="0">
                <a:latin typeface="Tahoma"/>
                <a:cs typeface="Tahoma"/>
              </a:rPr>
              <a:t>a-i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fa</a:t>
            </a:r>
            <a:r>
              <a:rPr sz="1100" spc="-50" dirty="0">
                <a:latin typeface="Tahoma"/>
                <a:cs typeface="Tahoma"/>
              </a:rPr>
              <a:t>c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via</a:t>
            </a:r>
            <a:r>
              <a:rPr sz="1100" spc="-26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600" dirty="0">
                <a:latin typeface="Tahoma"/>
                <a:cs typeface="Tahoma"/>
              </a:rPr>
              <a:t>ˆ</a:t>
            </a:r>
            <a:r>
              <a:rPr sz="1100" spc="-15" dirty="0">
                <a:latin typeface="Tahoma"/>
                <a:cs typeface="Tahoma"/>
              </a:rPr>
              <a:t>at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mai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u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40" dirty="0">
                <a:latin typeface="Tahoma"/>
                <a:cs typeface="Tahoma"/>
              </a:rPr>
              <a:t>r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utilizat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rului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23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0">
              <a:lnSpc>
                <a:spcPct val="100000"/>
              </a:lnSpc>
            </a:pPr>
            <a:r>
              <a:rPr spc="45" dirty="0"/>
              <a:t>P</a:t>
            </a:r>
            <a:r>
              <a:rPr spc="-65" dirty="0"/>
              <a:t>achete</a:t>
            </a:r>
            <a:r>
              <a:rPr spc="10" dirty="0"/>
              <a:t> </a:t>
            </a:r>
            <a:r>
              <a:rPr spc="-45" dirty="0"/>
              <a:t>sof</a:t>
            </a:r>
            <a:r>
              <a:rPr spc="-70" dirty="0"/>
              <a:t>t</a:t>
            </a:r>
            <a:r>
              <a:rPr spc="-135" dirty="0"/>
              <a:t>w</a:t>
            </a:r>
            <a:r>
              <a:rPr spc="-110" dirty="0"/>
              <a:t>a</a:t>
            </a:r>
            <a:r>
              <a:rPr spc="-40" dirty="0"/>
              <a:t>r</a:t>
            </a:r>
            <a:r>
              <a:rPr spc="-114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193" y="1906765"/>
            <a:ext cx="3989704" cy="168275"/>
          </a:xfrm>
          <a:custGeom>
            <a:avLst/>
            <a:gdLst/>
            <a:ahLst/>
            <a:cxnLst/>
            <a:rect l="l" t="t" r="r" b="b"/>
            <a:pathLst>
              <a:path w="3989704" h="1682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7790"/>
                </a:lnTo>
                <a:lnTo>
                  <a:pt x="3989654" y="16779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7294" y="758863"/>
            <a:ext cx="3594100" cy="130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45" dirty="0">
                <a:latin typeface="Tahoma"/>
                <a:cs typeface="Tahoma"/>
              </a:rPr>
              <a:t>rhive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c</a:t>
            </a:r>
            <a:r>
              <a:rPr sz="1100" spc="-55" dirty="0">
                <a:latin typeface="Tahoma"/>
                <a:cs typeface="Tahoma"/>
              </a:rPr>
              <a:t>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0" dirty="0">
                <a:latin typeface="Tahoma"/>
                <a:cs typeface="Tahoma"/>
              </a:rPr>
              <a:t>ierele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nec</a:t>
            </a:r>
            <a:r>
              <a:rPr sz="1100" spc="-75" dirty="0">
                <a:latin typeface="Tahoma"/>
                <a:cs typeface="Tahoma"/>
              </a:rPr>
              <a:t>es</a:t>
            </a:r>
            <a:r>
              <a:rPr sz="1100" spc="-11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inst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aplica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Tahoma"/>
                <a:cs typeface="Tahoma"/>
              </a:rPr>
              <a:t>iei</a:t>
            </a:r>
            <a:endParaRPr sz="11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iere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date,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iere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configur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50" dirty="0">
                <a:latin typeface="Tahoma"/>
                <a:cs typeface="Tahoma"/>
              </a:rPr>
              <a:t>re,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iere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exec</a:t>
            </a:r>
            <a:r>
              <a:rPr sz="1100" spc="-60" dirty="0">
                <a:latin typeface="Tahoma"/>
                <a:cs typeface="Tahoma"/>
              </a:rPr>
              <a:t>u</a:t>
            </a:r>
            <a:r>
              <a:rPr sz="1100" spc="-30" dirty="0">
                <a:latin typeface="Tahoma"/>
                <a:cs typeface="Tahoma"/>
              </a:rPr>
              <a:t>tabile</a:t>
            </a:r>
            <a:endParaRPr sz="11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0" dirty="0">
                <a:latin typeface="Tahoma"/>
                <a:cs typeface="Tahoma"/>
              </a:rPr>
              <a:t>ierele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exe</a:t>
            </a:r>
            <a:r>
              <a:rPr sz="1100" spc="-25" dirty="0">
                <a:latin typeface="Tahoma"/>
                <a:cs typeface="Tahoma"/>
              </a:rPr>
              <a:t>cut</a:t>
            </a:r>
            <a:r>
              <a:rPr sz="1100" spc="-35" dirty="0">
                <a:latin typeface="Tahoma"/>
                <a:cs typeface="Tahoma"/>
              </a:rPr>
              <a:t>abile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sunt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folosite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rula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aplica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25" dirty="0">
                <a:latin typeface="Tahoma"/>
                <a:cs typeface="Tahoma"/>
              </a:rPr>
              <a:t>ia</a:t>
            </a:r>
            <a:endParaRPr sz="1100">
              <a:latin typeface="Tahoma"/>
              <a:cs typeface="Tahoma"/>
            </a:endParaRPr>
          </a:p>
          <a:p>
            <a:pPr marL="289560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utilizat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instalea</a:t>
            </a:r>
            <a:r>
              <a:rPr sz="1100" spc="-50" dirty="0">
                <a:latin typeface="Tahoma"/>
                <a:cs typeface="Tahoma"/>
              </a:rPr>
              <a:t>z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pachetele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sof</a:t>
            </a:r>
            <a:r>
              <a:rPr sz="1100" spc="-60" dirty="0">
                <a:latin typeface="Tahoma"/>
                <a:cs typeface="Tahoma"/>
              </a:rPr>
              <a:t>t</a:t>
            </a:r>
            <a:r>
              <a:rPr sz="1100" spc="-105" dirty="0">
                <a:latin typeface="Tahoma"/>
                <a:cs typeface="Tahoma"/>
              </a:rPr>
              <a:t>w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</a:t>
            </a:r>
            <a:r>
              <a:rPr sz="1100" spc="-25" dirty="0">
                <a:latin typeface="Tahoma"/>
                <a:cs typeface="Tahoma"/>
              </a:rPr>
              <a:t>poi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folose</a:t>
            </a:r>
            <a:r>
              <a:rPr sz="1100" spc="-380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te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0" dirty="0">
                <a:latin typeface="Tahoma"/>
                <a:cs typeface="Tahoma"/>
              </a:rPr>
              <a:t>ierele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acestea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50" spc="7" baseline="-1111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750" spc="-75" baseline="-111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inutul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pachetului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Courier New"/>
                <a:cs typeface="Courier New"/>
              </a:rPr>
              <a:t>tcpdump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4" y="2061895"/>
            <a:ext cx="3989653" cy="50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994" y="2796400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5348" y="2783700"/>
            <a:ext cx="114249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794" y="2834500"/>
            <a:ext cx="3837254" cy="63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8848" y="1950999"/>
            <a:ext cx="50749" cy="10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8848" y="2001786"/>
            <a:ext cx="50749" cy="794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193" y="2106171"/>
            <a:ext cx="3989704" cy="741045"/>
          </a:xfrm>
          <a:custGeom>
            <a:avLst/>
            <a:gdLst/>
            <a:ahLst/>
            <a:cxnLst/>
            <a:rect l="l" t="t" r="r" b="b"/>
            <a:pathLst>
              <a:path w="3989704" h="741044">
                <a:moveTo>
                  <a:pt x="3989654" y="0"/>
                </a:moveTo>
                <a:lnTo>
                  <a:pt x="0" y="0"/>
                </a:lnTo>
                <a:lnTo>
                  <a:pt x="0" y="690228"/>
                </a:lnTo>
                <a:lnTo>
                  <a:pt x="4008" y="709953"/>
                </a:lnTo>
                <a:lnTo>
                  <a:pt x="14922" y="726106"/>
                </a:lnTo>
                <a:lnTo>
                  <a:pt x="31075" y="737020"/>
                </a:lnTo>
                <a:lnTo>
                  <a:pt x="50800" y="741028"/>
                </a:lnTo>
                <a:lnTo>
                  <a:pt x="3938854" y="741028"/>
                </a:lnTo>
                <a:lnTo>
                  <a:pt x="3958579" y="737020"/>
                </a:lnTo>
                <a:lnTo>
                  <a:pt x="3974732" y="726106"/>
                </a:lnTo>
                <a:lnTo>
                  <a:pt x="3985646" y="709953"/>
                </a:lnTo>
                <a:lnTo>
                  <a:pt x="3989654" y="6902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8848" y="1989086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8263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8848" y="19763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8848" y="19636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8848" y="19509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83192" y="2340584"/>
            <a:ext cx="9937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Arial"/>
                <a:cs typeface="Arial"/>
              </a:rPr>
              <a:t>#  </a:t>
            </a:r>
            <a:r>
              <a:rPr sz="800" spc="20" dirty="0">
                <a:latin typeface="Arial"/>
                <a:cs typeface="Arial"/>
              </a:rPr>
              <a:t>pagina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de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manual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94" y="2105253"/>
            <a:ext cx="1746250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9710">
              <a:lnSpc>
                <a:spcPts val="950"/>
              </a:lnSpc>
            </a:pPr>
            <a:r>
              <a:rPr sz="800" spc="5" dirty="0">
                <a:latin typeface="Arial"/>
                <a:cs typeface="Arial"/>
              </a:rPr>
              <a:t>user@host:~$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dpkg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65" dirty="0">
                <a:latin typeface="Arial"/>
                <a:cs typeface="Arial"/>
              </a:rPr>
              <a:t>-L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tcpdump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200" dirty="0">
                <a:latin typeface="Arial"/>
                <a:cs typeface="Arial"/>
              </a:rPr>
              <a:t>[...]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spc="40" dirty="0">
                <a:latin typeface="Arial"/>
                <a:cs typeface="Arial"/>
              </a:rPr>
              <a:t>/usr/share/man</a:t>
            </a:r>
            <a:r>
              <a:rPr sz="800" spc="20" dirty="0">
                <a:latin typeface="Arial"/>
                <a:cs typeface="Arial"/>
              </a:rPr>
              <a:t>/man8/tcpdump.8.gz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4"/>
              </a:lnSpc>
            </a:pPr>
            <a:r>
              <a:rPr sz="800" spc="200" dirty="0">
                <a:latin typeface="Arial"/>
                <a:cs typeface="Arial"/>
              </a:rPr>
              <a:t>[...]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5"/>
              </a:lnSpc>
            </a:pPr>
            <a:r>
              <a:rPr sz="800" spc="80" dirty="0">
                <a:latin typeface="Arial"/>
                <a:cs typeface="Arial"/>
              </a:rPr>
              <a:t>/usr/sbin/tcp</a:t>
            </a:r>
            <a:r>
              <a:rPr sz="800" spc="100" dirty="0">
                <a:latin typeface="Arial"/>
                <a:cs typeface="Arial"/>
              </a:rPr>
              <a:t>d</a:t>
            </a:r>
            <a:r>
              <a:rPr sz="800" spc="-100" dirty="0">
                <a:latin typeface="Arial"/>
                <a:cs typeface="Arial"/>
              </a:rPr>
              <a:t>ump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83142" y="2580995"/>
            <a:ext cx="13703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Arial"/>
                <a:cs typeface="Arial"/>
              </a:rPr>
              <a:t>#  </a:t>
            </a:r>
            <a:r>
              <a:rPr sz="800" spc="70" dirty="0">
                <a:latin typeface="Arial"/>
                <a:cs typeface="Arial"/>
              </a:rPr>
              <a:t>executabilul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65" dirty="0">
                <a:latin typeface="Arial"/>
                <a:cs typeface="Arial"/>
              </a:rPr>
              <a:t>din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pachet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8" action="ppaction://hlinksldjump"/>
              </a:rPr>
              <a:t>Cursul</a:t>
            </a:r>
            <a:r>
              <a:rPr spc="35" dirty="0">
                <a:hlinkClick r:id="rId8" action="ppaction://hlinksldjump"/>
              </a:rPr>
              <a:t> </a:t>
            </a:r>
            <a:r>
              <a:rPr spc="-5" dirty="0">
                <a:hlinkClick r:id="rId8" action="ppaction://hlinksldjump"/>
              </a:rPr>
              <a:t>3,</a:t>
            </a:r>
            <a:r>
              <a:rPr spc="35" dirty="0">
                <a:hlinkClick r:id="rId8" action="ppaction://hlinksldjump"/>
              </a:rPr>
              <a:t> </a:t>
            </a:r>
            <a:r>
              <a:rPr spc="-5" dirty="0">
                <a:hlinkClick r:id="rId8" action="ppaction://hlinksldjump"/>
              </a:rPr>
              <a:t>Dezvolt</a:t>
            </a:r>
            <a:r>
              <a:rPr spc="-20" dirty="0">
                <a:hlinkClick r:id="rId8" action="ppaction://hlinksldjump"/>
              </a:rPr>
              <a:t>area</a:t>
            </a:r>
            <a:r>
              <a:rPr spc="35" dirty="0">
                <a:hlinkClick r:id="rId8" action="ppaction://hlinksldjump"/>
              </a:rPr>
              <a:t> </a:t>
            </a:r>
            <a:r>
              <a:rPr spc="-20" dirty="0">
                <a:hlinkClick r:id="rId8" action="ppaction://hlinksldjump"/>
              </a:rPr>
              <a:t>p</a:t>
            </a:r>
            <a:r>
              <a:rPr spc="-10" dirty="0">
                <a:hlinkClick r:id="rId8" action="ppaction://hlinksldjump"/>
              </a:rPr>
              <a:t>rogramel</a:t>
            </a:r>
            <a:r>
              <a:rPr spc="-30" dirty="0">
                <a:hlinkClick r:id="rId8" action="ppaction://hlinksldjump"/>
              </a:rPr>
              <a:t>o</a:t>
            </a:r>
            <a:r>
              <a:rPr spc="10" dirty="0">
                <a:hlinkClick r:id="rId8" action="ppaction://hlinksldjump"/>
              </a:rPr>
              <a:t>r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24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6335">
              <a:lnSpc>
                <a:spcPct val="100000"/>
              </a:lnSpc>
            </a:pPr>
            <a:r>
              <a:rPr spc="-10" dirty="0"/>
              <a:t>Utiliz</a:t>
            </a:r>
            <a:r>
              <a:rPr spc="-50" dirty="0"/>
              <a:t>a</a:t>
            </a:r>
            <a:r>
              <a:rPr spc="-75" dirty="0"/>
              <a:t>rea</a:t>
            </a:r>
            <a:r>
              <a:rPr spc="10" dirty="0"/>
              <a:t> </a:t>
            </a:r>
            <a:r>
              <a:rPr spc="-50" dirty="0"/>
              <a:t>sistemului</a:t>
            </a:r>
            <a:r>
              <a:rPr spc="15" dirty="0"/>
              <a:t> </a:t>
            </a:r>
            <a:r>
              <a:rPr spc="-90" dirty="0"/>
              <a:t>de</a:t>
            </a:r>
            <a:r>
              <a:rPr spc="10" dirty="0"/>
              <a:t> </a:t>
            </a:r>
            <a:r>
              <a:rPr spc="-20" dirty="0"/>
              <a:t>fi</a:t>
            </a:r>
            <a:r>
              <a:rPr spc="-405" dirty="0"/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52" baseline="-13888" dirty="0">
                <a:latin typeface="Arial"/>
                <a:cs typeface="Arial"/>
              </a:rPr>
              <a:t> </a:t>
            </a:r>
            <a:r>
              <a:rPr sz="1200" spc="-65" dirty="0"/>
              <a:t>iere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617" y="557741"/>
            <a:ext cx="628122" cy="263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9598" y="624825"/>
            <a:ext cx="461009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0" dirty="0">
                <a:solidFill>
                  <a:srgbClr val="FC6F00"/>
                </a:solidFill>
                <a:latin typeface="Trebuchet MS"/>
                <a:cs typeface="Trebuchet MS"/>
              </a:rPr>
              <a:t>separat</a:t>
            </a:r>
            <a:r>
              <a:rPr sz="700" spc="35" dirty="0">
                <a:solidFill>
                  <a:srgbClr val="FC6F00"/>
                </a:solidFill>
                <a:latin typeface="Trebuchet MS"/>
                <a:cs typeface="Trebuchet MS"/>
              </a:rPr>
              <a:t>or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9833" y="560440"/>
            <a:ext cx="628119" cy="2636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88253" y="627506"/>
            <a:ext cx="37592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solidFill>
                  <a:srgbClr val="FC6F00"/>
                </a:solidFill>
                <a:latin typeface="Trebuchet MS"/>
                <a:cs typeface="Trebuchet MS"/>
              </a:rPr>
              <a:t>di</a:t>
            </a:r>
            <a:r>
              <a:rPr sz="700" spc="5" dirty="0">
                <a:solidFill>
                  <a:srgbClr val="FC6F00"/>
                </a:solidFill>
                <a:latin typeface="Trebuchet MS"/>
                <a:cs typeface="Trebuchet MS"/>
              </a:rPr>
              <a:t>r</a:t>
            </a:r>
            <a:r>
              <a:rPr sz="700" spc="30" dirty="0">
                <a:solidFill>
                  <a:srgbClr val="FC6F00"/>
                </a:solidFill>
                <a:latin typeface="Trebuchet MS"/>
                <a:cs typeface="Trebuchet MS"/>
              </a:rPr>
              <a:t>ector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7545" y="571169"/>
            <a:ext cx="628104" cy="263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27979" y="638241"/>
            <a:ext cx="37211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0" dirty="0">
                <a:solidFill>
                  <a:srgbClr val="FC6F00"/>
                </a:solidFill>
                <a:latin typeface="Trebuchet MS"/>
                <a:cs typeface="Trebuchet MS"/>
              </a:rPr>
              <a:t>iera</a:t>
            </a:r>
            <a:r>
              <a:rPr sz="700" spc="10" dirty="0">
                <a:solidFill>
                  <a:srgbClr val="FC6F00"/>
                </a:solidFill>
                <a:latin typeface="Trebuchet MS"/>
                <a:cs typeface="Trebuchet MS"/>
              </a:rPr>
              <a:t>r</a:t>
            </a:r>
            <a:r>
              <a:rPr sz="700" spc="40" dirty="0">
                <a:solidFill>
                  <a:srgbClr val="FC6F00"/>
                </a:solidFill>
                <a:latin typeface="Trebuchet MS"/>
                <a:cs typeface="Trebuchet MS"/>
              </a:rPr>
              <a:t>hie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00254" y="968290"/>
            <a:ext cx="628119" cy="263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86793" y="1035361"/>
            <a:ext cx="14351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solidFill>
                  <a:srgbClr val="FC6F00"/>
                </a:solidFill>
                <a:latin typeface="Trebuchet MS"/>
                <a:cs typeface="Trebuchet MS"/>
              </a:rPr>
              <a:t>ier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97789" y="1056464"/>
            <a:ext cx="46355" cy="67945"/>
          </a:xfrm>
          <a:custGeom>
            <a:avLst/>
            <a:gdLst/>
            <a:ahLst/>
            <a:cxnLst/>
            <a:rect l="l" t="t" r="r" b="b"/>
            <a:pathLst>
              <a:path w="46355" h="67944">
                <a:moveTo>
                  <a:pt x="45783" y="19008"/>
                </a:moveTo>
                <a:lnTo>
                  <a:pt x="45783" y="67801"/>
                </a:lnTo>
                <a:lnTo>
                  <a:pt x="37715" y="67801"/>
                </a:lnTo>
                <a:lnTo>
                  <a:pt x="37715" y="25239"/>
                </a:lnTo>
                <a:lnTo>
                  <a:pt x="15702" y="25239"/>
                </a:lnTo>
                <a:lnTo>
                  <a:pt x="15702" y="67801"/>
                </a:lnTo>
                <a:lnTo>
                  <a:pt x="7630" y="67801"/>
                </a:lnTo>
                <a:lnTo>
                  <a:pt x="7630" y="25239"/>
                </a:lnTo>
                <a:lnTo>
                  <a:pt x="0" y="25239"/>
                </a:lnTo>
                <a:lnTo>
                  <a:pt x="0" y="19008"/>
                </a:lnTo>
                <a:lnTo>
                  <a:pt x="7630" y="19008"/>
                </a:lnTo>
                <a:lnTo>
                  <a:pt x="7630" y="15631"/>
                </a:lnTo>
                <a:lnTo>
                  <a:pt x="7630" y="10316"/>
                </a:lnTo>
                <a:lnTo>
                  <a:pt x="8879" y="6372"/>
                </a:lnTo>
                <a:lnTo>
                  <a:pt x="11372" y="3822"/>
                </a:lnTo>
                <a:lnTo>
                  <a:pt x="13903" y="1291"/>
                </a:lnTo>
                <a:lnTo>
                  <a:pt x="17777" y="0"/>
                </a:lnTo>
                <a:lnTo>
                  <a:pt x="22966" y="0"/>
                </a:lnTo>
                <a:lnTo>
                  <a:pt x="31038" y="0"/>
                </a:lnTo>
                <a:lnTo>
                  <a:pt x="31038" y="6681"/>
                </a:lnTo>
                <a:lnTo>
                  <a:pt x="23408" y="6681"/>
                </a:lnTo>
                <a:lnTo>
                  <a:pt x="20510" y="6681"/>
                </a:lnTo>
                <a:lnTo>
                  <a:pt x="18510" y="7268"/>
                </a:lnTo>
                <a:lnTo>
                  <a:pt x="17392" y="8442"/>
                </a:lnTo>
                <a:lnTo>
                  <a:pt x="16251" y="9579"/>
                </a:lnTo>
                <a:lnTo>
                  <a:pt x="15702" y="11654"/>
                </a:lnTo>
                <a:lnTo>
                  <a:pt x="15702" y="14674"/>
                </a:lnTo>
                <a:lnTo>
                  <a:pt x="15702" y="19008"/>
                </a:lnTo>
                <a:lnTo>
                  <a:pt x="45783" y="19008"/>
                </a:lnTo>
                <a:close/>
              </a:path>
            </a:pathLst>
          </a:custGeom>
          <a:ln w="3756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33626" y="1061641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3" y="0"/>
                </a:lnTo>
              </a:path>
            </a:pathLst>
          </a:custGeom>
          <a:ln w="13960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7457" y="1074298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4" h="51434">
                <a:moveTo>
                  <a:pt x="34705" y="2643"/>
                </a:moveTo>
                <a:lnTo>
                  <a:pt x="34705" y="10199"/>
                </a:lnTo>
                <a:lnTo>
                  <a:pt x="32395" y="9025"/>
                </a:lnTo>
                <a:lnTo>
                  <a:pt x="30028" y="8147"/>
                </a:lnTo>
                <a:lnTo>
                  <a:pt x="27587" y="7555"/>
                </a:lnTo>
                <a:lnTo>
                  <a:pt x="25131" y="6973"/>
                </a:lnTo>
                <a:lnTo>
                  <a:pt x="22619" y="6677"/>
                </a:lnTo>
                <a:lnTo>
                  <a:pt x="20031" y="6677"/>
                </a:lnTo>
                <a:lnTo>
                  <a:pt x="16068" y="6677"/>
                </a:lnTo>
                <a:lnTo>
                  <a:pt x="13082" y="7301"/>
                </a:lnTo>
                <a:lnTo>
                  <a:pt x="11081" y="8513"/>
                </a:lnTo>
                <a:lnTo>
                  <a:pt x="9062" y="9738"/>
                </a:lnTo>
                <a:lnTo>
                  <a:pt x="8071" y="11574"/>
                </a:lnTo>
                <a:lnTo>
                  <a:pt x="8071" y="14016"/>
                </a:lnTo>
                <a:lnTo>
                  <a:pt x="8071" y="15885"/>
                </a:lnTo>
                <a:lnTo>
                  <a:pt x="21572" y="22013"/>
                </a:lnTo>
                <a:lnTo>
                  <a:pt x="27239" y="23239"/>
                </a:lnTo>
                <a:lnTo>
                  <a:pt x="31278" y="24981"/>
                </a:lnTo>
                <a:lnTo>
                  <a:pt x="33677" y="27220"/>
                </a:lnTo>
                <a:lnTo>
                  <a:pt x="36062" y="29423"/>
                </a:lnTo>
                <a:lnTo>
                  <a:pt x="37274" y="32541"/>
                </a:lnTo>
                <a:lnTo>
                  <a:pt x="37274" y="36537"/>
                </a:lnTo>
                <a:lnTo>
                  <a:pt x="37274" y="41049"/>
                </a:lnTo>
                <a:lnTo>
                  <a:pt x="35475" y="44609"/>
                </a:lnTo>
                <a:lnTo>
                  <a:pt x="31916" y="47252"/>
                </a:lnTo>
                <a:lnTo>
                  <a:pt x="28343" y="49891"/>
                </a:lnTo>
                <a:lnTo>
                  <a:pt x="23408" y="51211"/>
                </a:lnTo>
                <a:lnTo>
                  <a:pt x="17097" y="51211"/>
                </a:lnTo>
                <a:lnTo>
                  <a:pt x="14490" y="51211"/>
                </a:lnTo>
                <a:lnTo>
                  <a:pt x="11776" y="50938"/>
                </a:lnTo>
                <a:lnTo>
                  <a:pt x="8954" y="50408"/>
                </a:lnTo>
                <a:lnTo>
                  <a:pt x="6109" y="49929"/>
                </a:lnTo>
                <a:lnTo>
                  <a:pt x="3122" y="49196"/>
                </a:lnTo>
                <a:lnTo>
                  <a:pt x="0" y="48206"/>
                </a:lnTo>
                <a:lnTo>
                  <a:pt x="0" y="39913"/>
                </a:lnTo>
                <a:lnTo>
                  <a:pt x="2934" y="41434"/>
                </a:lnTo>
                <a:lnTo>
                  <a:pt x="5836" y="42589"/>
                </a:lnTo>
                <a:lnTo>
                  <a:pt x="8733" y="43364"/>
                </a:lnTo>
                <a:lnTo>
                  <a:pt x="11612" y="44148"/>
                </a:lnTo>
                <a:lnTo>
                  <a:pt x="14476" y="44538"/>
                </a:lnTo>
                <a:lnTo>
                  <a:pt x="17317" y="44538"/>
                </a:lnTo>
                <a:lnTo>
                  <a:pt x="21078" y="44538"/>
                </a:lnTo>
                <a:lnTo>
                  <a:pt x="23957" y="43914"/>
                </a:lnTo>
                <a:lnTo>
                  <a:pt x="25976" y="42622"/>
                </a:lnTo>
                <a:lnTo>
                  <a:pt x="28028" y="41308"/>
                </a:lnTo>
                <a:lnTo>
                  <a:pt x="29056" y="39472"/>
                </a:lnTo>
                <a:lnTo>
                  <a:pt x="29056" y="37124"/>
                </a:lnTo>
                <a:lnTo>
                  <a:pt x="29056" y="34926"/>
                </a:lnTo>
                <a:lnTo>
                  <a:pt x="28324" y="33273"/>
                </a:lnTo>
                <a:lnTo>
                  <a:pt x="26854" y="32132"/>
                </a:lnTo>
                <a:lnTo>
                  <a:pt x="25389" y="30958"/>
                </a:lnTo>
                <a:lnTo>
                  <a:pt x="22158" y="29845"/>
                </a:lnTo>
                <a:lnTo>
                  <a:pt x="17172" y="28761"/>
                </a:lnTo>
                <a:lnTo>
                  <a:pt x="14382" y="28103"/>
                </a:lnTo>
                <a:lnTo>
                  <a:pt x="370" y="18158"/>
                </a:lnTo>
                <a:lnTo>
                  <a:pt x="370" y="14382"/>
                </a:lnTo>
                <a:lnTo>
                  <a:pt x="370" y="9795"/>
                </a:lnTo>
                <a:lnTo>
                  <a:pt x="1981" y="6231"/>
                </a:lnTo>
                <a:lnTo>
                  <a:pt x="5212" y="3742"/>
                </a:lnTo>
                <a:lnTo>
                  <a:pt x="8475" y="1249"/>
                </a:lnTo>
                <a:lnTo>
                  <a:pt x="13100" y="0"/>
                </a:lnTo>
                <a:lnTo>
                  <a:pt x="19078" y="0"/>
                </a:lnTo>
                <a:lnTo>
                  <a:pt x="22050" y="0"/>
                </a:lnTo>
                <a:lnTo>
                  <a:pt x="24840" y="220"/>
                </a:lnTo>
                <a:lnTo>
                  <a:pt x="27441" y="662"/>
                </a:lnTo>
                <a:lnTo>
                  <a:pt x="30028" y="1103"/>
                </a:lnTo>
                <a:lnTo>
                  <a:pt x="32451" y="1760"/>
                </a:lnTo>
                <a:lnTo>
                  <a:pt x="34705" y="2643"/>
                </a:lnTo>
                <a:close/>
              </a:path>
            </a:pathLst>
          </a:custGeom>
          <a:ln w="3756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2066" y="107359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549"/>
                </a:lnTo>
              </a:path>
            </a:pathLst>
          </a:custGeom>
          <a:ln w="11753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6189" y="106152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753" y="0"/>
                </a:lnTo>
              </a:path>
            </a:pathLst>
          </a:custGeom>
          <a:ln w="13885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9545" y="1074298"/>
            <a:ext cx="45720" cy="51435"/>
          </a:xfrm>
          <a:custGeom>
            <a:avLst/>
            <a:gdLst/>
            <a:ahLst/>
            <a:cxnLst/>
            <a:rect l="l" t="t" r="r" b="b"/>
            <a:pathLst>
              <a:path w="45719" h="51434">
                <a:moveTo>
                  <a:pt x="45196" y="23553"/>
                </a:moveTo>
                <a:lnTo>
                  <a:pt x="45196" y="27512"/>
                </a:lnTo>
                <a:lnTo>
                  <a:pt x="8363" y="27512"/>
                </a:lnTo>
                <a:lnTo>
                  <a:pt x="8696" y="32996"/>
                </a:lnTo>
                <a:lnTo>
                  <a:pt x="10363" y="37199"/>
                </a:lnTo>
                <a:lnTo>
                  <a:pt x="13354" y="40134"/>
                </a:lnTo>
                <a:lnTo>
                  <a:pt x="16326" y="43031"/>
                </a:lnTo>
                <a:lnTo>
                  <a:pt x="20487" y="44458"/>
                </a:lnTo>
                <a:lnTo>
                  <a:pt x="25826" y="44458"/>
                </a:lnTo>
                <a:lnTo>
                  <a:pt x="28906" y="44458"/>
                </a:lnTo>
                <a:lnTo>
                  <a:pt x="43360" y="39913"/>
                </a:lnTo>
                <a:lnTo>
                  <a:pt x="43360" y="47468"/>
                </a:lnTo>
                <a:lnTo>
                  <a:pt x="40462" y="48699"/>
                </a:lnTo>
                <a:lnTo>
                  <a:pt x="37509" y="49633"/>
                </a:lnTo>
                <a:lnTo>
                  <a:pt x="34485" y="50253"/>
                </a:lnTo>
                <a:lnTo>
                  <a:pt x="31494" y="50882"/>
                </a:lnTo>
                <a:lnTo>
                  <a:pt x="28432" y="51211"/>
                </a:lnTo>
                <a:lnTo>
                  <a:pt x="25314" y="51211"/>
                </a:lnTo>
                <a:lnTo>
                  <a:pt x="17533" y="51211"/>
                </a:lnTo>
                <a:lnTo>
                  <a:pt x="11372" y="48976"/>
                </a:lnTo>
                <a:lnTo>
                  <a:pt x="6822" y="44458"/>
                </a:lnTo>
                <a:lnTo>
                  <a:pt x="2272" y="39913"/>
                </a:lnTo>
                <a:lnTo>
                  <a:pt x="0" y="33790"/>
                </a:lnTo>
                <a:lnTo>
                  <a:pt x="0" y="26047"/>
                </a:lnTo>
                <a:lnTo>
                  <a:pt x="0" y="18087"/>
                </a:lnTo>
                <a:lnTo>
                  <a:pt x="2145" y="11739"/>
                </a:lnTo>
                <a:lnTo>
                  <a:pt x="6456" y="7043"/>
                </a:lnTo>
                <a:lnTo>
                  <a:pt x="10748" y="2347"/>
                </a:lnTo>
                <a:lnTo>
                  <a:pt x="16580" y="0"/>
                </a:lnTo>
                <a:lnTo>
                  <a:pt x="23919" y="0"/>
                </a:lnTo>
                <a:lnTo>
                  <a:pt x="30465" y="0"/>
                </a:lnTo>
                <a:lnTo>
                  <a:pt x="35659" y="2122"/>
                </a:lnTo>
                <a:lnTo>
                  <a:pt x="39472" y="6381"/>
                </a:lnTo>
                <a:lnTo>
                  <a:pt x="43289" y="10602"/>
                </a:lnTo>
                <a:lnTo>
                  <a:pt x="45196" y="16326"/>
                </a:lnTo>
                <a:lnTo>
                  <a:pt x="45196" y="23553"/>
                </a:lnTo>
                <a:close/>
              </a:path>
            </a:pathLst>
          </a:custGeom>
          <a:ln w="3756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38204" y="1081116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5">
                <a:moveTo>
                  <a:pt x="28540" y="14387"/>
                </a:moveTo>
                <a:lnTo>
                  <a:pt x="19294" y="0"/>
                </a:lnTo>
                <a:lnTo>
                  <a:pt x="15331" y="0"/>
                </a:lnTo>
                <a:lnTo>
                  <a:pt x="10875" y="0"/>
                </a:lnTo>
                <a:lnTo>
                  <a:pt x="7297" y="1291"/>
                </a:lnTo>
                <a:lnTo>
                  <a:pt x="4620" y="3822"/>
                </a:lnTo>
                <a:lnTo>
                  <a:pt x="1925" y="6315"/>
                </a:lnTo>
                <a:lnTo>
                  <a:pt x="385" y="9875"/>
                </a:lnTo>
                <a:lnTo>
                  <a:pt x="0" y="14458"/>
                </a:lnTo>
                <a:lnTo>
                  <a:pt x="28540" y="14387"/>
                </a:lnTo>
                <a:close/>
              </a:path>
            </a:pathLst>
          </a:custGeom>
          <a:ln w="3756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88166" y="1074298"/>
            <a:ext cx="29209" cy="50165"/>
          </a:xfrm>
          <a:custGeom>
            <a:avLst/>
            <a:gdLst/>
            <a:ahLst/>
            <a:cxnLst/>
            <a:rect l="l" t="t" r="r" b="b"/>
            <a:pathLst>
              <a:path w="29210" h="50165">
                <a:moveTo>
                  <a:pt x="28615" y="8654"/>
                </a:moveTo>
                <a:lnTo>
                  <a:pt x="23426" y="7118"/>
                </a:lnTo>
                <a:lnTo>
                  <a:pt x="22158" y="7118"/>
                </a:lnTo>
                <a:lnTo>
                  <a:pt x="17608" y="7118"/>
                </a:lnTo>
                <a:lnTo>
                  <a:pt x="14105" y="8621"/>
                </a:lnTo>
                <a:lnTo>
                  <a:pt x="11668" y="11588"/>
                </a:lnTo>
                <a:lnTo>
                  <a:pt x="9264" y="14523"/>
                </a:lnTo>
                <a:lnTo>
                  <a:pt x="8071" y="18764"/>
                </a:lnTo>
                <a:lnTo>
                  <a:pt x="8071" y="24286"/>
                </a:lnTo>
                <a:lnTo>
                  <a:pt x="8071" y="49966"/>
                </a:lnTo>
                <a:lnTo>
                  <a:pt x="0" y="49966"/>
                </a:lnTo>
                <a:lnTo>
                  <a:pt x="0" y="1173"/>
                </a:lnTo>
                <a:lnTo>
                  <a:pt x="8071" y="1173"/>
                </a:lnTo>
                <a:lnTo>
                  <a:pt x="8071" y="8729"/>
                </a:lnTo>
                <a:lnTo>
                  <a:pt x="9776" y="5799"/>
                </a:lnTo>
                <a:lnTo>
                  <a:pt x="11978" y="3634"/>
                </a:lnTo>
                <a:lnTo>
                  <a:pt x="14674" y="2197"/>
                </a:lnTo>
                <a:lnTo>
                  <a:pt x="17355" y="732"/>
                </a:lnTo>
                <a:lnTo>
                  <a:pt x="20637" y="0"/>
                </a:lnTo>
                <a:lnTo>
                  <a:pt x="24506" y="0"/>
                </a:lnTo>
                <a:lnTo>
                  <a:pt x="25037" y="0"/>
                </a:lnTo>
                <a:lnTo>
                  <a:pt x="25643" y="56"/>
                </a:lnTo>
                <a:lnTo>
                  <a:pt x="26342" y="145"/>
                </a:lnTo>
                <a:lnTo>
                  <a:pt x="27019" y="201"/>
                </a:lnTo>
                <a:lnTo>
                  <a:pt x="27756" y="295"/>
                </a:lnTo>
                <a:lnTo>
                  <a:pt x="28545" y="436"/>
                </a:lnTo>
                <a:lnTo>
                  <a:pt x="28615" y="8654"/>
                </a:lnTo>
                <a:close/>
              </a:path>
            </a:pathLst>
          </a:custGeom>
          <a:ln w="3756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9393" y="984391"/>
            <a:ext cx="628124" cy="2636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70561" y="1051462"/>
            <a:ext cx="55054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5" dirty="0">
                <a:solidFill>
                  <a:srgbClr val="FC6F00"/>
                </a:solidFill>
                <a:latin typeface="Trebuchet MS"/>
                <a:cs typeface="Trebuchet MS"/>
              </a:rPr>
              <a:t>dimensiune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6786" y="1380169"/>
            <a:ext cx="628099" cy="2636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7606" y="1447244"/>
            <a:ext cx="21082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5" dirty="0">
                <a:solidFill>
                  <a:srgbClr val="FC6F00"/>
                </a:solidFill>
                <a:latin typeface="Trebuchet MS"/>
                <a:cs typeface="Trebuchet MS"/>
              </a:rPr>
              <a:t>cale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95909" y="1216480"/>
            <a:ext cx="628124" cy="2636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60550" y="1283561"/>
            <a:ext cx="28321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75" dirty="0">
                <a:solidFill>
                  <a:srgbClr val="FC6F00"/>
                </a:solidFill>
                <a:latin typeface="Trebuchet MS"/>
                <a:cs typeface="Trebuchet MS"/>
              </a:rPr>
              <a:t>nume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90836" y="1425812"/>
            <a:ext cx="3346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145">
              <a:lnSpc>
                <a:spcPct val="102699"/>
              </a:lnSpc>
            </a:pPr>
            <a:r>
              <a:rPr sz="600" spc="15" dirty="0">
                <a:solidFill>
                  <a:srgbClr val="FC6F00"/>
                </a:solidFill>
                <a:latin typeface="Trebuchet MS"/>
                <a:cs typeface="Trebuchet MS"/>
              </a:rPr>
              <a:t>di</a:t>
            </a:r>
            <a:r>
              <a:rPr sz="600" spc="-5" dirty="0">
                <a:solidFill>
                  <a:srgbClr val="FC6F00"/>
                </a:solidFill>
                <a:latin typeface="Trebuchet MS"/>
                <a:cs typeface="Trebuchet MS"/>
              </a:rPr>
              <a:t>r</a:t>
            </a:r>
            <a:r>
              <a:rPr sz="600" spc="15" dirty="0">
                <a:solidFill>
                  <a:srgbClr val="FC6F00"/>
                </a:solidFill>
                <a:latin typeface="Trebuchet MS"/>
                <a:cs typeface="Trebuchet MS"/>
              </a:rPr>
              <a:t>ector</a:t>
            </a:r>
            <a:r>
              <a:rPr sz="600" spc="5" dirty="0">
                <a:solidFill>
                  <a:srgbClr val="FC6F00"/>
                </a:solidFill>
                <a:latin typeface="Times New Roman"/>
                <a:cs typeface="Times New Roman"/>
              </a:rPr>
              <a:t> </a:t>
            </a:r>
            <a:r>
              <a:rPr sz="600" spc="5" dirty="0">
                <a:solidFill>
                  <a:srgbClr val="FC6F00"/>
                </a:solidFill>
                <a:latin typeface="Trebuchet MS"/>
                <a:cs typeface="Trebuchet MS"/>
              </a:rPr>
              <a:t>r</a:t>
            </a:r>
            <a:r>
              <a:rPr sz="600" dirty="0">
                <a:solidFill>
                  <a:srgbClr val="FC6F00"/>
                </a:solidFill>
                <a:latin typeface="Times New Roman"/>
                <a:cs typeface="Times New Roman"/>
              </a:rPr>
              <a:t> </a:t>
            </a:r>
            <a:r>
              <a:rPr sz="600" spc="60" dirty="0">
                <a:solidFill>
                  <a:srgbClr val="FC6F00"/>
                </a:solidFill>
                <a:latin typeface="Times New Roman"/>
                <a:cs typeface="Times New Roman"/>
              </a:rPr>
              <a:t> </a:t>
            </a:r>
            <a:r>
              <a:rPr sz="600" spc="40" dirty="0">
                <a:solidFill>
                  <a:srgbClr val="FC6F00"/>
                </a:solidFill>
                <a:latin typeface="Trebuchet MS"/>
                <a:cs typeface="Trebuchet MS"/>
              </a:rPr>
              <a:t>d</a:t>
            </a:r>
            <a:r>
              <a:rPr sz="600" dirty="0">
                <a:solidFill>
                  <a:srgbClr val="FC6F00"/>
                </a:solidFill>
                <a:latin typeface="Times New Roman"/>
                <a:cs typeface="Times New Roman"/>
              </a:rPr>
              <a:t> </a:t>
            </a:r>
            <a:r>
              <a:rPr sz="600" spc="60" dirty="0">
                <a:solidFill>
                  <a:srgbClr val="FC6F00"/>
                </a:solidFill>
                <a:latin typeface="Times New Roman"/>
                <a:cs typeface="Times New Roman"/>
              </a:rPr>
              <a:t> </a:t>
            </a:r>
            <a:r>
              <a:rPr sz="600" spc="25" dirty="0">
                <a:solidFill>
                  <a:srgbClr val="FC6F00"/>
                </a:solidFill>
                <a:latin typeface="Trebuchet MS"/>
                <a:cs typeface="Trebuchet MS"/>
              </a:rPr>
              <a:t>c</a:t>
            </a:r>
            <a:r>
              <a:rPr sz="600" spc="20" dirty="0">
                <a:solidFill>
                  <a:srgbClr val="FC6F00"/>
                </a:solidFill>
                <a:latin typeface="Trebuchet MS"/>
                <a:cs typeface="Trebuchet MS"/>
              </a:rPr>
              <a:t>in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60706" y="1393575"/>
            <a:ext cx="628099" cy="2636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8485" y="1537534"/>
            <a:ext cx="316898" cy="638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4681" y="2071246"/>
            <a:ext cx="628123" cy="263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35065" y="2138314"/>
            <a:ext cx="31178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5" dirty="0">
                <a:solidFill>
                  <a:srgbClr val="4A76CC"/>
                </a:solidFill>
                <a:latin typeface="Trebuchet MS"/>
                <a:cs typeface="Trebuchet MS"/>
              </a:rPr>
              <a:t>c</a:t>
            </a:r>
            <a:r>
              <a:rPr sz="700" spc="1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45" dirty="0">
                <a:solidFill>
                  <a:srgbClr val="4A76CC"/>
                </a:solidFill>
                <a:latin typeface="Trebuchet MS"/>
                <a:cs typeface="Trebuchet MS"/>
              </a:rPr>
              <a:t>ea</a:t>
            </a:r>
            <a:r>
              <a:rPr sz="700" spc="2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98615" y="2084656"/>
            <a:ext cx="628104" cy="263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950701" y="2151730"/>
            <a:ext cx="35560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solidFill>
                  <a:srgbClr val="4A76CC"/>
                </a:solidFill>
                <a:latin typeface="Trebuchet MS"/>
                <a:cs typeface="Trebuchet MS"/>
              </a:rPr>
              <a:t>te</a:t>
            </a:r>
            <a:r>
              <a:rPr sz="700" spc="5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60" dirty="0">
                <a:solidFill>
                  <a:srgbClr val="4A76CC"/>
                </a:solidFill>
                <a:latin typeface="Trebuchet MS"/>
                <a:cs typeface="Trebuchet MS"/>
              </a:rPr>
              <a:t>ge</a:t>
            </a:r>
            <a:r>
              <a:rPr sz="700" spc="3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19398" y="2176092"/>
            <a:ext cx="370387" cy="878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8160" y="2481773"/>
            <a:ext cx="628104" cy="263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62495" y="2548854"/>
            <a:ext cx="30416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solidFill>
                  <a:srgbClr val="4A76CC"/>
                </a:solidFill>
                <a:latin typeface="Trebuchet MS"/>
                <a:cs typeface="Trebuchet MS"/>
              </a:rPr>
              <a:t>lista</a:t>
            </a:r>
            <a:r>
              <a:rPr sz="700" spc="1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550678" y="2550466"/>
            <a:ext cx="628104" cy="2636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691630" y="2617545"/>
            <a:ext cx="33083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65" dirty="0">
                <a:solidFill>
                  <a:srgbClr val="4A76CC"/>
                </a:solidFill>
                <a:latin typeface="Trebuchet MS"/>
                <a:cs typeface="Trebuchet MS"/>
              </a:rPr>
              <a:t>a</a:t>
            </a:r>
            <a:r>
              <a:rPr sz="700" spc="65" dirty="0">
                <a:solidFill>
                  <a:srgbClr val="4A76CC"/>
                </a:solidFill>
                <a:latin typeface="Times New Roman"/>
                <a:cs typeface="Times New Roman"/>
              </a:rPr>
              <a:t>    </a:t>
            </a:r>
            <a:r>
              <a:rPr sz="700" spc="-60" dirty="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sz="700" spc="50" dirty="0">
                <a:solidFill>
                  <a:srgbClr val="4A76CC"/>
                </a:solidFill>
                <a:latin typeface="Trebuchet MS"/>
                <a:cs typeface="Trebuchet MS"/>
              </a:rPr>
              <a:t>a</a:t>
            </a:r>
            <a:r>
              <a:rPr sz="700" spc="2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17694" y="2681930"/>
            <a:ext cx="25400" cy="19685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17242" y="0"/>
                </a:moveTo>
                <a:lnTo>
                  <a:pt x="10729" y="0"/>
                </a:lnTo>
                <a:lnTo>
                  <a:pt x="6235" y="737"/>
                </a:lnTo>
                <a:lnTo>
                  <a:pt x="3742" y="2203"/>
                </a:lnTo>
                <a:lnTo>
                  <a:pt x="1244" y="3672"/>
                </a:lnTo>
                <a:lnTo>
                  <a:pt x="0" y="6203"/>
                </a:lnTo>
                <a:lnTo>
                  <a:pt x="0" y="9761"/>
                </a:lnTo>
                <a:lnTo>
                  <a:pt x="0" y="12603"/>
                </a:lnTo>
                <a:lnTo>
                  <a:pt x="915" y="14875"/>
                </a:lnTo>
                <a:lnTo>
                  <a:pt x="2784" y="16585"/>
                </a:lnTo>
                <a:lnTo>
                  <a:pt x="4695" y="18252"/>
                </a:lnTo>
                <a:lnTo>
                  <a:pt x="7264" y="19078"/>
                </a:lnTo>
                <a:lnTo>
                  <a:pt x="10490" y="19078"/>
                </a:lnTo>
                <a:lnTo>
                  <a:pt x="14927" y="19078"/>
                </a:lnTo>
                <a:lnTo>
                  <a:pt x="18486" y="17519"/>
                </a:lnTo>
                <a:lnTo>
                  <a:pt x="21130" y="14382"/>
                </a:lnTo>
                <a:lnTo>
                  <a:pt x="23807" y="11209"/>
                </a:lnTo>
                <a:lnTo>
                  <a:pt x="25164" y="7010"/>
                </a:lnTo>
                <a:lnTo>
                  <a:pt x="25164" y="1760"/>
                </a:lnTo>
                <a:lnTo>
                  <a:pt x="25164" y="0"/>
                </a:lnTo>
                <a:lnTo>
                  <a:pt x="17242" y="0"/>
                </a:lnTo>
                <a:close/>
              </a:path>
            </a:pathLst>
          </a:custGeom>
          <a:ln w="375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09698" y="2656476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5">
                <a:moveTo>
                  <a:pt x="41232" y="22151"/>
                </a:moveTo>
                <a:lnTo>
                  <a:pt x="41232" y="49961"/>
                </a:lnTo>
                <a:lnTo>
                  <a:pt x="33161" y="49961"/>
                </a:lnTo>
                <a:lnTo>
                  <a:pt x="33161" y="42550"/>
                </a:lnTo>
                <a:lnTo>
                  <a:pt x="31343" y="45542"/>
                </a:lnTo>
                <a:lnTo>
                  <a:pt x="29071" y="47743"/>
                </a:lnTo>
                <a:lnTo>
                  <a:pt x="26338" y="49152"/>
                </a:lnTo>
                <a:lnTo>
                  <a:pt x="23586" y="50509"/>
                </a:lnTo>
                <a:lnTo>
                  <a:pt x="20266" y="51210"/>
                </a:lnTo>
                <a:lnTo>
                  <a:pt x="16359" y="51210"/>
                </a:lnTo>
                <a:lnTo>
                  <a:pt x="11368" y="51210"/>
                </a:lnTo>
                <a:lnTo>
                  <a:pt x="7372" y="49814"/>
                </a:lnTo>
                <a:lnTo>
                  <a:pt x="4399" y="47026"/>
                </a:lnTo>
                <a:lnTo>
                  <a:pt x="1465" y="44236"/>
                </a:lnTo>
                <a:lnTo>
                  <a:pt x="0" y="40479"/>
                </a:lnTo>
                <a:lnTo>
                  <a:pt x="0" y="35727"/>
                </a:lnTo>
                <a:lnTo>
                  <a:pt x="0" y="30262"/>
                </a:lnTo>
                <a:lnTo>
                  <a:pt x="1831" y="26115"/>
                </a:lnTo>
                <a:lnTo>
                  <a:pt x="5498" y="23325"/>
                </a:lnTo>
                <a:lnTo>
                  <a:pt x="9170" y="20541"/>
                </a:lnTo>
                <a:lnTo>
                  <a:pt x="14636" y="19147"/>
                </a:lnTo>
                <a:lnTo>
                  <a:pt x="21933" y="19147"/>
                </a:lnTo>
                <a:lnTo>
                  <a:pt x="33161" y="19147"/>
                </a:lnTo>
                <a:lnTo>
                  <a:pt x="33161" y="18409"/>
                </a:lnTo>
                <a:lnTo>
                  <a:pt x="33161" y="14705"/>
                </a:lnTo>
                <a:lnTo>
                  <a:pt x="31930" y="11845"/>
                </a:lnTo>
                <a:lnTo>
                  <a:pt x="29493" y="9825"/>
                </a:lnTo>
                <a:lnTo>
                  <a:pt x="27089" y="7830"/>
                </a:lnTo>
                <a:lnTo>
                  <a:pt x="23713" y="6821"/>
                </a:lnTo>
                <a:lnTo>
                  <a:pt x="19369" y="6821"/>
                </a:lnTo>
                <a:lnTo>
                  <a:pt x="16580" y="6821"/>
                </a:lnTo>
                <a:lnTo>
                  <a:pt x="13866" y="7167"/>
                </a:lnTo>
                <a:lnTo>
                  <a:pt x="11222" y="7844"/>
                </a:lnTo>
                <a:lnTo>
                  <a:pt x="8583" y="8488"/>
                </a:lnTo>
                <a:lnTo>
                  <a:pt x="6033" y="9460"/>
                </a:lnTo>
                <a:lnTo>
                  <a:pt x="3592" y="10779"/>
                </a:lnTo>
                <a:lnTo>
                  <a:pt x="3592" y="3366"/>
                </a:lnTo>
                <a:lnTo>
                  <a:pt x="6527" y="2253"/>
                </a:lnTo>
                <a:lnTo>
                  <a:pt x="9353" y="1427"/>
                </a:lnTo>
                <a:lnTo>
                  <a:pt x="12105" y="878"/>
                </a:lnTo>
                <a:lnTo>
                  <a:pt x="14890" y="291"/>
                </a:lnTo>
                <a:lnTo>
                  <a:pt x="17571" y="0"/>
                </a:lnTo>
                <a:lnTo>
                  <a:pt x="20172" y="0"/>
                </a:lnTo>
                <a:lnTo>
                  <a:pt x="27216" y="0"/>
                </a:lnTo>
                <a:lnTo>
                  <a:pt x="32466" y="1831"/>
                </a:lnTo>
                <a:lnTo>
                  <a:pt x="35950" y="5496"/>
                </a:lnTo>
                <a:lnTo>
                  <a:pt x="39472" y="9169"/>
                </a:lnTo>
                <a:lnTo>
                  <a:pt x="41232" y="14725"/>
                </a:lnTo>
                <a:lnTo>
                  <a:pt x="41232" y="22151"/>
                </a:lnTo>
                <a:close/>
              </a:path>
            </a:pathLst>
          </a:custGeom>
          <a:ln w="375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61679" y="2638647"/>
            <a:ext cx="46355" cy="67945"/>
          </a:xfrm>
          <a:custGeom>
            <a:avLst/>
            <a:gdLst/>
            <a:ahLst/>
            <a:cxnLst/>
            <a:rect l="l" t="t" r="r" b="b"/>
            <a:pathLst>
              <a:path w="46355" h="67944">
                <a:moveTo>
                  <a:pt x="45783" y="19003"/>
                </a:moveTo>
                <a:lnTo>
                  <a:pt x="45783" y="67790"/>
                </a:lnTo>
                <a:lnTo>
                  <a:pt x="37711" y="67790"/>
                </a:lnTo>
                <a:lnTo>
                  <a:pt x="37711" y="25237"/>
                </a:lnTo>
                <a:lnTo>
                  <a:pt x="15702" y="25237"/>
                </a:lnTo>
                <a:lnTo>
                  <a:pt x="15702" y="67790"/>
                </a:lnTo>
                <a:lnTo>
                  <a:pt x="7630" y="67790"/>
                </a:lnTo>
                <a:lnTo>
                  <a:pt x="7630" y="25237"/>
                </a:lnTo>
                <a:lnTo>
                  <a:pt x="0" y="25237"/>
                </a:lnTo>
                <a:lnTo>
                  <a:pt x="0" y="19003"/>
                </a:lnTo>
                <a:lnTo>
                  <a:pt x="7630" y="19003"/>
                </a:lnTo>
                <a:lnTo>
                  <a:pt x="7630" y="15627"/>
                </a:lnTo>
                <a:lnTo>
                  <a:pt x="7630" y="10307"/>
                </a:lnTo>
                <a:lnTo>
                  <a:pt x="8874" y="6362"/>
                </a:lnTo>
                <a:lnTo>
                  <a:pt x="11372" y="3812"/>
                </a:lnTo>
                <a:lnTo>
                  <a:pt x="13903" y="1281"/>
                </a:lnTo>
                <a:lnTo>
                  <a:pt x="17773" y="0"/>
                </a:lnTo>
                <a:lnTo>
                  <a:pt x="22961" y="0"/>
                </a:lnTo>
                <a:lnTo>
                  <a:pt x="31033" y="0"/>
                </a:lnTo>
                <a:lnTo>
                  <a:pt x="31033" y="6677"/>
                </a:lnTo>
                <a:lnTo>
                  <a:pt x="23403" y="6677"/>
                </a:lnTo>
                <a:lnTo>
                  <a:pt x="20506" y="6677"/>
                </a:lnTo>
                <a:lnTo>
                  <a:pt x="18505" y="7264"/>
                </a:lnTo>
                <a:lnTo>
                  <a:pt x="17388" y="8438"/>
                </a:lnTo>
                <a:lnTo>
                  <a:pt x="16251" y="9574"/>
                </a:lnTo>
                <a:lnTo>
                  <a:pt x="15702" y="11645"/>
                </a:lnTo>
                <a:lnTo>
                  <a:pt x="15702" y="14674"/>
                </a:lnTo>
                <a:lnTo>
                  <a:pt x="15702" y="19003"/>
                </a:lnTo>
                <a:lnTo>
                  <a:pt x="45783" y="19003"/>
                </a:lnTo>
                <a:close/>
              </a:path>
            </a:pathLst>
          </a:custGeom>
          <a:ln w="375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97512" y="2643814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8" y="0"/>
                </a:lnTo>
              </a:path>
            </a:pathLst>
          </a:custGeom>
          <a:ln w="13960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21347" y="2656476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4" h="51435">
                <a:moveTo>
                  <a:pt x="34701" y="2638"/>
                </a:moveTo>
                <a:lnTo>
                  <a:pt x="34701" y="10192"/>
                </a:lnTo>
                <a:lnTo>
                  <a:pt x="32390" y="9018"/>
                </a:lnTo>
                <a:lnTo>
                  <a:pt x="30024" y="8139"/>
                </a:lnTo>
                <a:lnTo>
                  <a:pt x="27587" y="7553"/>
                </a:lnTo>
                <a:lnTo>
                  <a:pt x="25126" y="6966"/>
                </a:lnTo>
                <a:lnTo>
                  <a:pt x="22614" y="6670"/>
                </a:lnTo>
                <a:lnTo>
                  <a:pt x="20031" y="6670"/>
                </a:lnTo>
                <a:lnTo>
                  <a:pt x="16068" y="6670"/>
                </a:lnTo>
                <a:lnTo>
                  <a:pt x="13077" y="7296"/>
                </a:lnTo>
                <a:lnTo>
                  <a:pt x="11077" y="8506"/>
                </a:lnTo>
                <a:lnTo>
                  <a:pt x="9062" y="9737"/>
                </a:lnTo>
                <a:lnTo>
                  <a:pt x="8071" y="11568"/>
                </a:lnTo>
                <a:lnTo>
                  <a:pt x="8071" y="14009"/>
                </a:lnTo>
                <a:lnTo>
                  <a:pt x="8071" y="15878"/>
                </a:lnTo>
                <a:lnTo>
                  <a:pt x="21572" y="22006"/>
                </a:lnTo>
                <a:lnTo>
                  <a:pt x="27239" y="23238"/>
                </a:lnTo>
                <a:lnTo>
                  <a:pt x="31273" y="24980"/>
                </a:lnTo>
                <a:lnTo>
                  <a:pt x="33677" y="27214"/>
                </a:lnTo>
                <a:lnTo>
                  <a:pt x="36062" y="29417"/>
                </a:lnTo>
                <a:lnTo>
                  <a:pt x="37269" y="32535"/>
                </a:lnTo>
                <a:lnTo>
                  <a:pt x="37269" y="36536"/>
                </a:lnTo>
                <a:lnTo>
                  <a:pt x="37269" y="41048"/>
                </a:lnTo>
                <a:lnTo>
                  <a:pt x="35475" y="44606"/>
                </a:lnTo>
                <a:lnTo>
                  <a:pt x="31916" y="47246"/>
                </a:lnTo>
                <a:lnTo>
                  <a:pt x="28338" y="49889"/>
                </a:lnTo>
                <a:lnTo>
                  <a:pt x="23403" y="51210"/>
                </a:lnTo>
                <a:lnTo>
                  <a:pt x="17092" y="51210"/>
                </a:lnTo>
                <a:lnTo>
                  <a:pt x="14490" y="51210"/>
                </a:lnTo>
                <a:lnTo>
                  <a:pt x="11776" y="50933"/>
                </a:lnTo>
                <a:lnTo>
                  <a:pt x="8950" y="50401"/>
                </a:lnTo>
                <a:lnTo>
                  <a:pt x="6109" y="49922"/>
                </a:lnTo>
                <a:lnTo>
                  <a:pt x="3117" y="49190"/>
                </a:lnTo>
                <a:lnTo>
                  <a:pt x="0" y="48200"/>
                </a:lnTo>
                <a:lnTo>
                  <a:pt x="0" y="39911"/>
                </a:lnTo>
                <a:lnTo>
                  <a:pt x="2934" y="41433"/>
                </a:lnTo>
                <a:lnTo>
                  <a:pt x="5832" y="42589"/>
                </a:lnTo>
                <a:lnTo>
                  <a:pt x="8729" y="43357"/>
                </a:lnTo>
                <a:lnTo>
                  <a:pt x="11612" y="44146"/>
                </a:lnTo>
                <a:lnTo>
                  <a:pt x="14472" y="44531"/>
                </a:lnTo>
                <a:lnTo>
                  <a:pt x="17313" y="44531"/>
                </a:lnTo>
                <a:lnTo>
                  <a:pt x="21074" y="44531"/>
                </a:lnTo>
                <a:lnTo>
                  <a:pt x="23952" y="43908"/>
                </a:lnTo>
                <a:lnTo>
                  <a:pt x="25971" y="42626"/>
                </a:lnTo>
                <a:lnTo>
                  <a:pt x="28028" y="41301"/>
                </a:lnTo>
                <a:lnTo>
                  <a:pt x="29052" y="39471"/>
                </a:lnTo>
                <a:lnTo>
                  <a:pt x="29052" y="37123"/>
                </a:lnTo>
                <a:lnTo>
                  <a:pt x="29052" y="34920"/>
                </a:lnTo>
                <a:lnTo>
                  <a:pt x="28319" y="33271"/>
                </a:lnTo>
                <a:lnTo>
                  <a:pt x="26854" y="32130"/>
                </a:lnTo>
                <a:lnTo>
                  <a:pt x="25384" y="30956"/>
                </a:lnTo>
                <a:lnTo>
                  <a:pt x="22158" y="29839"/>
                </a:lnTo>
                <a:lnTo>
                  <a:pt x="17167" y="28758"/>
                </a:lnTo>
                <a:lnTo>
                  <a:pt x="14378" y="28096"/>
                </a:lnTo>
                <a:lnTo>
                  <a:pt x="366" y="18156"/>
                </a:lnTo>
                <a:lnTo>
                  <a:pt x="366" y="14376"/>
                </a:lnTo>
                <a:lnTo>
                  <a:pt x="366" y="9792"/>
                </a:lnTo>
                <a:lnTo>
                  <a:pt x="1981" y="6234"/>
                </a:lnTo>
                <a:lnTo>
                  <a:pt x="5207" y="3737"/>
                </a:lnTo>
                <a:lnTo>
                  <a:pt x="8475" y="1244"/>
                </a:lnTo>
                <a:lnTo>
                  <a:pt x="13096" y="0"/>
                </a:lnTo>
                <a:lnTo>
                  <a:pt x="19073" y="0"/>
                </a:lnTo>
                <a:lnTo>
                  <a:pt x="22046" y="0"/>
                </a:lnTo>
                <a:lnTo>
                  <a:pt x="24835" y="216"/>
                </a:lnTo>
                <a:lnTo>
                  <a:pt x="27441" y="657"/>
                </a:lnTo>
                <a:lnTo>
                  <a:pt x="30024" y="1098"/>
                </a:lnTo>
                <a:lnTo>
                  <a:pt x="32447" y="1760"/>
                </a:lnTo>
                <a:lnTo>
                  <a:pt x="34701" y="2638"/>
                </a:lnTo>
                <a:close/>
              </a:path>
            </a:pathLst>
          </a:custGeom>
          <a:ln w="375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76869" y="2681930"/>
            <a:ext cx="25400" cy="19685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17242" y="0"/>
                </a:moveTo>
                <a:lnTo>
                  <a:pt x="10729" y="0"/>
                </a:lnTo>
                <a:lnTo>
                  <a:pt x="6235" y="737"/>
                </a:lnTo>
                <a:lnTo>
                  <a:pt x="3742" y="2203"/>
                </a:lnTo>
                <a:lnTo>
                  <a:pt x="1249" y="3672"/>
                </a:lnTo>
                <a:lnTo>
                  <a:pt x="0" y="6203"/>
                </a:lnTo>
                <a:lnTo>
                  <a:pt x="0" y="9761"/>
                </a:lnTo>
                <a:lnTo>
                  <a:pt x="0" y="12603"/>
                </a:lnTo>
                <a:lnTo>
                  <a:pt x="915" y="14875"/>
                </a:lnTo>
                <a:lnTo>
                  <a:pt x="2789" y="16585"/>
                </a:lnTo>
                <a:lnTo>
                  <a:pt x="4695" y="18252"/>
                </a:lnTo>
                <a:lnTo>
                  <a:pt x="7264" y="19078"/>
                </a:lnTo>
                <a:lnTo>
                  <a:pt x="10490" y="19078"/>
                </a:lnTo>
                <a:lnTo>
                  <a:pt x="14932" y="19078"/>
                </a:lnTo>
                <a:lnTo>
                  <a:pt x="18491" y="17519"/>
                </a:lnTo>
                <a:lnTo>
                  <a:pt x="21130" y="14382"/>
                </a:lnTo>
                <a:lnTo>
                  <a:pt x="23807" y="11209"/>
                </a:lnTo>
                <a:lnTo>
                  <a:pt x="25164" y="7010"/>
                </a:lnTo>
                <a:lnTo>
                  <a:pt x="25164" y="1760"/>
                </a:lnTo>
                <a:lnTo>
                  <a:pt x="25164" y="0"/>
                </a:lnTo>
                <a:lnTo>
                  <a:pt x="17242" y="0"/>
                </a:lnTo>
                <a:close/>
              </a:path>
            </a:pathLst>
          </a:custGeom>
          <a:ln w="375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68872" y="2656476"/>
            <a:ext cx="41275" cy="51435"/>
          </a:xfrm>
          <a:custGeom>
            <a:avLst/>
            <a:gdLst/>
            <a:ahLst/>
            <a:cxnLst/>
            <a:rect l="l" t="t" r="r" b="b"/>
            <a:pathLst>
              <a:path w="41275" h="51435">
                <a:moveTo>
                  <a:pt x="41232" y="22151"/>
                </a:moveTo>
                <a:lnTo>
                  <a:pt x="41232" y="49961"/>
                </a:lnTo>
                <a:lnTo>
                  <a:pt x="33161" y="49961"/>
                </a:lnTo>
                <a:lnTo>
                  <a:pt x="33161" y="42550"/>
                </a:lnTo>
                <a:lnTo>
                  <a:pt x="31348" y="45542"/>
                </a:lnTo>
                <a:lnTo>
                  <a:pt x="29071" y="47743"/>
                </a:lnTo>
                <a:lnTo>
                  <a:pt x="26338" y="49152"/>
                </a:lnTo>
                <a:lnTo>
                  <a:pt x="23586" y="50509"/>
                </a:lnTo>
                <a:lnTo>
                  <a:pt x="20266" y="51210"/>
                </a:lnTo>
                <a:lnTo>
                  <a:pt x="16359" y="51210"/>
                </a:lnTo>
                <a:lnTo>
                  <a:pt x="11372" y="51210"/>
                </a:lnTo>
                <a:lnTo>
                  <a:pt x="7372" y="49814"/>
                </a:lnTo>
                <a:lnTo>
                  <a:pt x="4399" y="47026"/>
                </a:lnTo>
                <a:lnTo>
                  <a:pt x="1465" y="44236"/>
                </a:lnTo>
                <a:lnTo>
                  <a:pt x="0" y="40479"/>
                </a:lnTo>
                <a:lnTo>
                  <a:pt x="0" y="35727"/>
                </a:lnTo>
                <a:lnTo>
                  <a:pt x="0" y="30262"/>
                </a:lnTo>
                <a:lnTo>
                  <a:pt x="1836" y="26115"/>
                </a:lnTo>
                <a:lnTo>
                  <a:pt x="5503" y="23325"/>
                </a:lnTo>
                <a:lnTo>
                  <a:pt x="9170" y="20541"/>
                </a:lnTo>
                <a:lnTo>
                  <a:pt x="14636" y="19147"/>
                </a:lnTo>
                <a:lnTo>
                  <a:pt x="21938" y="19147"/>
                </a:lnTo>
                <a:lnTo>
                  <a:pt x="33161" y="19147"/>
                </a:lnTo>
                <a:lnTo>
                  <a:pt x="33161" y="18409"/>
                </a:lnTo>
                <a:lnTo>
                  <a:pt x="33161" y="14705"/>
                </a:lnTo>
                <a:lnTo>
                  <a:pt x="31935" y="11845"/>
                </a:lnTo>
                <a:lnTo>
                  <a:pt x="29493" y="9825"/>
                </a:lnTo>
                <a:lnTo>
                  <a:pt x="27089" y="7830"/>
                </a:lnTo>
                <a:lnTo>
                  <a:pt x="23717" y="6821"/>
                </a:lnTo>
                <a:lnTo>
                  <a:pt x="19369" y="6821"/>
                </a:lnTo>
                <a:lnTo>
                  <a:pt x="16580" y="6821"/>
                </a:lnTo>
                <a:lnTo>
                  <a:pt x="13866" y="7167"/>
                </a:lnTo>
                <a:lnTo>
                  <a:pt x="11227" y="7844"/>
                </a:lnTo>
                <a:lnTo>
                  <a:pt x="8583" y="8488"/>
                </a:lnTo>
                <a:lnTo>
                  <a:pt x="6033" y="9460"/>
                </a:lnTo>
                <a:lnTo>
                  <a:pt x="3596" y="10779"/>
                </a:lnTo>
                <a:lnTo>
                  <a:pt x="3596" y="3366"/>
                </a:lnTo>
                <a:lnTo>
                  <a:pt x="6531" y="2253"/>
                </a:lnTo>
                <a:lnTo>
                  <a:pt x="9353" y="1427"/>
                </a:lnTo>
                <a:lnTo>
                  <a:pt x="12105" y="878"/>
                </a:lnTo>
                <a:lnTo>
                  <a:pt x="14894" y="291"/>
                </a:lnTo>
                <a:lnTo>
                  <a:pt x="17571" y="0"/>
                </a:lnTo>
                <a:lnTo>
                  <a:pt x="20177" y="0"/>
                </a:lnTo>
                <a:lnTo>
                  <a:pt x="27220" y="0"/>
                </a:lnTo>
                <a:lnTo>
                  <a:pt x="32466" y="1831"/>
                </a:lnTo>
                <a:lnTo>
                  <a:pt x="35950" y="5496"/>
                </a:lnTo>
                <a:lnTo>
                  <a:pt x="39472" y="9169"/>
                </a:lnTo>
                <a:lnTo>
                  <a:pt x="41232" y="14725"/>
                </a:lnTo>
                <a:lnTo>
                  <a:pt x="41232" y="22151"/>
                </a:lnTo>
                <a:close/>
              </a:path>
            </a:pathLst>
          </a:custGeom>
          <a:ln w="375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26874" y="2656476"/>
            <a:ext cx="29209" cy="50165"/>
          </a:xfrm>
          <a:custGeom>
            <a:avLst/>
            <a:gdLst/>
            <a:ahLst/>
            <a:cxnLst/>
            <a:rect l="l" t="t" r="r" b="b"/>
            <a:pathLst>
              <a:path w="29210" h="50164">
                <a:moveTo>
                  <a:pt x="28610" y="8651"/>
                </a:moveTo>
                <a:lnTo>
                  <a:pt x="23422" y="7113"/>
                </a:lnTo>
                <a:lnTo>
                  <a:pt x="22154" y="7113"/>
                </a:lnTo>
                <a:lnTo>
                  <a:pt x="17608" y="7113"/>
                </a:lnTo>
                <a:lnTo>
                  <a:pt x="14101" y="8618"/>
                </a:lnTo>
                <a:lnTo>
                  <a:pt x="11664" y="11586"/>
                </a:lnTo>
                <a:lnTo>
                  <a:pt x="9259" y="14521"/>
                </a:lnTo>
                <a:lnTo>
                  <a:pt x="8067" y="18762"/>
                </a:lnTo>
                <a:lnTo>
                  <a:pt x="8067" y="24279"/>
                </a:lnTo>
                <a:lnTo>
                  <a:pt x="8067" y="49961"/>
                </a:lnTo>
                <a:lnTo>
                  <a:pt x="0" y="49961"/>
                </a:lnTo>
                <a:lnTo>
                  <a:pt x="0" y="1173"/>
                </a:lnTo>
                <a:lnTo>
                  <a:pt x="8067" y="1173"/>
                </a:lnTo>
                <a:lnTo>
                  <a:pt x="8067" y="8726"/>
                </a:lnTo>
                <a:lnTo>
                  <a:pt x="9776" y="5792"/>
                </a:lnTo>
                <a:lnTo>
                  <a:pt x="11974" y="3629"/>
                </a:lnTo>
                <a:lnTo>
                  <a:pt x="14674" y="2192"/>
                </a:lnTo>
                <a:lnTo>
                  <a:pt x="17350" y="732"/>
                </a:lnTo>
                <a:lnTo>
                  <a:pt x="20632" y="0"/>
                </a:lnTo>
                <a:lnTo>
                  <a:pt x="24502" y="0"/>
                </a:lnTo>
                <a:lnTo>
                  <a:pt x="25037" y="0"/>
                </a:lnTo>
                <a:lnTo>
                  <a:pt x="25638" y="51"/>
                </a:lnTo>
                <a:lnTo>
                  <a:pt x="26338" y="145"/>
                </a:lnTo>
                <a:lnTo>
                  <a:pt x="27014" y="201"/>
                </a:lnTo>
                <a:lnTo>
                  <a:pt x="27751" y="291"/>
                </a:lnTo>
                <a:lnTo>
                  <a:pt x="28540" y="436"/>
                </a:lnTo>
                <a:lnTo>
                  <a:pt x="28610" y="8651"/>
                </a:lnTo>
                <a:close/>
              </a:path>
            </a:pathLst>
          </a:custGeom>
          <a:ln w="375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58936" y="2656476"/>
            <a:ext cx="45720" cy="51435"/>
          </a:xfrm>
          <a:custGeom>
            <a:avLst/>
            <a:gdLst/>
            <a:ahLst/>
            <a:cxnLst/>
            <a:rect l="l" t="t" r="r" b="b"/>
            <a:pathLst>
              <a:path w="45719" h="51435">
                <a:moveTo>
                  <a:pt x="45196" y="23547"/>
                </a:moveTo>
                <a:lnTo>
                  <a:pt x="45196" y="27509"/>
                </a:lnTo>
                <a:lnTo>
                  <a:pt x="8363" y="27509"/>
                </a:lnTo>
                <a:lnTo>
                  <a:pt x="8691" y="32994"/>
                </a:lnTo>
                <a:lnTo>
                  <a:pt x="10363" y="37192"/>
                </a:lnTo>
                <a:lnTo>
                  <a:pt x="13349" y="40127"/>
                </a:lnTo>
                <a:lnTo>
                  <a:pt x="16322" y="43029"/>
                </a:lnTo>
                <a:lnTo>
                  <a:pt x="20487" y="44456"/>
                </a:lnTo>
                <a:lnTo>
                  <a:pt x="25826" y="44456"/>
                </a:lnTo>
                <a:lnTo>
                  <a:pt x="28906" y="44456"/>
                </a:lnTo>
                <a:lnTo>
                  <a:pt x="43360" y="39911"/>
                </a:lnTo>
                <a:lnTo>
                  <a:pt x="43360" y="47466"/>
                </a:lnTo>
                <a:lnTo>
                  <a:pt x="40462" y="48697"/>
                </a:lnTo>
                <a:lnTo>
                  <a:pt x="37509" y="49632"/>
                </a:lnTo>
                <a:lnTo>
                  <a:pt x="34480" y="50256"/>
                </a:lnTo>
                <a:lnTo>
                  <a:pt x="31494" y="50880"/>
                </a:lnTo>
                <a:lnTo>
                  <a:pt x="28427" y="51210"/>
                </a:lnTo>
                <a:lnTo>
                  <a:pt x="25309" y="51210"/>
                </a:lnTo>
                <a:lnTo>
                  <a:pt x="17533" y="51210"/>
                </a:lnTo>
                <a:lnTo>
                  <a:pt x="11372" y="48970"/>
                </a:lnTo>
                <a:lnTo>
                  <a:pt x="6822" y="44456"/>
                </a:lnTo>
                <a:lnTo>
                  <a:pt x="2272" y="39911"/>
                </a:lnTo>
                <a:lnTo>
                  <a:pt x="0" y="33784"/>
                </a:lnTo>
                <a:lnTo>
                  <a:pt x="0" y="26040"/>
                </a:lnTo>
                <a:lnTo>
                  <a:pt x="0" y="18081"/>
                </a:lnTo>
                <a:lnTo>
                  <a:pt x="2145" y="11736"/>
                </a:lnTo>
                <a:lnTo>
                  <a:pt x="6456" y="7041"/>
                </a:lnTo>
                <a:lnTo>
                  <a:pt x="10748" y="2347"/>
                </a:lnTo>
                <a:lnTo>
                  <a:pt x="16580" y="0"/>
                </a:lnTo>
                <a:lnTo>
                  <a:pt x="23915" y="0"/>
                </a:lnTo>
                <a:lnTo>
                  <a:pt x="30465" y="0"/>
                </a:lnTo>
                <a:lnTo>
                  <a:pt x="35654" y="2127"/>
                </a:lnTo>
                <a:lnTo>
                  <a:pt x="39472" y="6379"/>
                </a:lnTo>
                <a:lnTo>
                  <a:pt x="43284" y="10596"/>
                </a:lnTo>
                <a:lnTo>
                  <a:pt x="45196" y="16320"/>
                </a:lnTo>
                <a:lnTo>
                  <a:pt x="45196" y="23547"/>
                </a:lnTo>
                <a:close/>
              </a:path>
            </a:pathLst>
          </a:custGeom>
          <a:ln w="375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67590" y="2663298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5">
                <a:moveTo>
                  <a:pt x="28545" y="14378"/>
                </a:moveTo>
                <a:lnTo>
                  <a:pt x="19299" y="0"/>
                </a:lnTo>
                <a:lnTo>
                  <a:pt x="15336" y="0"/>
                </a:lnTo>
                <a:lnTo>
                  <a:pt x="10879" y="0"/>
                </a:lnTo>
                <a:lnTo>
                  <a:pt x="7301" y="1281"/>
                </a:lnTo>
                <a:lnTo>
                  <a:pt x="4625" y="3813"/>
                </a:lnTo>
                <a:lnTo>
                  <a:pt x="1929" y="6305"/>
                </a:lnTo>
                <a:lnTo>
                  <a:pt x="385" y="9866"/>
                </a:lnTo>
                <a:lnTo>
                  <a:pt x="0" y="14453"/>
                </a:lnTo>
                <a:lnTo>
                  <a:pt x="28545" y="14378"/>
                </a:lnTo>
                <a:close/>
              </a:path>
            </a:pathLst>
          </a:custGeom>
          <a:ln w="375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83560" y="2476415"/>
            <a:ext cx="628104" cy="2636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38019" y="2546799"/>
            <a:ext cx="304868" cy="1353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86196" y="254860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696" y="0"/>
                </a:lnTo>
              </a:path>
            </a:pathLst>
          </a:custGeom>
          <a:ln w="11241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04941" y="254860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701" y="0"/>
                </a:lnTo>
              </a:path>
            </a:pathLst>
          </a:custGeom>
          <a:ln w="11241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521257" y="2523016"/>
            <a:ext cx="33718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034">
              <a:lnSpc>
                <a:spcPct val="110900"/>
              </a:lnSpc>
            </a:pPr>
            <a:r>
              <a:rPr sz="500" spc="50" dirty="0">
                <a:solidFill>
                  <a:srgbClr val="4A76CC"/>
                </a:solidFill>
                <a:latin typeface="Trebuchet MS"/>
                <a:cs typeface="Trebuchet MS"/>
              </a:rPr>
              <a:t>opera</a:t>
            </a:r>
            <a:r>
              <a:rPr sz="500" spc="50" dirty="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sz="500" spc="-45" dirty="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4A76CC"/>
                </a:solidFill>
                <a:latin typeface="Trebuchet MS"/>
                <a:cs typeface="Trebuchet MS"/>
              </a:rPr>
              <a:t>ii</a:t>
            </a:r>
            <a:r>
              <a:rPr sz="500" dirty="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sz="500" spc="5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500" spc="45" dirty="0">
                <a:solidFill>
                  <a:srgbClr val="4A76CC"/>
                </a:solidFill>
                <a:latin typeface="Trebuchet MS"/>
                <a:cs typeface="Trebuchet MS"/>
              </a:rPr>
              <a:t>ecu</a:t>
            </a:r>
            <a:r>
              <a:rPr sz="500" spc="35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500" spc="50" dirty="0">
                <a:solidFill>
                  <a:srgbClr val="4A76CC"/>
                </a:solidFill>
                <a:latin typeface="Trebuchet MS"/>
                <a:cs typeface="Trebuchet MS"/>
              </a:rPr>
              <a:t>sive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70223" y="2720846"/>
            <a:ext cx="628122" cy="2636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31242" y="2787931"/>
            <a:ext cx="49085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5" dirty="0">
                <a:solidFill>
                  <a:srgbClr val="4A76CC"/>
                </a:solidFill>
                <a:latin typeface="Trebuchet MS"/>
                <a:cs typeface="Trebuchet MS"/>
              </a:rPr>
              <a:t>trunchie</a:t>
            </a:r>
            <a:r>
              <a:rPr sz="700" spc="15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089859" y="2861992"/>
            <a:ext cx="628104" cy="2636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136078" y="2929069"/>
            <a:ext cx="52006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25" dirty="0">
                <a:solidFill>
                  <a:srgbClr val="4A76CC"/>
                </a:solidFill>
                <a:latin typeface="Trebuchet MS"/>
                <a:cs typeface="Trebuchet MS"/>
              </a:rPr>
              <a:t>edi</a:t>
            </a:r>
            <a:r>
              <a:rPr sz="700" spc="1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30" dirty="0">
                <a:solidFill>
                  <a:srgbClr val="4A76CC"/>
                </a:solidFill>
                <a:latin typeface="Trebuchet MS"/>
                <a:cs typeface="Trebuchet MS"/>
              </a:rPr>
              <a:t>ecta</a:t>
            </a:r>
            <a:r>
              <a:rPr sz="700" spc="15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96132" y="1839615"/>
            <a:ext cx="3614420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4146" y="0"/>
                </a:lnTo>
              </a:path>
            </a:pathLst>
          </a:custGeom>
          <a:ln w="3175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6132" y="1838373"/>
            <a:ext cx="3614420" cy="2540"/>
          </a:xfrm>
          <a:custGeom>
            <a:avLst/>
            <a:gdLst/>
            <a:ahLst/>
            <a:cxnLst/>
            <a:rect l="l" t="t" r="r" b="b"/>
            <a:pathLst>
              <a:path w="3614420" h="2539">
                <a:moveTo>
                  <a:pt x="0" y="2479"/>
                </a:moveTo>
                <a:lnTo>
                  <a:pt x="3614146" y="629"/>
                </a:lnTo>
                <a:lnTo>
                  <a:pt x="3614146" y="0"/>
                </a:lnTo>
              </a:path>
            </a:pathLst>
          </a:custGeom>
          <a:ln w="12546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6662" y="1856792"/>
            <a:ext cx="3614420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4146" y="0"/>
                </a:lnTo>
              </a:path>
            </a:pathLst>
          </a:custGeom>
          <a:ln w="3175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6662" y="1855545"/>
            <a:ext cx="3614420" cy="2540"/>
          </a:xfrm>
          <a:custGeom>
            <a:avLst/>
            <a:gdLst/>
            <a:ahLst/>
            <a:cxnLst/>
            <a:rect l="l" t="t" r="r" b="b"/>
            <a:pathLst>
              <a:path w="3614420" h="2539">
                <a:moveTo>
                  <a:pt x="0" y="2493"/>
                </a:moveTo>
                <a:lnTo>
                  <a:pt x="3614146" y="624"/>
                </a:lnTo>
                <a:lnTo>
                  <a:pt x="3614146" y="0"/>
                </a:lnTo>
              </a:path>
            </a:pathLst>
          </a:custGeom>
          <a:ln w="1254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13747" y="1670667"/>
            <a:ext cx="5791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0" dirty="0">
                <a:solidFill>
                  <a:srgbClr val="FC6F00"/>
                </a:solidFill>
                <a:latin typeface="Trebuchet MS"/>
                <a:cs typeface="Trebuchet MS"/>
              </a:rPr>
              <a:t>concept</a:t>
            </a:r>
            <a:r>
              <a:rPr sz="950" spc="60" dirty="0">
                <a:solidFill>
                  <a:srgbClr val="FC6F00"/>
                </a:solidFill>
                <a:latin typeface="Trebuchet MS"/>
                <a:cs typeface="Trebuchet MS"/>
              </a:rPr>
              <a:t>e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31326" y="1703752"/>
            <a:ext cx="545264" cy="11484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7042" y="1912701"/>
            <a:ext cx="40852" cy="1136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44337" y="1876480"/>
            <a:ext cx="486409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60" dirty="0">
                <a:solidFill>
                  <a:srgbClr val="4A76CC"/>
                </a:solidFill>
                <a:latin typeface="Trebuchet MS"/>
                <a:cs typeface="Trebuchet MS"/>
              </a:rPr>
              <a:t>opera</a:t>
            </a:r>
            <a:r>
              <a:rPr sz="950" spc="60" dirty="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sz="950" spc="-105" dirty="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4A76CC"/>
                </a:solidFill>
                <a:latin typeface="Trebuchet MS"/>
                <a:cs typeface="Trebuchet MS"/>
              </a:rPr>
              <a:t>ii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61899" y="1909560"/>
            <a:ext cx="389005" cy="11880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8232" y="192848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524"/>
                </a:lnTo>
              </a:path>
            </a:pathLst>
          </a:custGeom>
          <a:ln w="14688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0888" y="191132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88" y="0"/>
                </a:lnTo>
              </a:path>
            </a:pathLst>
          </a:custGeom>
          <a:ln w="17622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01562" y="1928488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524"/>
                </a:lnTo>
              </a:path>
            </a:pathLst>
          </a:custGeom>
          <a:ln w="14688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4218" y="191132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88" y="0"/>
                </a:lnTo>
              </a:path>
            </a:pathLst>
          </a:custGeom>
          <a:ln w="17622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67879" y="1423362"/>
            <a:ext cx="628104" cy="2636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732515" y="1490444"/>
            <a:ext cx="28321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75" dirty="0">
                <a:solidFill>
                  <a:srgbClr val="FC6F00"/>
                </a:solidFill>
                <a:latin typeface="Trebuchet MS"/>
                <a:cs typeface="Trebuchet MS"/>
              </a:rPr>
              <a:t>nume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478357" y="779376"/>
            <a:ext cx="628104" cy="2636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551690" y="846462"/>
            <a:ext cx="46609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>
                <a:solidFill>
                  <a:srgbClr val="FC6F00"/>
                </a:solidFill>
                <a:latin typeface="Trebuchet MS"/>
                <a:cs typeface="Trebuchet MS"/>
              </a:rPr>
              <a:t>binar/</a:t>
            </a:r>
            <a:r>
              <a:rPr sz="700" spc="20" dirty="0">
                <a:solidFill>
                  <a:srgbClr val="FC6F00"/>
                </a:solidFill>
                <a:latin typeface="Trebuchet MS"/>
                <a:cs typeface="Trebuchet MS"/>
              </a:rPr>
              <a:t>t</a:t>
            </a:r>
            <a:r>
              <a:rPr sz="700" spc="15" dirty="0">
                <a:solidFill>
                  <a:srgbClr val="FC6F00"/>
                </a:solidFill>
                <a:latin typeface="Trebuchet MS"/>
                <a:cs typeface="Trebuchet MS"/>
              </a:rPr>
              <a:t>e</a:t>
            </a:r>
            <a:r>
              <a:rPr sz="700" spc="35" dirty="0">
                <a:solidFill>
                  <a:srgbClr val="FC6F00"/>
                </a:solidFill>
                <a:latin typeface="Trebuchet MS"/>
                <a:cs typeface="Trebuchet MS"/>
              </a:rPr>
              <a:t>xt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68814" y="967204"/>
            <a:ext cx="628104" cy="26365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44810" y="1034290"/>
            <a:ext cx="26098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5" dirty="0">
                <a:solidFill>
                  <a:srgbClr val="FC6F00"/>
                </a:solidFill>
                <a:latin typeface="Trebuchet MS"/>
                <a:cs typeface="Trebuchet MS"/>
              </a:rPr>
              <a:t>ASCII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431559" y="2057691"/>
            <a:ext cx="1114330" cy="5727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65564" y="2124762"/>
            <a:ext cx="34480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solidFill>
                  <a:srgbClr val="4A76CC"/>
                </a:solidFill>
                <a:latin typeface="Trebuchet MS"/>
                <a:cs typeface="Trebuchet MS"/>
              </a:rPr>
              <a:t>edita</a:t>
            </a:r>
            <a:r>
              <a:rPr sz="700" spc="1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185018" y="2850860"/>
            <a:ext cx="628124" cy="2636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292346" y="2917935"/>
            <a:ext cx="39814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0" dirty="0">
                <a:solidFill>
                  <a:srgbClr val="4A76CC"/>
                </a:solidFill>
                <a:latin typeface="Trebuchet MS"/>
                <a:cs typeface="Trebuchet MS"/>
              </a:rPr>
              <a:t>a</a:t>
            </a:r>
            <a:r>
              <a:rPr sz="700" spc="2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45" dirty="0">
                <a:solidFill>
                  <a:srgbClr val="4A76CC"/>
                </a:solidFill>
                <a:latin typeface="Trebuchet MS"/>
                <a:cs typeface="Trebuchet MS"/>
              </a:rPr>
              <a:t>hiva</a:t>
            </a:r>
            <a:r>
              <a:rPr sz="700" spc="25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272712" y="2840126"/>
            <a:ext cx="628124" cy="2636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293317" y="2907202"/>
            <a:ext cx="57150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comprima</a:t>
            </a:r>
            <a:r>
              <a:rPr sz="700" spc="2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60409" y="2373240"/>
            <a:ext cx="628102" cy="2636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87365" y="2440313"/>
            <a:ext cx="35877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40" dirty="0">
                <a:solidFill>
                  <a:srgbClr val="4A76CC"/>
                </a:solidFill>
                <a:latin typeface="Trebuchet MS"/>
                <a:cs typeface="Trebuchet MS"/>
              </a:rPr>
              <a:t>copie</a:t>
            </a:r>
            <a:r>
              <a:rPr sz="700" spc="1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617892" y="1936410"/>
            <a:ext cx="628099" cy="2636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748186" y="2003482"/>
            <a:ext cx="35242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muta</a:t>
            </a:r>
            <a:r>
              <a:rPr sz="700" spc="2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7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035064" y="2420917"/>
            <a:ext cx="37846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 marR="5080" indent="-45085">
              <a:lnSpc>
                <a:spcPct val="110900"/>
              </a:lnSpc>
            </a:pPr>
            <a:r>
              <a:rPr sz="500" spc="55" dirty="0">
                <a:solidFill>
                  <a:srgbClr val="4A76CC"/>
                </a:solidFill>
                <a:latin typeface="Trebuchet MS"/>
                <a:cs typeface="Trebuchet MS"/>
              </a:rPr>
              <a:t>schimba</a:t>
            </a:r>
            <a:r>
              <a:rPr sz="500" spc="5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500" spc="55" dirty="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r>
              <a:rPr sz="500" spc="25" dirty="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sz="500" spc="30" dirty="0">
                <a:solidFill>
                  <a:srgbClr val="4A76CC"/>
                </a:solidFill>
                <a:latin typeface="Trebuchet MS"/>
                <a:cs typeface="Trebuchet MS"/>
              </a:rPr>
              <a:t>di</a:t>
            </a:r>
            <a:r>
              <a:rPr sz="500" spc="10" dirty="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sz="500" spc="30" dirty="0">
                <a:solidFill>
                  <a:srgbClr val="4A76CC"/>
                </a:solidFill>
                <a:latin typeface="Trebuchet MS"/>
                <a:cs typeface="Trebuchet MS"/>
              </a:rPr>
              <a:t>ector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90" name="object 9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10" dirty="0">
                <a:hlinkClick r:id="" action="ppaction://noaction"/>
              </a:rPr>
              <a:t>Cursul</a:t>
            </a:r>
            <a:r>
              <a:rPr spc="35" dirty="0">
                <a:hlinkClick r:id="" action="ppaction://noaction"/>
              </a:rPr>
              <a:t> </a:t>
            </a:r>
            <a:r>
              <a:rPr spc="-5" dirty="0">
                <a:hlinkClick r:id="" action="ppaction://noaction"/>
              </a:rPr>
              <a:t>3,</a:t>
            </a:r>
            <a:r>
              <a:rPr spc="35" dirty="0">
                <a:hlinkClick r:id="" action="ppaction://noaction"/>
              </a:rPr>
              <a:t> </a:t>
            </a:r>
            <a:r>
              <a:rPr spc="-5" dirty="0">
                <a:hlinkClick r:id="" action="ppaction://noaction"/>
              </a:rPr>
              <a:t>Dezvolt</a:t>
            </a:r>
            <a:r>
              <a:rPr spc="-20" dirty="0">
                <a:hlinkClick r:id="" action="ppaction://noaction"/>
              </a:rPr>
              <a:t>area</a:t>
            </a:r>
            <a:r>
              <a:rPr spc="35" dirty="0">
                <a:hlinkClick r:id="" action="ppaction://noaction"/>
              </a:rPr>
              <a:t> </a:t>
            </a:r>
            <a:r>
              <a:rPr spc="-20" dirty="0">
                <a:hlinkClick r:id="" action="ppaction://noaction"/>
              </a:rPr>
              <a:t>p</a:t>
            </a:r>
            <a:r>
              <a:rPr spc="-10" dirty="0">
                <a:hlinkClick r:id="" action="ppaction://noaction"/>
              </a:rPr>
              <a:t>rogramel</a:t>
            </a:r>
            <a:r>
              <a:rPr spc="-30" dirty="0">
                <a:hlinkClick r:id="" action="ppaction://noaction"/>
              </a:rPr>
              <a:t>o</a:t>
            </a:r>
            <a:r>
              <a:rPr spc="10" dirty="0">
                <a:hlinkClick r:id="" action="ppaction://noaction"/>
              </a:rPr>
              <a:t>r</a:t>
            </a:r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ts val="575"/>
              </a:lnSpc>
            </a:pPr>
            <a:fld id="{81D60167-4931-47E6-BA6A-407CBD079E47}" type="slidenum">
              <a:rPr spc="-15" dirty="0"/>
              <a:t>2</a:t>
            </a:fld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265">
              <a:lnSpc>
                <a:spcPct val="100000"/>
              </a:lnSpc>
            </a:pPr>
            <a:r>
              <a:rPr spc="15" dirty="0"/>
              <a:t>Fi</a:t>
            </a:r>
            <a:r>
              <a:rPr spc="-405" dirty="0"/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52" baseline="-13888" dirty="0">
                <a:latin typeface="Arial"/>
                <a:cs typeface="Arial"/>
              </a:rPr>
              <a:t> </a:t>
            </a:r>
            <a:r>
              <a:rPr sz="1200" spc="-65" dirty="0"/>
              <a:t>iere</a:t>
            </a:r>
            <a:r>
              <a:rPr sz="1200" spc="10" dirty="0"/>
              <a:t> </a:t>
            </a:r>
            <a:r>
              <a:rPr sz="1200" spc="-60" dirty="0"/>
              <a:t>executabile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878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folosite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rul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aplica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Tahoma"/>
                <a:cs typeface="Tahoma"/>
              </a:rPr>
              <a:t>iei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dublu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click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GUI</a:t>
            </a:r>
            <a:r>
              <a:rPr sz="1100" spc="-20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rul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coman</a:t>
            </a:r>
            <a:r>
              <a:rPr sz="1100" spc="-55" dirty="0">
                <a:latin typeface="Tahoma"/>
                <a:cs typeface="Tahoma"/>
              </a:rPr>
              <a:t>d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linia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coman</a:t>
            </a:r>
            <a:r>
              <a:rPr sz="1100" spc="-55" dirty="0">
                <a:latin typeface="Tahoma"/>
                <a:cs typeface="Tahoma"/>
              </a:rPr>
              <a:t>d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ob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inute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-157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Unix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g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60" dirty="0">
                <a:latin typeface="Tahoma"/>
                <a:cs typeface="Tahoma"/>
              </a:rPr>
              <a:t>asesc,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general</a:t>
            </a:r>
            <a:r>
              <a:rPr sz="1100" spc="-120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90" dirty="0">
                <a:latin typeface="Courier New"/>
                <a:cs typeface="Courier New"/>
              </a:rPr>
              <a:t>/bin</a:t>
            </a:r>
            <a:r>
              <a:rPr sz="1100" spc="-35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90" dirty="0">
                <a:latin typeface="Courier New"/>
                <a:cs typeface="Courier New"/>
              </a:rPr>
              <a:t>/sbin</a:t>
            </a:r>
            <a:r>
              <a:rPr sz="1100" spc="-35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90" dirty="0">
                <a:latin typeface="Courier New"/>
                <a:cs typeface="Courier New"/>
              </a:rPr>
              <a:t>/usr/bin</a:t>
            </a:r>
            <a:r>
              <a:rPr sz="1100" spc="-300" dirty="0">
                <a:latin typeface="Courier New"/>
                <a:cs typeface="Courier New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endParaRPr sz="1100">
              <a:latin typeface="Tahoma"/>
              <a:cs typeface="Tahoma"/>
            </a:endParaRPr>
          </a:p>
          <a:p>
            <a:pPr marL="160655">
              <a:lnSpc>
                <a:spcPct val="100000"/>
              </a:lnSpc>
              <a:spcBef>
                <a:spcPts val="35"/>
              </a:spcBef>
            </a:pPr>
            <a:r>
              <a:rPr sz="1100" spc="-90" dirty="0">
                <a:latin typeface="Courier New"/>
                <a:cs typeface="Courier New"/>
              </a:rPr>
              <a:t>/usr/sbin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15" dirty="0">
                <a:latin typeface="Tahoma"/>
                <a:cs typeface="Tahoma"/>
              </a:rPr>
              <a:t>ot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bin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-95" dirty="0">
                <a:latin typeface="Tahoma"/>
                <a:cs typeface="Tahoma"/>
              </a:rPr>
              <a:t>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sau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text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bin</a:t>
            </a:r>
            <a:r>
              <a:rPr sz="1000" spc="-65" dirty="0">
                <a:latin typeface="Tahoma"/>
                <a:cs typeface="Tahoma"/>
              </a:rPr>
              <a:t>a</a:t>
            </a:r>
            <a:r>
              <a:rPr sz="1000" spc="-55" dirty="0">
                <a:latin typeface="Tahoma"/>
                <a:cs typeface="Tahoma"/>
              </a:rPr>
              <a:t>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</a:t>
            </a:r>
            <a:r>
              <a:rPr sz="1000" spc="-35" dirty="0">
                <a:latin typeface="Tahoma"/>
                <a:cs typeface="Tahoma"/>
              </a:rPr>
              <a:t>entru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co</a:t>
            </a:r>
            <a:r>
              <a:rPr sz="1000" spc="-40" dirty="0">
                <a:latin typeface="Tahoma"/>
                <a:cs typeface="Tahoma"/>
              </a:rPr>
              <a:t>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sur</a:t>
            </a:r>
            <a:r>
              <a:rPr sz="1000" spc="-60" dirty="0">
                <a:latin typeface="Tahoma"/>
                <a:cs typeface="Tahoma"/>
              </a:rPr>
              <a:t>s</a:t>
            </a:r>
            <a:r>
              <a:rPr sz="1000" spc="-540" dirty="0">
                <a:latin typeface="Tahoma"/>
                <a:cs typeface="Tahoma"/>
              </a:rPr>
              <a:t>˘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compilat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(C,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C++,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Java)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20" dirty="0">
                <a:latin typeface="Tahoma"/>
                <a:cs typeface="Tahoma"/>
              </a:rPr>
              <a:t>text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</a:t>
            </a:r>
            <a:r>
              <a:rPr sz="1000" spc="-35" dirty="0">
                <a:latin typeface="Tahoma"/>
                <a:cs typeface="Tahoma"/>
              </a:rPr>
              <a:t>entru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</a:t>
            </a:r>
            <a:r>
              <a:rPr sz="1000" spc="-10" dirty="0">
                <a:latin typeface="Tahoma"/>
                <a:cs typeface="Tahoma"/>
              </a:rPr>
              <a:t>o</a:t>
            </a:r>
            <a:r>
              <a:rPr sz="1000" spc="-40" dirty="0">
                <a:latin typeface="Tahoma"/>
                <a:cs typeface="Tahoma"/>
              </a:rPr>
              <a:t>d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sur</a:t>
            </a:r>
            <a:r>
              <a:rPr sz="1000" spc="-60" dirty="0">
                <a:latin typeface="Tahoma"/>
                <a:cs typeface="Tahoma"/>
              </a:rPr>
              <a:t>s</a:t>
            </a:r>
            <a:r>
              <a:rPr sz="1000" spc="-540" dirty="0">
                <a:latin typeface="Tahoma"/>
                <a:cs typeface="Tahoma"/>
              </a:rPr>
              <a:t>˘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</a:t>
            </a:r>
            <a:r>
              <a:rPr sz="1000" spc="-65" dirty="0">
                <a:latin typeface="Tahoma"/>
                <a:cs typeface="Tahoma"/>
              </a:rPr>
              <a:t>p</a:t>
            </a:r>
            <a:r>
              <a:rPr sz="1000" spc="-35" dirty="0">
                <a:latin typeface="Tahoma"/>
                <a:cs typeface="Tahoma"/>
              </a:rPr>
              <a:t>retate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(</a:t>
            </a:r>
            <a:r>
              <a:rPr sz="1000" spc="20" dirty="0">
                <a:latin typeface="Tahoma"/>
                <a:cs typeface="Tahoma"/>
              </a:rPr>
              <a:t>P</a:t>
            </a:r>
            <a:r>
              <a:rPr sz="1000" spc="-35" dirty="0">
                <a:latin typeface="Tahoma"/>
                <a:cs typeface="Tahoma"/>
              </a:rPr>
              <a:t>erl,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Python,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Ru</a:t>
            </a:r>
            <a:r>
              <a:rPr sz="1000" spc="-50" dirty="0">
                <a:latin typeface="Tahoma"/>
                <a:cs typeface="Tahoma"/>
              </a:rPr>
              <a:t>b</a:t>
            </a:r>
            <a:r>
              <a:rPr sz="1000" spc="-20" dirty="0">
                <a:latin typeface="Tahoma"/>
                <a:cs typeface="Tahoma"/>
              </a:rPr>
              <a:t>y)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25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4470">
              <a:lnSpc>
                <a:spcPct val="100000"/>
              </a:lnSpc>
            </a:pPr>
            <a:r>
              <a:rPr spc="-45" dirty="0"/>
              <a:t>Compil</a:t>
            </a:r>
            <a:r>
              <a:rPr spc="-70" dirty="0"/>
              <a:t>a</a:t>
            </a:r>
            <a:r>
              <a:rPr spc="-75" dirty="0"/>
              <a:t>re</a:t>
            </a:r>
            <a:r>
              <a:rPr spc="10" dirty="0"/>
              <a:t> </a:t>
            </a:r>
            <a:r>
              <a:rPr spc="-405" dirty="0"/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52" baseline="-13888" dirty="0">
                <a:latin typeface="Arial"/>
                <a:cs typeface="Arial"/>
              </a:rPr>
              <a:t> </a:t>
            </a:r>
            <a:r>
              <a:rPr sz="1200" dirty="0"/>
              <a:t>i</a:t>
            </a:r>
            <a:r>
              <a:rPr sz="1200" spc="10" dirty="0"/>
              <a:t> </a:t>
            </a:r>
            <a:r>
              <a:rPr sz="1200" spc="-45" dirty="0"/>
              <a:t>inter</a:t>
            </a:r>
            <a:r>
              <a:rPr sz="1200" spc="-95" dirty="0"/>
              <a:t>p</a:t>
            </a:r>
            <a:r>
              <a:rPr sz="1200" spc="-50" dirty="0"/>
              <a:t>ret</a:t>
            </a:r>
            <a:r>
              <a:rPr sz="1200" spc="-95" dirty="0"/>
              <a:t>a</a:t>
            </a:r>
            <a:r>
              <a:rPr sz="1200" spc="-75" dirty="0"/>
              <a:t>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738975"/>
            <a:ext cx="3721100" cy="213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un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-60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compilat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sau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inter</a:t>
            </a:r>
            <a:r>
              <a:rPr sz="1100" spc="-75" dirty="0">
                <a:latin typeface="Tahoma"/>
                <a:cs typeface="Tahoma"/>
              </a:rPr>
              <a:t>p</a:t>
            </a:r>
            <a:r>
              <a:rPr sz="1100" spc="-25" dirty="0">
                <a:latin typeface="Tahoma"/>
                <a:cs typeface="Tahoma"/>
              </a:rPr>
              <a:t>retat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60" dirty="0">
                <a:latin typeface="Tahoma"/>
                <a:cs typeface="Tahoma"/>
              </a:rPr>
              <a:t>deosebirea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30" dirty="0">
                <a:latin typeface="Tahoma"/>
                <a:cs typeface="Tahoma"/>
              </a:rPr>
              <a:t>ıntre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compil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inter</a:t>
            </a:r>
            <a:r>
              <a:rPr sz="1100" spc="-75" dirty="0">
                <a:latin typeface="Tahoma"/>
                <a:cs typeface="Tahoma"/>
              </a:rPr>
              <a:t>p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-15" dirty="0">
                <a:latin typeface="Tahoma"/>
                <a:cs typeface="Tahoma"/>
              </a:rPr>
              <a:t>t</a:t>
            </a:r>
            <a:r>
              <a:rPr sz="1100" spc="-5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437515" marR="5080" indent="-137160">
              <a:lnSpc>
                <a:spcPct val="1000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30" dirty="0">
                <a:latin typeface="Tahoma"/>
                <a:cs typeface="Tahoma"/>
              </a:rPr>
              <a:t>compil</a:t>
            </a:r>
            <a:r>
              <a:rPr sz="1000" spc="-60" dirty="0">
                <a:latin typeface="Tahoma"/>
                <a:cs typeface="Tahoma"/>
              </a:rPr>
              <a:t>a</a:t>
            </a:r>
            <a:r>
              <a:rPr sz="1000" spc="-65" dirty="0">
                <a:latin typeface="Tahoma"/>
                <a:cs typeface="Tahoma"/>
              </a:rPr>
              <a:t>re: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</a:t>
            </a:r>
            <a:r>
              <a:rPr sz="1000" spc="-10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dul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sur</a:t>
            </a:r>
            <a:r>
              <a:rPr sz="1000" spc="-60" dirty="0">
                <a:latin typeface="Tahoma"/>
                <a:cs typeface="Tahoma"/>
              </a:rPr>
              <a:t>s</a:t>
            </a:r>
            <a:r>
              <a:rPr sz="1000" spc="-540" dirty="0">
                <a:latin typeface="Tahoma"/>
                <a:cs typeface="Tahoma"/>
              </a:rPr>
              <a:t>˘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este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t</a:t>
            </a:r>
            <a:r>
              <a:rPr sz="1000" spc="-5" dirty="0">
                <a:latin typeface="Tahoma"/>
                <a:cs typeface="Tahoma"/>
              </a:rPr>
              <a:t>r</a:t>
            </a:r>
            <a:r>
              <a:rPr sz="1000" spc="-25" dirty="0">
                <a:latin typeface="Tahoma"/>
                <a:cs typeface="Tahoma"/>
              </a:rPr>
              <a:t>anslatat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un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p</a:t>
            </a:r>
            <a:r>
              <a:rPr sz="1000" spc="-40" dirty="0">
                <a:latin typeface="Tahoma"/>
                <a:cs typeface="Tahoma"/>
              </a:rPr>
              <a:t>rog</a:t>
            </a:r>
            <a:r>
              <a:rPr sz="1000" spc="-35" dirty="0">
                <a:latin typeface="Tahoma"/>
                <a:cs typeface="Tahoma"/>
              </a:rPr>
              <a:t>r</a:t>
            </a:r>
            <a:r>
              <a:rPr sz="1000" spc="-50" dirty="0">
                <a:latin typeface="Tahoma"/>
                <a:cs typeface="Tahoma"/>
              </a:rPr>
              <a:t>am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denumit</a:t>
            </a:r>
            <a:r>
              <a:rPr sz="1000" spc="-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compilat</a:t>
            </a:r>
            <a:r>
              <a:rPr sz="1000" spc="-60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r</a:t>
            </a:r>
            <a:r>
              <a:rPr sz="1000" spc="-110" dirty="0">
                <a:latin typeface="Tahoma"/>
                <a:cs typeface="Tahoma"/>
              </a:rPr>
              <a:t> </a:t>
            </a:r>
            <a:r>
              <a:rPr sz="1000" spc="-420" dirty="0">
                <a:latin typeface="Tahoma"/>
                <a:cs typeface="Tahoma"/>
              </a:rPr>
              <a:t>ˆ</a:t>
            </a:r>
            <a:r>
              <a:rPr sz="1000" spc="-20" dirty="0">
                <a:latin typeface="Tahoma"/>
                <a:cs typeface="Tahoma"/>
              </a:rPr>
              <a:t>ın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</a:t>
            </a:r>
            <a:r>
              <a:rPr sz="1000" spc="-10" dirty="0">
                <a:latin typeface="Tahoma"/>
                <a:cs typeface="Tahoma"/>
              </a:rPr>
              <a:t>o</a:t>
            </a:r>
            <a:r>
              <a:rPr sz="1000" spc="-40" dirty="0">
                <a:latin typeface="Tahoma"/>
                <a:cs typeface="Tahoma"/>
              </a:rPr>
              <a:t>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ma</a:t>
            </a:r>
            <a:r>
              <a:rPr sz="1000" spc="-330" dirty="0">
                <a:latin typeface="Tahoma"/>
                <a:cs typeface="Tahoma"/>
              </a:rPr>
              <a:t>s</a:t>
            </a:r>
            <a:r>
              <a:rPr sz="750" spc="7" baseline="-16666" dirty="0">
                <a:latin typeface="Arial"/>
                <a:cs typeface="Arial"/>
              </a:rPr>
              <a:t>,</a:t>
            </a:r>
            <a:r>
              <a:rPr sz="750" spc="-37" baseline="-16666" dirty="0">
                <a:latin typeface="Arial"/>
                <a:cs typeface="Arial"/>
              </a:rPr>
              <a:t> </a:t>
            </a:r>
            <a:r>
              <a:rPr sz="1000" spc="-15" dirty="0">
                <a:latin typeface="Tahoma"/>
                <a:cs typeface="Tahoma"/>
              </a:rPr>
              <a:t>i</a:t>
            </a:r>
            <a:r>
              <a:rPr sz="1000" spc="-40" dirty="0">
                <a:latin typeface="Tahoma"/>
                <a:cs typeface="Tahoma"/>
              </a:rPr>
              <a:t>n</a:t>
            </a:r>
            <a:r>
              <a:rPr sz="1000" spc="-540" dirty="0">
                <a:latin typeface="Tahoma"/>
                <a:cs typeface="Tahoma"/>
              </a:rPr>
              <a:t>˘</a:t>
            </a:r>
            <a:r>
              <a:rPr sz="1000" spc="-40" dirty="0">
                <a:latin typeface="Tahoma"/>
                <a:cs typeface="Tahoma"/>
              </a:rPr>
              <a:t>a,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du</a:t>
            </a:r>
            <a:r>
              <a:rPr sz="1000" spc="-55" dirty="0">
                <a:latin typeface="Tahoma"/>
                <a:cs typeface="Tahoma"/>
              </a:rPr>
              <a:t>p</a:t>
            </a:r>
            <a:r>
              <a:rPr sz="1000" spc="-540" dirty="0">
                <a:latin typeface="Tahoma"/>
                <a:cs typeface="Tahoma"/>
              </a:rPr>
              <a:t>˘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</a:t>
            </a:r>
            <a:r>
              <a:rPr sz="1000" spc="-65" dirty="0">
                <a:latin typeface="Tahoma"/>
                <a:cs typeface="Tahoma"/>
              </a:rPr>
              <a:t>a</a:t>
            </a:r>
            <a:r>
              <a:rPr sz="1000" spc="-55" dirty="0">
                <a:latin typeface="Tahoma"/>
                <a:cs typeface="Tahoma"/>
              </a:rPr>
              <a:t>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</a:t>
            </a:r>
            <a:r>
              <a:rPr sz="1000" spc="-40" dirty="0">
                <a:latin typeface="Tahoma"/>
                <a:cs typeface="Tahoma"/>
              </a:rPr>
              <a:t>oate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fi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exe</a:t>
            </a:r>
            <a:r>
              <a:rPr sz="1000" spc="-25" dirty="0">
                <a:latin typeface="Tahoma"/>
                <a:cs typeface="Tahoma"/>
              </a:rPr>
              <a:t>cut</a:t>
            </a:r>
            <a:r>
              <a:rPr sz="1000" spc="-30" dirty="0">
                <a:latin typeface="Tahoma"/>
                <a:cs typeface="Tahoma"/>
              </a:rPr>
              <a:t>a</a:t>
            </a:r>
            <a:r>
              <a:rPr sz="1000" spc="25" dirty="0">
                <a:latin typeface="Tahoma"/>
                <a:cs typeface="Tahoma"/>
              </a:rPr>
              <a:t>t</a:t>
            </a:r>
            <a:endParaRPr sz="1000">
              <a:latin typeface="Tahoma"/>
              <a:cs typeface="Tahoma"/>
            </a:endParaRPr>
          </a:p>
          <a:p>
            <a:pPr marL="437515" marR="153035" indent="-137160">
              <a:lnSpc>
                <a:spcPts val="1200"/>
              </a:lnSpc>
              <a:spcBef>
                <a:spcPts val="35"/>
              </a:spcBef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25" dirty="0">
                <a:latin typeface="Tahoma"/>
                <a:cs typeface="Tahoma"/>
              </a:rPr>
              <a:t>inter</a:t>
            </a:r>
            <a:r>
              <a:rPr sz="1000" spc="-65" dirty="0">
                <a:latin typeface="Tahoma"/>
                <a:cs typeface="Tahoma"/>
              </a:rPr>
              <a:t>p</a:t>
            </a:r>
            <a:r>
              <a:rPr sz="1000" spc="-30" dirty="0">
                <a:latin typeface="Tahoma"/>
                <a:cs typeface="Tahoma"/>
              </a:rPr>
              <a:t>ret</a:t>
            </a:r>
            <a:r>
              <a:rPr sz="1000" spc="-70" dirty="0">
                <a:latin typeface="Tahoma"/>
                <a:cs typeface="Tahoma"/>
              </a:rPr>
              <a:t>a</a:t>
            </a:r>
            <a:r>
              <a:rPr sz="1000" spc="-65" dirty="0">
                <a:latin typeface="Tahoma"/>
                <a:cs typeface="Tahoma"/>
              </a:rPr>
              <a:t>re: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un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p</a:t>
            </a:r>
            <a:r>
              <a:rPr sz="1000" spc="-40" dirty="0">
                <a:latin typeface="Tahoma"/>
                <a:cs typeface="Tahoma"/>
              </a:rPr>
              <a:t>rogram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5" dirty="0">
                <a:latin typeface="Tahoma"/>
                <a:cs typeface="Tahoma"/>
              </a:rPr>
              <a:t>este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executat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direct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din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c</a:t>
            </a:r>
            <a:r>
              <a:rPr sz="1000" spc="-10" dirty="0">
                <a:latin typeface="Tahoma"/>
                <a:cs typeface="Tahoma"/>
              </a:rPr>
              <a:t>o</a:t>
            </a:r>
            <a:r>
              <a:rPr sz="1000" spc="-40" dirty="0">
                <a:latin typeface="Tahoma"/>
                <a:cs typeface="Tahoma"/>
              </a:rPr>
              <a:t>d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sur</a:t>
            </a:r>
            <a:r>
              <a:rPr sz="1000" spc="-60" dirty="0">
                <a:latin typeface="Tahoma"/>
                <a:cs typeface="Tahoma"/>
              </a:rPr>
              <a:t>s</a:t>
            </a:r>
            <a:r>
              <a:rPr sz="1000" spc="-540" dirty="0">
                <a:latin typeface="Tahoma"/>
                <a:cs typeface="Tahoma"/>
              </a:rPr>
              <a:t>˘</a:t>
            </a:r>
            <a:r>
              <a:rPr sz="1000" spc="-50" dirty="0">
                <a:latin typeface="Tahoma"/>
                <a:cs typeface="Tahoma"/>
              </a:rPr>
              <a:t>a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70" dirty="0">
                <a:latin typeface="Tahoma"/>
                <a:cs typeface="Tahoma"/>
              </a:rPr>
              <a:t>p</a:t>
            </a:r>
            <a:r>
              <a:rPr sz="1000" spc="-20" dirty="0">
                <a:latin typeface="Tahoma"/>
                <a:cs typeface="Tahoma"/>
              </a:rPr>
              <a:t>rin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interm</a:t>
            </a:r>
            <a:r>
              <a:rPr sz="1000" spc="-45" dirty="0">
                <a:latin typeface="Tahoma"/>
                <a:cs typeface="Tahoma"/>
              </a:rPr>
              <a:t>ed</a:t>
            </a:r>
            <a:r>
              <a:rPr sz="1000" spc="-10" dirty="0">
                <a:latin typeface="Tahoma"/>
                <a:cs typeface="Tahoma"/>
              </a:rPr>
              <a:t>iul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unui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</a:t>
            </a:r>
            <a:r>
              <a:rPr sz="1000" spc="-65" dirty="0">
                <a:latin typeface="Tahoma"/>
                <a:cs typeface="Tahoma"/>
              </a:rPr>
              <a:t>p</a:t>
            </a:r>
            <a:r>
              <a:rPr sz="1000" spc="-30" dirty="0">
                <a:latin typeface="Tahoma"/>
                <a:cs typeface="Tahoma"/>
              </a:rPr>
              <a:t>ret</a:t>
            </a:r>
            <a:r>
              <a:rPr sz="1000" spc="-70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compilato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inter</a:t>
            </a:r>
            <a:r>
              <a:rPr sz="1100" spc="-15" dirty="0">
                <a:latin typeface="Tahoma"/>
                <a:cs typeface="Tahoma"/>
              </a:rPr>
              <a:t>p</a:t>
            </a:r>
            <a:r>
              <a:rPr sz="1100" spc="-45" dirty="0">
                <a:latin typeface="Tahoma"/>
                <a:cs typeface="Tahoma"/>
              </a:rPr>
              <a:t>eto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437515" marR="172085" indent="-137160">
              <a:lnSpc>
                <a:spcPct val="1000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15" dirty="0">
                <a:latin typeface="Tahoma"/>
                <a:cs typeface="Tahoma"/>
              </a:rPr>
              <a:t>GC</a:t>
            </a:r>
            <a:r>
              <a:rPr sz="1000" spc="20" dirty="0">
                <a:latin typeface="Tahoma"/>
                <a:cs typeface="Tahoma"/>
              </a:rPr>
              <a:t>C</a:t>
            </a:r>
            <a:r>
              <a:rPr sz="1000" spc="15" dirty="0">
                <a:latin typeface="Tahoma"/>
                <a:cs typeface="Tahoma"/>
              </a:rPr>
              <a:t> (GNU </a:t>
            </a:r>
            <a:r>
              <a:rPr sz="1000" spc="-25" dirty="0">
                <a:latin typeface="Tahoma"/>
                <a:cs typeface="Tahoma"/>
              </a:rPr>
              <a:t>Compiler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Collection)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–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compilat</a:t>
            </a:r>
            <a:r>
              <a:rPr sz="1000" spc="-60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C,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25" dirty="0">
                <a:latin typeface="Tahoma"/>
                <a:cs typeface="Tahoma"/>
              </a:rPr>
              <a:t>C++,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Ada,</a:t>
            </a:r>
            <a:r>
              <a:rPr sz="1000" spc="15" dirty="0">
                <a:latin typeface="Tahoma"/>
                <a:cs typeface="Tahoma"/>
              </a:rPr>
              <a:t> F</a:t>
            </a:r>
            <a:r>
              <a:rPr sz="1000" spc="-75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rtran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55" dirty="0">
                <a:latin typeface="Tahoma"/>
                <a:cs typeface="Tahoma"/>
              </a:rPr>
              <a:t>MS</a:t>
            </a:r>
            <a:r>
              <a:rPr sz="1000" spc="20" dirty="0">
                <a:latin typeface="Tahoma"/>
                <a:cs typeface="Tahoma"/>
              </a:rPr>
              <a:t>V</a:t>
            </a:r>
            <a:r>
              <a:rPr sz="1000" spc="35" dirty="0">
                <a:latin typeface="Tahoma"/>
                <a:cs typeface="Tahoma"/>
              </a:rPr>
              <a:t>C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20" dirty="0">
                <a:latin typeface="Tahoma"/>
                <a:cs typeface="Tahoma"/>
              </a:rPr>
              <a:t>(Mic</a:t>
            </a:r>
            <a:r>
              <a:rPr sz="1000" spc="-30" dirty="0">
                <a:latin typeface="Tahoma"/>
                <a:cs typeface="Tahoma"/>
              </a:rPr>
              <a:t>r</a:t>
            </a:r>
            <a:r>
              <a:rPr sz="1000" spc="-55" dirty="0">
                <a:latin typeface="Tahoma"/>
                <a:cs typeface="Tahoma"/>
              </a:rPr>
              <a:t>os</a:t>
            </a:r>
            <a:r>
              <a:rPr sz="1000" spc="-40" dirty="0">
                <a:latin typeface="Tahoma"/>
                <a:cs typeface="Tahoma"/>
              </a:rPr>
              <a:t>o</a:t>
            </a:r>
            <a:r>
              <a:rPr sz="1000" spc="-30" dirty="0">
                <a:latin typeface="Tahoma"/>
                <a:cs typeface="Tahoma"/>
              </a:rPr>
              <a:t>f</a:t>
            </a:r>
            <a:r>
              <a:rPr sz="1000" spc="25" dirty="0">
                <a:latin typeface="Tahoma"/>
                <a:cs typeface="Tahoma"/>
              </a:rPr>
              <a:t>t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Visual</a:t>
            </a:r>
            <a:r>
              <a:rPr sz="1000" spc="15" dirty="0">
                <a:latin typeface="Tahoma"/>
                <a:cs typeface="Tahoma"/>
              </a:rPr>
              <a:t> C) </a:t>
            </a:r>
            <a:r>
              <a:rPr sz="1000" spc="-50" dirty="0">
                <a:latin typeface="Tahoma"/>
                <a:cs typeface="Tahoma"/>
              </a:rPr>
              <a:t>–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compilat</a:t>
            </a:r>
            <a:r>
              <a:rPr sz="1000" spc="-60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dirty="0">
                <a:latin typeface="Tahoma"/>
                <a:cs typeface="Tahoma"/>
              </a:rPr>
              <a:t>C,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40" dirty="0">
                <a:latin typeface="Tahoma"/>
                <a:cs typeface="Tahoma"/>
              </a:rPr>
              <a:t>C++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20" dirty="0">
                <a:latin typeface="Tahoma"/>
                <a:cs typeface="Tahoma"/>
              </a:rPr>
              <a:t>GCL</a:t>
            </a:r>
            <a:r>
              <a:rPr sz="1000" spc="15" dirty="0">
                <a:latin typeface="Tahoma"/>
                <a:cs typeface="Tahoma"/>
              </a:rPr>
              <a:t> (GNU </a:t>
            </a:r>
            <a:r>
              <a:rPr sz="1000" spc="-35" dirty="0">
                <a:latin typeface="Tahoma"/>
                <a:cs typeface="Tahoma"/>
              </a:rPr>
              <a:t>Common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Lisp)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–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</a:t>
            </a:r>
            <a:r>
              <a:rPr sz="1000" spc="-65" dirty="0">
                <a:latin typeface="Tahoma"/>
                <a:cs typeface="Tahoma"/>
              </a:rPr>
              <a:t>p</a:t>
            </a:r>
            <a:r>
              <a:rPr sz="1000" spc="-30" dirty="0">
                <a:latin typeface="Tahoma"/>
                <a:cs typeface="Tahoma"/>
              </a:rPr>
              <a:t>ret</a:t>
            </a:r>
            <a:r>
              <a:rPr sz="1000" spc="-70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Common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Lisp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20" dirty="0">
                <a:latin typeface="Tahoma"/>
                <a:cs typeface="Tahoma"/>
              </a:rPr>
              <a:t>Python:</a:t>
            </a:r>
            <a:r>
              <a:rPr sz="1000" spc="125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</a:t>
            </a:r>
            <a:r>
              <a:rPr sz="1000" spc="-65" dirty="0">
                <a:latin typeface="Tahoma"/>
                <a:cs typeface="Tahoma"/>
              </a:rPr>
              <a:t>p</a:t>
            </a:r>
            <a:r>
              <a:rPr sz="1000" spc="-30" dirty="0">
                <a:latin typeface="Tahoma"/>
                <a:cs typeface="Tahoma"/>
              </a:rPr>
              <a:t>ret</a:t>
            </a:r>
            <a:r>
              <a:rPr sz="1000" spc="-70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Python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50" dirty="0">
                <a:latin typeface="Tahoma"/>
                <a:cs typeface="Tahoma"/>
              </a:rPr>
              <a:t>P</a:t>
            </a:r>
            <a:r>
              <a:rPr sz="1000" spc="-45" dirty="0">
                <a:latin typeface="Tahoma"/>
                <a:cs typeface="Tahoma"/>
              </a:rPr>
              <a:t>erl: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inter</a:t>
            </a:r>
            <a:r>
              <a:rPr sz="1000" spc="-65" dirty="0">
                <a:latin typeface="Tahoma"/>
                <a:cs typeface="Tahoma"/>
              </a:rPr>
              <a:t>p</a:t>
            </a:r>
            <a:r>
              <a:rPr sz="1000" spc="-30" dirty="0">
                <a:latin typeface="Tahoma"/>
                <a:cs typeface="Tahoma"/>
              </a:rPr>
              <a:t>ret</a:t>
            </a:r>
            <a:r>
              <a:rPr sz="1000" spc="-70" dirty="0">
                <a:latin typeface="Tahoma"/>
                <a:cs typeface="Tahoma"/>
              </a:rPr>
              <a:t>o</a:t>
            </a:r>
            <a:r>
              <a:rPr sz="1000" spc="-25" dirty="0">
                <a:latin typeface="Tahoma"/>
                <a:cs typeface="Tahoma"/>
              </a:rPr>
              <a:t>r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65" dirty="0">
                <a:latin typeface="Tahoma"/>
                <a:cs typeface="Tahoma"/>
              </a:rPr>
              <a:t>de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P</a:t>
            </a:r>
            <a:r>
              <a:rPr sz="1000" spc="-35" dirty="0">
                <a:latin typeface="Tahoma"/>
                <a:cs typeface="Tahoma"/>
              </a:rPr>
              <a:t>erl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26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0">
              <a:lnSpc>
                <a:spcPct val="100000"/>
              </a:lnSpc>
            </a:pPr>
            <a:r>
              <a:rPr spc="-35" dirty="0"/>
              <a:t>Linking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038435"/>
            <a:ext cx="3488690" cy="141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655" marR="116205" indent="-148590">
              <a:lnSpc>
                <a:spcPct val="102699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-157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urma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cesului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compil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50" dirty="0">
                <a:latin typeface="Tahoma"/>
                <a:cs typeface="Tahoma"/>
              </a:rPr>
              <a:t>re,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rezul</a:t>
            </a:r>
            <a:r>
              <a:rPr sz="1100" spc="-40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un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obiect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obiect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este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bin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(</a:t>
            </a:r>
            <a:r>
              <a:rPr sz="1100" spc="-90" dirty="0">
                <a:latin typeface="Courier New"/>
                <a:cs typeface="Courier New"/>
              </a:rPr>
              <a:t>.o</a:t>
            </a:r>
            <a:r>
              <a:rPr sz="1100" spc="-35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90" dirty="0">
                <a:latin typeface="Courier New"/>
                <a:cs typeface="Courier New"/>
              </a:rPr>
              <a:t>.obj</a:t>
            </a:r>
            <a:r>
              <a:rPr sz="1100" dirty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mai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multe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iere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obiect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(+biblioteci)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sunt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legate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(</a:t>
            </a:r>
            <a:r>
              <a:rPr sz="1100" i="1" spc="-55" dirty="0">
                <a:latin typeface="Trebuchet MS"/>
                <a:cs typeface="Trebuchet MS"/>
              </a:rPr>
              <a:t>lin</a:t>
            </a:r>
            <a:r>
              <a:rPr sz="1100" i="1" spc="-100" dirty="0">
                <a:latin typeface="Trebuchet MS"/>
                <a:cs typeface="Trebuchet MS"/>
              </a:rPr>
              <a:t>k</a:t>
            </a:r>
            <a:r>
              <a:rPr sz="1100" i="1" spc="-80" dirty="0">
                <a:latin typeface="Trebuchet MS"/>
                <a:cs typeface="Trebuchet MS"/>
              </a:rPr>
              <a:t>ed</a:t>
            </a:r>
            <a:r>
              <a:rPr sz="1100" i="1" spc="-229" dirty="0">
                <a:latin typeface="Trebuchet MS"/>
                <a:cs typeface="Trebuchet MS"/>
              </a:rPr>
              <a:t> </a:t>
            </a:r>
            <a:r>
              <a:rPr sz="1100" dirty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42240">
              <a:lnSpc>
                <a:spcPct val="100000"/>
              </a:lnSpc>
              <a:spcBef>
                <a:spcPts val="35"/>
              </a:spcBef>
            </a:pP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30" dirty="0">
                <a:latin typeface="Tahoma"/>
                <a:cs typeface="Tahoma"/>
              </a:rPr>
              <a:t>ıntr-un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executabil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compilat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i="1" spc="-10" dirty="0">
                <a:latin typeface="Arial"/>
                <a:cs typeface="Arial"/>
              </a:rPr>
              <a:t>→</a:t>
            </a:r>
            <a:r>
              <a:rPr sz="1100" i="1" spc="55" dirty="0">
                <a:latin typeface="Arial"/>
                <a:cs typeface="Arial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obiect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dule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obiect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biblioteci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lin</a:t>
            </a:r>
            <a:r>
              <a:rPr sz="1100" spc="-50" dirty="0">
                <a:latin typeface="Tahoma"/>
                <a:cs typeface="Tahoma"/>
              </a:rPr>
              <a:t>k</a:t>
            </a:r>
            <a:r>
              <a:rPr sz="1100" spc="-45" dirty="0">
                <a:latin typeface="Tahoma"/>
                <a:cs typeface="Tahoma"/>
              </a:rPr>
              <a:t>ate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i="1" spc="-10" dirty="0">
                <a:latin typeface="Arial"/>
                <a:cs typeface="Arial"/>
              </a:rPr>
              <a:t>→</a:t>
            </a:r>
            <a:r>
              <a:rPr sz="1100" i="1" spc="55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executabil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27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2170">
              <a:lnSpc>
                <a:spcPct val="100000"/>
              </a:lnSpc>
            </a:pPr>
            <a:r>
              <a:rPr spc="-25" dirty="0"/>
              <a:t>D</a:t>
            </a:r>
            <a:r>
              <a:rPr spc="10" dirty="0"/>
              <a:t>o</a:t>
            </a:r>
            <a:r>
              <a:rPr spc="-60" dirty="0"/>
              <a:t>cumenta</a:t>
            </a:r>
            <a:r>
              <a:rPr spc="-285" dirty="0"/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67" baseline="-13888" dirty="0">
                <a:latin typeface="Arial"/>
                <a:cs typeface="Arial"/>
              </a:rPr>
              <a:t> </a:t>
            </a:r>
            <a:r>
              <a:rPr sz="1200" spc="-60" dirty="0"/>
              <a:t>ie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126985"/>
            <a:ext cx="3596640" cy="116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70" dirty="0">
                <a:latin typeface="Tahoma"/>
                <a:cs typeface="Tahoma"/>
              </a:rPr>
              <a:t>elege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func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ion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aplica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Tahoma"/>
                <a:cs typeface="Tahoma"/>
              </a:rPr>
              <a:t>iei</a:t>
            </a:r>
            <a:endParaRPr sz="1100">
              <a:latin typeface="Tahoma"/>
              <a:cs typeface="Tahoma"/>
            </a:endParaRPr>
          </a:p>
          <a:p>
            <a:pPr marL="160655" marR="132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utilizat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i="1" spc="-70" dirty="0">
                <a:latin typeface="Trebuchet MS"/>
                <a:cs typeface="Trebuchet MS"/>
              </a:rPr>
              <a:t>user</a:t>
            </a:r>
            <a:r>
              <a:rPr sz="1100" i="1" spc="30" dirty="0">
                <a:latin typeface="Trebuchet MS"/>
                <a:cs typeface="Trebuchet MS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manual</a:t>
            </a:r>
            <a:r>
              <a:rPr sz="1100" i="1" spc="-229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ahoma"/>
                <a:cs typeface="Tahoma"/>
              </a:rPr>
              <a:t>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configur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50" dirty="0">
                <a:latin typeface="Tahoma"/>
                <a:cs typeface="Tahoma"/>
              </a:rPr>
              <a:t>re,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op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25" dirty="0">
                <a:latin typeface="Tahoma"/>
                <a:cs typeface="Tahoma"/>
              </a:rPr>
              <a:t>iuni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rul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50" dirty="0">
                <a:latin typeface="Tahoma"/>
                <a:cs typeface="Tahoma"/>
              </a:rPr>
              <a:t>re,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indic</a:t>
            </a:r>
            <a:r>
              <a:rPr sz="1100" spc="-30" dirty="0">
                <a:latin typeface="Tahoma"/>
                <a:cs typeface="Tahoma"/>
              </a:rPr>
              <a:t>a</a:t>
            </a:r>
            <a:r>
              <a:rPr sz="1100" spc="-27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instal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dezvoltat</a:t>
            </a:r>
            <a:r>
              <a:rPr sz="1100" spc="-7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technical</a:t>
            </a:r>
            <a:r>
              <a:rPr sz="1100" i="1" spc="35" dirty="0">
                <a:latin typeface="Trebuchet MS"/>
                <a:cs typeface="Trebuchet MS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manual</a:t>
            </a:r>
            <a:r>
              <a:rPr sz="1100" i="1" spc="-229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ahoma"/>
                <a:cs typeface="Tahoma"/>
              </a:rPr>
              <a:t>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25" dirty="0">
                <a:latin typeface="Tahoma"/>
                <a:cs typeface="Tahoma"/>
              </a:rPr>
              <a:t>rhitectu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45" dirty="0">
                <a:latin typeface="Tahoma"/>
                <a:cs typeface="Tahoma"/>
              </a:rPr>
              <a:t>a,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ding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s</a:t>
            </a:r>
            <a:r>
              <a:rPr sz="1100" spc="-55" dirty="0">
                <a:latin typeface="Tahoma"/>
                <a:cs typeface="Tahoma"/>
              </a:rPr>
              <a:t>t</a:t>
            </a:r>
            <a:r>
              <a:rPr sz="1100" spc="-45" dirty="0">
                <a:latin typeface="Tahoma"/>
                <a:cs typeface="Tahoma"/>
              </a:rPr>
              <a:t>yle,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dule,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indic</a:t>
            </a:r>
            <a:r>
              <a:rPr sz="1100" spc="-30" dirty="0">
                <a:latin typeface="Tahoma"/>
                <a:cs typeface="Tahoma"/>
              </a:rPr>
              <a:t>a</a:t>
            </a:r>
            <a:r>
              <a:rPr sz="1100" spc="-27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compil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test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15" dirty="0">
                <a:latin typeface="Tahoma"/>
                <a:cs typeface="Tahoma"/>
              </a:rPr>
              <a:t>ot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cumente,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iere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PDF,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wiki-uri,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pagini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manu</a:t>
            </a:r>
            <a:r>
              <a:rPr sz="1100" spc="-25" dirty="0">
                <a:latin typeface="Tahoma"/>
                <a:cs typeface="Tahoma"/>
              </a:rPr>
              <a:t>al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28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7925">
              <a:lnSpc>
                <a:spcPct val="100000"/>
              </a:lnSpc>
            </a:pPr>
            <a:r>
              <a:rPr spc="-45" dirty="0"/>
              <a:t>De</a:t>
            </a:r>
            <a:r>
              <a:rPr spc="10" dirty="0"/>
              <a:t> </a:t>
            </a:r>
            <a:r>
              <a:rPr spc="-40" dirty="0"/>
              <a:t>la</a:t>
            </a:r>
            <a:r>
              <a:rPr spc="15" dirty="0"/>
              <a:t> </a:t>
            </a:r>
            <a:r>
              <a:rPr spc="-45" dirty="0"/>
              <a:t>dezvoltat</a:t>
            </a:r>
            <a:r>
              <a:rPr spc="-85" dirty="0"/>
              <a:t>o</a:t>
            </a:r>
            <a:r>
              <a:rPr spc="-35" dirty="0"/>
              <a:t>r</a:t>
            </a:r>
            <a:r>
              <a:rPr spc="15" dirty="0"/>
              <a:t> </a:t>
            </a:r>
            <a:r>
              <a:rPr spc="-40" dirty="0"/>
              <a:t>la</a:t>
            </a:r>
            <a:r>
              <a:rPr spc="15" dirty="0"/>
              <a:t> </a:t>
            </a:r>
            <a:r>
              <a:rPr spc="-20" dirty="0"/>
              <a:t>utilizat</a:t>
            </a:r>
            <a:r>
              <a:rPr spc="-65" dirty="0"/>
              <a:t>o</a:t>
            </a:r>
            <a:r>
              <a:rPr spc="-35" dirty="0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236" y="495285"/>
            <a:ext cx="431165" cy="570865"/>
          </a:xfrm>
          <a:custGeom>
            <a:avLst/>
            <a:gdLst/>
            <a:ahLst/>
            <a:cxnLst/>
            <a:rect l="l" t="t" r="r" b="b"/>
            <a:pathLst>
              <a:path w="431165" h="570865">
                <a:moveTo>
                  <a:pt x="0" y="570709"/>
                </a:moveTo>
                <a:lnTo>
                  <a:pt x="430936" y="570709"/>
                </a:lnTo>
                <a:lnTo>
                  <a:pt x="430936" y="0"/>
                </a:lnTo>
                <a:lnTo>
                  <a:pt x="0" y="0"/>
                </a:lnTo>
                <a:lnTo>
                  <a:pt x="0" y="570709"/>
                </a:lnTo>
                <a:close/>
              </a:path>
            </a:pathLst>
          </a:custGeom>
          <a:solidFill>
            <a:srgbClr val="4A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236" y="495285"/>
            <a:ext cx="431165" cy="570865"/>
          </a:xfrm>
          <a:custGeom>
            <a:avLst/>
            <a:gdLst/>
            <a:ahLst/>
            <a:cxnLst/>
            <a:rect l="l" t="t" r="r" b="b"/>
            <a:pathLst>
              <a:path w="431165" h="570865">
                <a:moveTo>
                  <a:pt x="0" y="570709"/>
                </a:moveTo>
                <a:lnTo>
                  <a:pt x="430936" y="570709"/>
                </a:lnTo>
                <a:lnTo>
                  <a:pt x="430936" y="0"/>
                </a:lnTo>
                <a:lnTo>
                  <a:pt x="0" y="0"/>
                </a:lnTo>
                <a:lnTo>
                  <a:pt x="0" y="570709"/>
                </a:lnTo>
                <a:close/>
              </a:path>
            </a:pathLst>
          </a:custGeom>
          <a:ln w="4076">
            <a:solidFill>
              <a:srgbClr val="4A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432" y="686794"/>
            <a:ext cx="98855" cy="63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246" y="666650"/>
            <a:ext cx="418465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8425" algn="ctr">
              <a:lnSpc>
                <a:spcPct val="100000"/>
              </a:lnSpc>
            </a:pPr>
            <a:r>
              <a:rPr sz="650" spc="45" dirty="0">
                <a:solidFill>
                  <a:srgbClr val="FFFFFF"/>
                </a:solidFill>
                <a:latin typeface="Trebuchet MS"/>
                <a:cs typeface="Trebuchet MS"/>
              </a:rPr>
              <a:t>ﬁș</a:t>
            </a:r>
            <a:endParaRPr sz="6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650" spc="40" dirty="0">
                <a:solidFill>
                  <a:srgbClr val="FFFFFF"/>
                </a:solidFill>
                <a:latin typeface="Trebuchet MS"/>
                <a:cs typeface="Trebuchet MS"/>
              </a:rPr>
              <a:t>cod</a:t>
            </a:r>
            <a:r>
              <a:rPr sz="6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Trebuchet MS"/>
                <a:cs typeface="Trebuchet MS"/>
              </a:rPr>
              <a:t>sur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650" spc="50" dirty="0">
                <a:solidFill>
                  <a:srgbClr val="FFFFFF"/>
                </a:solidFill>
                <a:latin typeface="Trebuchet MS"/>
                <a:cs typeface="Trebuchet MS"/>
              </a:rPr>
              <a:t>ă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025" y="1178114"/>
            <a:ext cx="435609" cy="575310"/>
          </a:xfrm>
          <a:prstGeom prst="rect">
            <a:avLst/>
          </a:prstGeom>
          <a:solidFill>
            <a:srgbClr val="4A76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27940" marR="5715" indent="95885">
              <a:lnSpc>
                <a:spcPct val="102899"/>
              </a:lnSpc>
              <a:spcBef>
                <a:spcPts val="480"/>
              </a:spcBef>
            </a:pPr>
            <a:r>
              <a:rPr sz="650" spc="45" dirty="0">
                <a:solidFill>
                  <a:srgbClr val="FFFFFF"/>
                </a:solidFill>
                <a:latin typeface="Trebuchet MS"/>
                <a:cs typeface="Trebuchet MS"/>
              </a:rPr>
              <a:t>ﬁș</a:t>
            </a:r>
            <a:r>
              <a:rPr sz="650" spc="15" dirty="0">
                <a:solidFill>
                  <a:srgbClr val="FFFFFF"/>
                </a:solidFill>
                <a:latin typeface="Trebuchet MS"/>
                <a:cs typeface="Trebuchet MS"/>
              </a:rPr>
              <a:t>ier</a:t>
            </a:r>
            <a:r>
              <a:rPr sz="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Trebuchet MS"/>
                <a:cs typeface="Trebuchet MS"/>
              </a:rPr>
              <a:t>cod</a:t>
            </a:r>
            <a:r>
              <a:rPr sz="6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Trebuchet MS"/>
                <a:cs typeface="Trebuchet MS"/>
              </a:rPr>
              <a:t>sur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650" spc="50" dirty="0">
                <a:solidFill>
                  <a:srgbClr val="FFFFFF"/>
                </a:solidFill>
                <a:latin typeface="Trebuchet MS"/>
                <a:cs typeface="Trebuchet MS"/>
              </a:rPr>
              <a:t>ă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9035" y="490918"/>
            <a:ext cx="435609" cy="575310"/>
          </a:xfrm>
          <a:prstGeom prst="rect">
            <a:avLst/>
          </a:prstGeom>
          <a:solidFill>
            <a:srgbClr val="4A76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00">
              <a:latin typeface="Times New Roman"/>
              <a:cs typeface="Times New Roman"/>
            </a:endParaRPr>
          </a:p>
          <a:p>
            <a:pPr marL="92075" marR="83820" indent="25400">
              <a:lnSpc>
                <a:spcPct val="102899"/>
              </a:lnSpc>
            </a:pPr>
            <a:r>
              <a:rPr sz="650" spc="45" dirty="0">
                <a:solidFill>
                  <a:srgbClr val="FFFFFF"/>
                </a:solidFill>
                <a:latin typeface="Trebuchet MS"/>
                <a:cs typeface="Trebuchet MS"/>
              </a:rPr>
              <a:t>ﬁș</a:t>
            </a:r>
            <a:r>
              <a:rPr sz="650" spc="15" dirty="0">
                <a:solidFill>
                  <a:srgbClr val="FFFFFF"/>
                </a:solidFill>
                <a:latin typeface="Trebuchet MS"/>
                <a:cs typeface="Trebuchet MS"/>
              </a:rPr>
              <a:t>ier</a:t>
            </a:r>
            <a:r>
              <a:rPr sz="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20" dirty="0">
                <a:solidFill>
                  <a:srgbClr val="FFFFFF"/>
                </a:solidFill>
                <a:latin typeface="Trebuchet MS"/>
                <a:cs typeface="Trebuchet MS"/>
              </a:rPr>
              <a:t>obiect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4849" y="1183923"/>
            <a:ext cx="435609" cy="575310"/>
          </a:xfrm>
          <a:prstGeom prst="rect">
            <a:avLst/>
          </a:prstGeom>
          <a:solidFill>
            <a:srgbClr val="4A76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550">
              <a:latin typeface="Times New Roman"/>
              <a:cs typeface="Times New Roman"/>
            </a:endParaRPr>
          </a:p>
          <a:p>
            <a:pPr marL="78740" marR="96520" indent="25400">
              <a:lnSpc>
                <a:spcPct val="102899"/>
              </a:lnSpc>
            </a:pPr>
            <a:r>
              <a:rPr sz="650" spc="45" dirty="0">
                <a:solidFill>
                  <a:srgbClr val="FFFFFF"/>
                </a:solidFill>
                <a:latin typeface="Trebuchet MS"/>
                <a:cs typeface="Trebuchet MS"/>
              </a:rPr>
              <a:t>ﬁș</a:t>
            </a:r>
            <a:r>
              <a:rPr sz="650" spc="15" dirty="0">
                <a:solidFill>
                  <a:srgbClr val="FFFFFF"/>
                </a:solidFill>
                <a:latin typeface="Trebuchet MS"/>
                <a:cs typeface="Trebuchet MS"/>
              </a:rPr>
              <a:t>ier</a:t>
            </a:r>
            <a:r>
              <a:rPr sz="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20" dirty="0">
                <a:solidFill>
                  <a:srgbClr val="FFFFFF"/>
                </a:solidFill>
                <a:latin typeface="Trebuchet MS"/>
                <a:cs typeface="Trebuchet MS"/>
              </a:rPr>
              <a:t>obiect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3973" y="1335057"/>
            <a:ext cx="435609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 indent="109855">
              <a:lnSpc>
                <a:spcPct val="102899"/>
              </a:lnSpc>
            </a:pPr>
            <a:r>
              <a:rPr sz="650" spc="45" dirty="0">
                <a:solidFill>
                  <a:srgbClr val="FFFFFF"/>
                </a:solidFill>
                <a:latin typeface="Trebuchet MS"/>
                <a:cs typeface="Trebuchet MS"/>
              </a:rPr>
              <a:t>ﬁș</a:t>
            </a:r>
            <a:r>
              <a:rPr sz="650" spc="15" dirty="0">
                <a:solidFill>
                  <a:srgbClr val="FFFFFF"/>
                </a:solidFill>
                <a:latin typeface="Trebuchet MS"/>
                <a:cs typeface="Trebuchet MS"/>
              </a:rPr>
              <a:t>ier</a:t>
            </a:r>
            <a:r>
              <a:rPr sz="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650" spc="30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650" spc="25" dirty="0">
                <a:solidFill>
                  <a:srgbClr val="FFFFFF"/>
                </a:solidFill>
                <a:latin typeface="Trebuchet MS"/>
                <a:cs typeface="Trebuchet MS"/>
              </a:rPr>
              <a:t>ecu</a:t>
            </a:r>
            <a:r>
              <a:rPr sz="650" spc="2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650" spc="15" dirty="0">
                <a:solidFill>
                  <a:srgbClr val="FFFFFF"/>
                </a:solidFill>
                <a:latin typeface="Trebuchet MS"/>
                <a:cs typeface="Trebuchet MS"/>
              </a:rPr>
              <a:t>abil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3715" y="1190909"/>
            <a:ext cx="435609" cy="575310"/>
          </a:xfrm>
          <a:prstGeom prst="rect">
            <a:avLst/>
          </a:prstGeom>
          <a:solidFill>
            <a:srgbClr val="4A76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00">
              <a:latin typeface="Times New Roman"/>
              <a:cs typeface="Times New Roman"/>
            </a:endParaRPr>
          </a:p>
          <a:p>
            <a:pPr marL="38735" marR="38100" indent="34290">
              <a:lnSpc>
                <a:spcPct val="102899"/>
              </a:lnSpc>
            </a:pPr>
            <a:r>
              <a:rPr sz="650" spc="35" dirty="0">
                <a:solidFill>
                  <a:srgbClr val="FFFFFF"/>
                </a:solidFill>
                <a:latin typeface="Trebuchet MS"/>
                <a:cs typeface="Trebuchet MS"/>
              </a:rPr>
              <a:t>pachet</a:t>
            </a:r>
            <a:r>
              <a:rPr sz="6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35" dirty="0">
                <a:solidFill>
                  <a:srgbClr val="FFFFFF"/>
                </a:solidFill>
                <a:latin typeface="Trebuchet MS"/>
                <a:cs typeface="Trebuchet MS"/>
              </a:rPr>
              <a:t>so</a:t>
            </a:r>
            <a:r>
              <a:rPr sz="650" spc="1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650" spc="25" dirty="0">
                <a:solidFill>
                  <a:srgbClr val="FFFFFF"/>
                </a:solidFill>
                <a:latin typeface="Trebuchet MS"/>
                <a:cs typeface="Trebuchet MS"/>
              </a:rPr>
              <a:t>twa</a:t>
            </a:r>
            <a:r>
              <a:rPr sz="6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650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1929" y="2632831"/>
            <a:ext cx="435609" cy="575310"/>
          </a:xfrm>
          <a:prstGeom prst="rect">
            <a:avLst/>
          </a:prstGeom>
          <a:solidFill>
            <a:srgbClr val="4A76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450">
              <a:latin typeface="Times New Roman"/>
              <a:cs typeface="Times New Roman"/>
            </a:endParaRPr>
          </a:p>
          <a:p>
            <a:pPr marL="42545" marR="72390" indent="55244">
              <a:lnSpc>
                <a:spcPct val="102899"/>
              </a:lnSpc>
            </a:pPr>
            <a:r>
              <a:rPr sz="650" spc="45" dirty="0">
                <a:solidFill>
                  <a:srgbClr val="FFFFFF"/>
                </a:solidFill>
                <a:latin typeface="Trebuchet MS"/>
                <a:cs typeface="Trebuchet MS"/>
              </a:rPr>
              <a:t>ﬁș</a:t>
            </a:r>
            <a:r>
              <a:rPr sz="650" spc="15" dirty="0">
                <a:solidFill>
                  <a:srgbClr val="FFFFFF"/>
                </a:solidFill>
                <a:latin typeface="Trebuchet MS"/>
                <a:cs typeface="Trebuchet MS"/>
              </a:rPr>
              <a:t>ier</a:t>
            </a:r>
            <a:r>
              <a:rPr sz="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6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30" dirty="0">
                <a:solidFill>
                  <a:srgbClr val="FFFFFF"/>
                </a:solidFill>
                <a:latin typeface="Trebuchet MS"/>
                <a:cs typeface="Trebuchet MS"/>
              </a:rPr>
              <a:t>date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62231" y="2626899"/>
            <a:ext cx="478155" cy="575310"/>
          </a:xfrm>
          <a:prstGeom prst="rect">
            <a:avLst/>
          </a:prstGeom>
          <a:solidFill>
            <a:srgbClr val="4A76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600">
              <a:latin typeface="Times New Roman"/>
              <a:cs typeface="Times New Roman"/>
            </a:endParaRPr>
          </a:p>
          <a:p>
            <a:pPr marL="9525" indent="69215">
              <a:lnSpc>
                <a:spcPct val="102899"/>
              </a:lnSpc>
            </a:pPr>
            <a:r>
              <a:rPr sz="650" spc="45" dirty="0">
                <a:solidFill>
                  <a:srgbClr val="FFFFFF"/>
                </a:solidFill>
                <a:latin typeface="Trebuchet MS"/>
                <a:cs typeface="Trebuchet MS"/>
              </a:rPr>
              <a:t>ﬁș</a:t>
            </a:r>
            <a:r>
              <a:rPr sz="650" spc="15" dirty="0">
                <a:solidFill>
                  <a:srgbClr val="FFFFFF"/>
                </a:solidFill>
                <a:latin typeface="Trebuchet MS"/>
                <a:cs typeface="Trebuchet MS"/>
              </a:rPr>
              <a:t>ier</a:t>
            </a:r>
            <a:r>
              <a:rPr sz="6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6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40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sz="650" spc="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650" spc="25" dirty="0">
                <a:solidFill>
                  <a:srgbClr val="FFFFFF"/>
                </a:solidFill>
                <a:latin typeface="Trebuchet MS"/>
                <a:cs typeface="Trebuchet MS"/>
              </a:rPr>
              <a:t>ﬁ</a:t>
            </a:r>
            <a:r>
              <a:rPr sz="650" spc="65" dirty="0">
                <a:solidFill>
                  <a:srgbClr val="FFFFFF"/>
                </a:solidFill>
                <a:latin typeface="Trebuchet MS"/>
                <a:cs typeface="Trebuchet MS"/>
              </a:rPr>
              <a:t>gu</a:t>
            </a:r>
            <a:r>
              <a:rPr sz="650" spc="25" dirty="0">
                <a:solidFill>
                  <a:srgbClr val="FFFFFF"/>
                </a:solidFill>
                <a:latin typeface="Trebuchet MS"/>
                <a:cs typeface="Trebuchet MS"/>
              </a:rPr>
              <a:t>ra</a:t>
            </a:r>
            <a:r>
              <a:rPr sz="650" spc="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650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1364" y="1875776"/>
            <a:ext cx="435609" cy="575310"/>
          </a:xfrm>
          <a:prstGeom prst="rect">
            <a:avLst/>
          </a:prstGeom>
          <a:solidFill>
            <a:srgbClr val="4A76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z="650" spc="15" dirty="0">
                <a:solidFill>
                  <a:srgbClr val="FFFFFF"/>
                </a:solidFill>
                <a:latin typeface="Trebuchet MS"/>
                <a:cs typeface="Trebuchet MS"/>
              </a:rPr>
              <a:t>bibliotec</a:t>
            </a:r>
            <a:r>
              <a:rPr sz="650" spc="50" dirty="0">
                <a:solidFill>
                  <a:srgbClr val="FFFFFF"/>
                </a:solidFill>
                <a:latin typeface="Trebuchet MS"/>
                <a:cs typeface="Trebuchet MS"/>
              </a:rPr>
              <a:t>ă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7307" y="777160"/>
            <a:ext cx="491490" cy="0"/>
          </a:xfrm>
          <a:custGeom>
            <a:avLst/>
            <a:gdLst/>
            <a:ahLst/>
            <a:cxnLst/>
            <a:rect l="l" t="t" r="r" b="b"/>
            <a:pathLst>
              <a:path w="491490">
                <a:moveTo>
                  <a:pt x="0" y="0"/>
                </a:moveTo>
                <a:lnTo>
                  <a:pt x="491008" y="0"/>
                </a:lnTo>
              </a:path>
            </a:pathLst>
          </a:custGeom>
          <a:ln w="8152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4164" y="744532"/>
            <a:ext cx="114300" cy="65405"/>
          </a:xfrm>
          <a:custGeom>
            <a:avLst/>
            <a:gdLst/>
            <a:ahLst/>
            <a:cxnLst/>
            <a:rect l="l" t="t" r="r" b="b"/>
            <a:pathLst>
              <a:path w="114300" h="65404">
                <a:moveTo>
                  <a:pt x="0" y="0"/>
                </a:moveTo>
                <a:lnTo>
                  <a:pt x="32622" y="32627"/>
                </a:lnTo>
                <a:lnTo>
                  <a:pt x="0" y="65229"/>
                </a:lnTo>
                <a:lnTo>
                  <a:pt x="114152" y="326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4164" y="744532"/>
            <a:ext cx="114300" cy="65405"/>
          </a:xfrm>
          <a:custGeom>
            <a:avLst/>
            <a:gdLst/>
            <a:ahLst/>
            <a:cxnLst/>
            <a:rect l="l" t="t" r="r" b="b"/>
            <a:pathLst>
              <a:path w="114300" h="65404">
                <a:moveTo>
                  <a:pt x="32622" y="32627"/>
                </a:moveTo>
                <a:lnTo>
                  <a:pt x="0" y="65229"/>
                </a:lnTo>
                <a:lnTo>
                  <a:pt x="114152" y="32627"/>
                </a:lnTo>
                <a:lnTo>
                  <a:pt x="0" y="0"/>
                </a:lnTo>
                <a:lnTo>
                  <a:pt x="32622" y="32627"/>
                </a:lnTo>
                <a:close/>
              </a:path>
            </a:pathLst>
          </a:custGeom>
          <a:ln w="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7068" y="1408415"/>
            <a:ext cx="114300" cy="65405"/>
          </a:xfrm>
          <a:custGeom>
            <a:avLst/>
            <a:gdLst/>
            <a:ahLst/>
            <a:cxnLst/>
            <a:rect l="l" t="t" r="r" b="b"/>
            <a:pathLst>
              <a:path w="114300" h="65405">
                <a:moveTo>
                  <a:pt x="0" y="0"/>
                </a:moveTo>
                <a:lnTo>
                  <a:pt x="32606" y="32627"/>
                </a:lnTo>
                <a:lnTo>
                  <a:pt x="0" y="65229"/>
                </a:lnTo>
                <a:lnTo>
                  <a:pt x="114136" y="326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7068" y="1408415"/>
            <a:ext cx="114300" cy="65405"/>
          </a:xfrm>
          <a:custGeom>
            <a:avLst/>
            <a:gdLst/>
            <a:ahLst/>
            <a:cxnLst/>
            <a:rect l="l" t="t" r="r" b="b"/>
            <a:pathLst>
              <a:path w="114300" h="65405">
                <a:moveTo>
                  <a:pt x="32606" y="32627"/>
                </a:moveTo>
                <a:lnTo>
                  <a:pt x="0" y="65229"/>
                </a:lnTo>
                <a:lnTo>
                  <a:pt x="114136" y="32627"/>
                </a:lnTo>
                <a:lnTo>
                  <a:pt x="0" y="0"/>
                </a:lnTo>
                <a:lnTo>
                  <a:pt x="32606" y="32627"/>
                </a:lnTo>
                <a:close/>
              </a:path>
            </a:pathLst>
          </a:custGeom>
          <a:ln w="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3506" y="1446852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008" y="0"/>
                </a:lnTo>
              </a:path>
            </a:pathLst>
          </a:custGeom>
          <a:ln w="8152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0363" y="1414250"/>
            <a:ext cx="114300" cy="65405"/>
          </a:xfrm>
          <a:custGeom>
            <a:avLst/>
            <a:gdLst/>
            <a:ahLst/>
            <a:cxnLst/>
            <a:rect l="l" t="t" r="r" b="b"/>
            <a:pathLst>
              <a:path w="114300" h="65405">
                <a:moveTo>
                  <a:pt x="0" y="0"/>
                </a:moveTo>
                <a:lnTo>
                  <a:pt x="32622" y="32601"/>
                </a:lnTo>
                <a:lnTo>
                  <a:pt x="0" y="65229"/>
                </a:lnTo>
                <a:lnTo>
                  <a:pt x="114152" y="326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10363" y="1414250"/>
            <a:ext cx="114300" cy="65405"/>
          </a:xfrm>
          <a:custGeom>
            <a:avLst/>
            <a:gdLst/>
            <a:ahLst/>
            <a:cxnLst/>
            <a:rect l="l" t="t" r="r" b="b"/>
            <a:pathLst>
              <a:path w="114300" h="65405">
                <a:moveTo>
                  <a:pt x="32622" y="32601"/>
                </a:moveTo>
                <a:lnTo>
                  <a:pt x="0" y="65229"/>
                </a:lnTo>
                <a:lnTo>
                  <a:pt x="114152" y="32601"/>
                </a:lnTo>
                <a:lnTo>
                  <a:pt x="0" y="0"/>
                </a:lnTo>
                <a:lnTo>
                  <a:pt x="32622" y="32601"/>
                </a:lnTo>
                <a:close/>
              </a:path>
            </a:pathLst>
          </a:custGeom>
          <a:ln w="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69111" y="1464329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0993" y="0"/>
                </a:lnTo>
              </a:path>
            </a:pathLst>
          </a:custGeom>
          <a:ln w="8152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45968" y="1431728"/>
            <a:ext cx="114300" cy="65405"/>
          </a:xfrm>
          <a:custGeom>
            <a:avLst/>
            <a:gdLst/>
            <a:ahLst/>
            <a:cxnLst/>
            <a:rect l="l" t="t" r="r" b="b"/>
            <a:pathLst>
              <a:path w="114300" h="65405">
                <a:moveTo>
                  <a:pt x="0" y="0"/>
                </a:moveTo>
                <a:lnTo>
                  <a:pt x="32606" y="32601"/>
                </a:lnTo>
                <a:lnTo>
                  <a:pt x="0" y="65223"/>
                </a:lnTo>
                <a:lnTo>
                  <a:pt x="114136" y="326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45968" y="1431728"/>
            <a:ext cx="114300" cy="65405"/>
          </a:xfrm>
          <a:custGeom>
            <a:avLst/>
            <a:gdLst/>
            <a:ahLst/>
            <a:cxnLst/>
            <a:rect l="l" t="t" r="r" b="b"/>
            <a:pathLst>
              <a:path w="114300" h="65405">
                <a:moveTo>
                  <a:pt x="32606" y="32601"/>
                </a:moveTo>
                <a:lnTo>
                  <a:pt x="0" y="65223"/>
                </a:lnTo>
                <a:lnTo>
                  <a:pt x="114136" y="32601"/>
                </a:lnTo>
                <a:lnTo>
                  <a:pt x="0" y="0"/>
                </a:lnTo>
                <a:lnTo>
                  <a:pt x="32606" y="32601"/>
                </a:lnTo>
                <a:close/>
              </a:path>
            </a:pathLst>
          </a:custGeom>
          <a:ln w="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5188" y="1592459"/>
            <a:ext cx="419734" cy="565150"/>
          </a:xfrm>
          <a:custGeom>
            <a:avLst/>
            <a:gdLst/>
            <a:ahLst/>
            <a:cxnLst/>
            <a:rect l="l" t="t" r="r" b="b"/>
            <a:pathLst>
              <a:path w="419735" h="565150">
                <a:moveTo>
                  <a:pt x="0" y="564875"/>
                </a:moveTo>
                <a:lnTo>
                  <a:pt x="419293" y="0"/>
                </a:lnTo>
              </a:path>
            </a:pathLst>
          </a:custGeom>
          <a:ln w="8152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00269" y="1592459"/>
            <a:ext cx="94615" cy="111125"/>
          </a:xfrm>
          <a:custGeom>
            <a:avLst/>
            <a:gdLst/>
            <a:ahLst/>
            <a:cxnLst/>
            <a:rect l="l" t="t" r="r" b="b"/>
            <a:pathLst>
              <a:path w="94614" h="111125">
                <a:moveTo>
                  <a:pt x="69556" y="65463"/>
                </a:moveTo>
                <a:lnTo>
                  <a:pt x="45626" y="65463"/>
                </a:lnTo>
                <a:lnTo>
                  <a:pt x="52372" y="111084"/>
                </a:lnTo>
                <a:lnTo>
                  <a:pt x="69556" y="65463"/>
                </a:lnTo>
                <a:close/>
              </a:path>
              <a:path w="94614" h="111125">
                <a:moveTo>
                  <a:pt x="94212" y="0"/>
                </a:moveTo>
                <a:lnTo>
                  <a:pt x="0" y="72210"/>
                </a:lnTo>
                <a:lnTo>
                  <a:pt x="45626" y="65463"/>
                </a:lnTo>
                <a:lnTo>
                  <a:pt x="69556" y="65463"/>
                </a:lnTo>
                <a:lnTo>
                  <a:pt x="94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0269" y="1592459"/>
            <a:ext cx="94615" cy="111125"/>
          </a:xfrm>
          <a:custGeom>
            <a:avLst/>
            <a:gdLst/>
            <a:ahLst/>
            <a:cxnLst/>
            <a:rect l="l" t="t" r="r" b="b"/>
            <a:pathLst>
              <a:path w="94614" h="111125">
                <a:moveTo>
                  <a:pt x="45626" y="65468"/>
                </a:moveTo>
                <a:lnTo>
                  <a:pt x="52367" y="111084"/>
                </a:lnTo>
                <a:lnTo>
                  <a:pt x="94212" y="0"/>
                </a:lnTo>
                <a:lnTo>
                  <a:pt x="0" y="72215"/>
                </a:lnTo>
                <a:lnTo>
                  <a:pt x="45626" y="65468"/>
                </a:lnTo>
                <a:close/>
              </a:path>
            </a:pathLst>
          </a:custGeom>
          <a:ln w="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32245" y="1621575"/>
            <a:ext cx="803910" cy="955040"/>
          </a:xfrm>
          <a:custGeom>
            <a:avLst/>
            <a:gdLst/>
            <a:ahLst/>
            <a:cxnLst/>
            <a:rect l="l" t="t" r="r" b="b"/>
            <a:pathLst>
              <a:path w="803910" h="955039">
                <a:moveTo>
                  <a:pt x="0" y="955051"/>
                </a:moveTo>
                <a:lnTo>
                  <a:pt x="803655" y="0"/>
                </a:lnTo>
              </a:path>
            </a:pathLst>
          </a:custGeom>
          <a:ln w="8152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7448" y="1621575"/>
            <a:ext cx="99060" cy="108585"/>
          </a:xfrm>
          <a:custGeom>
            <a:avLst/>
            <a:gdLst/>
            <a:ahLst/>
            <a:cxnLst/>
            <a:rect l="l" t="t" r="r" b="b"/>
            <a:pathLst>
              <a:path w="99060" h="108585">
                <a:moveTo>
                  <a:pt x="70502" y="62385"/>
                </a:moveTo>
                <a:lnTo>
                  <a:pt x="45962" y="62385"/>
                </a:lnTo>
                <a:lnTo>
                  <a:pt x="49921" y="108322"/>
                </a:lnTo>
                <a:lnTo>
                  <a:pt x="70502" y="62385"/>
                </a:lnTo>
                <a:close/>
              </a:path>
              <a:path w="99060" h="108585">
                <a:moveTo>
                  <a:pt x="98452" y="0"/>
                </a:moveTo>
                <a:lnTo>
                  <a:pt x="0" y="66324"/>
                </a:lnTo>
                <a:lnTo>
                  <a:pt x="45962" y="62385"/>
                </a:lnTo>
                <a:lnTo>
                  <a:pt x="70502" y="62385"/>
                </a:lnTo>
                <a:lnTo>
                  <a:pt x="984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37453" y="1621575"/>
            <a:ext cx="99060" cy="108585"/>
          </a:xfrm>
          <a:custGeom>
            <a:avLst/>
            <a:gdLst/>
            <a:ahLst/>
            <a:cxnLst/>
            <a:rect l="l" t="t" r="r" b="b"/>
            <a:pathLst>
              <a:path w="99060" h="108585">
                <a:moveTo>
                  <a:pt x="45957" y="62380"/>
                </a:moveTo>
                <a:lnTo>
                  <a:pt x="49921" y="108317"/>
                </a:lnTo>
                <a:lnTo>
                  <a:pt x="98447" y="0"/>
                </a:lnTo>
                <a:lnTo>
                  <a:pt x="0" y="66324"/>
                </a:lnTo>
                <a:lnTo>
                  <a:pt x="45957" y="62380"/>
                </a:lnTo>
                <a:close/>
              </a:path>
            </a:pathLst>
          </a:custGeom>
          <a:ln w="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42727" y="1784635"/>
            <a:ext cx="116839" cy="792480"/>
          </a:xfrm>
          <a:custGeom>
            <a:avLst/>
            <a:gdLst/>
            <a:ahLst/>
            <a:cxnLst/>
            <a:rect l="l" t="t" r="r" b="b"/>
            <a:pathLst>
              <a:path w="116839" h="792480">
                <a:moveTo>
                  <a:pt x="0" y="791992"/>
                </a:moveTo>
                <a:lnTo>
                  <a:pt x="116460" y="0"/>
                </a:lnTo>
              </a:path>
            </a:pathLst>
          </a:custGeom>
          <a:ln w="8152">
            <a:solidFill>
              <a:srgbClr val="FC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0321" y="1784635"/>
            <a:ext cx="64769" cy="118110"/>
          </a:xfrm>
          <a:custGeom>
            <a:avLst/>
            <a:gdLst/>
            <a:ahLst/>
            <a:cxnLst/>
            <a:rect l="l" t="t" r="r" b="b"/>
            <a:pathLst>
              <a:path w="64770" h="118110">
                <a:moveTo>
                  <a:pt x="59605" y="80658"/>
                </a:moveTo>
                <a:lnTo>
                  <a:pt x="37024" y="80658"/>
                </a:lnTo>
                <a:lnTo>
                  <a:pt x="64530" y="117657"/>
                </a:lnTo>
                <a:lnTo>
                  <a:pt x="59605" y="80658"/>
                </a:lnTo>
                <a:close/>
              </a:path>
              <a:path w="64770" h="118110">
                <a:moveTo>
                  <a:pt x="48867" y="0"/>
                </a:moveTo>
                <a:lnTo>
                  <a:pt x="0" y="108185"/>
                </a:lnTo>
                <a:lnTo>
                  <a:pt x="37024" y="80658"/>
                </a:lnTo>
                <a:lnTo>
                  <a:pt x="59605" y="80658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10326" y="1784635"/>
            <a:ext cx="64769" cy="118110"/>
          </a:xfrm>
          <a:custGeom>
            <a:avLst/>
            <a:gdLst/>
            <a:ahLst/>
            <a:cxnLst/>
            <a:rect l="l" t="t" r="r" b="b"/>
            <a:pathLst>
              <a:path w="64770" h="118110">
                <a:moveTo>
                  <a:pt x="37019" y="80658"/>
                </a:moveTo>
                <a:lnTo>
                  <a:pt x="64525" y="117662"/>
                </a:lnTo>
                <a:lnTo>
                  <a:pt x="48861" y="0"/>
                </a:lnTo>
                <a:lnTo>
                  <a:pt x="0" y="108185"/>
                </a:lnTo>
                <a:lnTo>
                  <a:pt x="37019" y="80658"/>
                </a:lnTo>
                <a:close/>
              </a:path>
            </a:pathLst>
          </a:custGeom>
          <a:ln w="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28123" y="828543"/>
            <a:ext cx="429259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30" dirty="0">
                <a:solidFill>
                  <a:srgbClr val="FC6F00"/>
                </a:solidFill>
                <a:latin typeface="Trebuchet MS"/>
                <a:cs typeface="Trebuchet MS"/>
              </a:rPr>
              <a:t>compila</a:t>
            </a:r>
            <a:r>
              <a:rPr sz="650" spc="5" dirty="0">
                <a:solidFill>
                  <a:srgbClr val="FC6F00"/>
                </a:solidFill>
                <a:latin typeface="Trebuchet MS"/>
                <a:cs typeface="Trebuchet MS"/>
              </a:rPr>
              <a:t>r</a:t>
            </a:r>
            <a:r>
              <a:rPr sz="650" spc="40" dirty="0">
                <a:solidFill>
                  <a:srgbClr val="FC6F00"/>
                </a:solidFill>
                <a:latin typeface="Trebuchet MS"/>
                <a:cs typeface="Trebuchet MS"/>
              </a:rPr>
              <a:t>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7511" y="1272814"/>
            <a:ext cx="541020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 indent="-20955">
              <a:lnSpc>
                <a:spcPct val="157500"/>
              </a:lnSpc>
              <a:tabLst>
                <a:tab pos="516255" algn="l"/>
              </a:tabLst>
            </a:pPr>
            <a:r>
              <a:rPr sz="650" u="sng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u="sng" spc="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650" u="sng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50" spc="30" dirty="0">
                <a:solidFill>
                  <a:srgbClr val="FC6F00"/>
                </a:solidFill>
                <a:latin typeface="Trebuchet MS"/>
                <a:cs typeface="Trebuchet MS"/>
              </a:rPr>
              <a:t>compila</a:t>
            </a:r>
            <a:r>
              <a:rPr sz="650" spc="5" dirty="0">
                <a:solidFill>
                  <a:srgbClr val="FC6F00"/>
                </a:solidFill>
                <a:latin typeface="Trebuchet MS"/>
                <a:cs typeface="Trebuchet MS"/>
              </a:rPr>
              <a:t>r</a:t>
            </a:r>
            <a:r>
              <a:rPr sz="650" spc="40" dirty="0">
                <a:solidFill>
                  <a:srgbClr val="FC6F00"/>
                </a:solidFill>
                <a:latin typeface="Trebuchet MS"/>
                <a:cs typeface="Trebuchet MS"/>
              </a:rPr>
              <a:t>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01925" y="1730396"/>
            <a:ext cx="295910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>
                <a:solidFill>
                  <a:srgbClr val="FC6F00"/>
                </a:solidFill>
                <a:latin typeface="Trebuchet MS"/>
                <a:cs typeface="Trebuchet MS"/>
              </a:rPr>
              <a:t>linking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0101" y="2100221"/>
            <a:ext cx="76644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>
                <a:solidFill>
                  <a:srgbClr val="FC6F00"/>
                </a:solidFill>
                <a:latin typeface="Trebuchet MS"/>
                <a:cs typeface="Trebuchet MS"/>
              </a:rPr>
              <a:t>dezvoltator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56891" y="902607"/>
            <a:ext cx="60134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0" dirty="0">
                <a:solidFill>
                  <a:srgbClr val="FC6F00"/>
                </a:solidFill>
                <a:latin typeface="Trebuchet MS"/>
                <a:cs typeface="Trebuchet MS"/>
              </a:rPr>
              <a:t>utilizator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29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0440">
              <a:lnSpc>
                <a:spcPct val="100000"/>
              </a:lnSpc>
            </a:pPr>
            <a:r>
              <a:rPr spc="-45" dirty="0"/>
              <a:t>De</a:t>
            </a:r>
            <a:r>
              <a:rPr spc="10" dirty="0"/>
              <a:t> </a:t>
            </a:r>
            <a:r>
              <a:rPr spc="-75" dirty="0"/>
              <a:t>ce</a:t>
            </a:r>
            <a:r>
              <a:rPr spc="15" dirty="0"/>
              <a:t> </a:t>
            </a:r>
            <a:r>
              <a:rPr spc="-100" dirty="0"/>
              <a:t>p</a:t>
            </a:r>
            <a:r>
              <a:rPr spc="-65" dirty="0"/>
              <a:t>rogram</a:t>
            </a:r>
            <a:r>
              <a:rPr spc="-100" dirty="0"/>
              <a:t>a</a:t>
            </a:r>
            <a:r>
              <a:rPr spc="-75" dirty="0"/>
              <a:t>re</a:t>
            </a:r>
            <a:r>
              <a:rPr spc="-140" dirty="0"/>
              <a:t> </a:t>
            </a:r>
            <a:r>
              <a:rPr spc="-505" dirty="0"/>
              <a:t>ˆ</a:t>
            </a:r>
            <a:r>
              <a:rPr spc="-35" dirty="0"/>
              <a:t>ın</a:t>
            </a:r>
            <a:r>
              <a:rPr spc="10" dirty="0"/>
              <a:t> </a:t>
            </a:r>
            <a:r>
              <a:rPr spc="-40" dirty="0"/>
              <a:t>limbajul</a:t>
            </a:r>
            <a:r>
              <a:rPr spc="15" dirty="0"/>
              <a:t> </a:t>
            </a:r>
            <a:r>
              <a:rPr dirty="0"/>
              <a:t>C?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62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limbaj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fo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rte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cunoscut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limbaj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fo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rte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puternic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limbaj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</a:t>
            </a:r>
            <a:r>
              <a:rPr sz="1100" spc="-85" dirty="0">
                <a:latin typeface="Tahoma"/>
                <a:cs typeface="Tahoma"/>
              </a:rPr>
              <a:t>p</a:t>
            </a:r>
            <a:r>
              <a:rPr sz="1100" spc="-45" dirty="0">
                <a:latin typeface="Tahoma"/>
                <a:cs typeface="Tahoma"/>
              </a:rPr>
              <a:t>roa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95" dirty="0">
                <a:latin typeface="Tahoma"/>
                <a:cs typeface="Tahoma"/>
              </a:rPr>
              <a:t>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h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40" dirty="0">
                <a:latin typeface="Tahoma"/>
                <a:cs typeface="Tahoma"/>
              </a:rPr>
              <a:t>rd</a:t>
            </a:r>
            <a:r>
              <a:rPr sz="1100" spc="-100" dirty="0">
                <a:latin typeface="Tahoma"/>
                <a:cs typeface="Tahoma"/>
              </a:rPr>
              <a:t>w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sistemul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er</a:t>
            </a:r>
            <a:r>
              <a:rPr sz="1100" spc="-95" dirty="0">
                <a:latin typeface="Tahoma"/>
                <a:cs typeface="Tahoma"/>
              </a:rPr>
              <a:t>a</a:t>
            </a:r>
            <a:r>
              <a:rPr sz="1100" spc="-50" dirty="0">
                <a:latin typeface="Tahoma"/>
                <a:cs typeface="Tahoma"/>
              </a:rPr>
              <a:t>re,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eficient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cumenta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tut</a:t>
            </a:r>
            <a:r>
              <a:rPr sz="1100" spc="-50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ri</a:t>
            </a:r>
            <a:r>
              <a:rPr sz="1100" spc="-40" dirty="0">
                <a:latin typeface="Tahoma"/>
                <a:cs typeface="Tahoma"/>
              </a:rPr>
              <a:t>a</a:t>
            </a:r>
            <a:r>
              <a:rPr sz="1100" spc="-45" dirty="0">
                <a:latin typeface="Tahoma"/>
                <a:cs typeface="Tahoma"/>
              </a:rPr>
              <a:t>le</a:t>
            </a:r>
            <a:r>
              <a:rPr sz="1100" spc="-35" dirty="0">
                <a:latin typeface="Tahoma"/>
                <a:cs typeface="Tahoma"/>
              </a:rPr>
              <a:t>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40" dirty="0">
                <a:latin typeface="Tahoma"/>
                <a:cs typeface="Tahoma"/>
              </a:rPr>
              <a:t>ar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31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9095">
              <a:lnSpc>
                <a:spcPct val="100000"/>
              </a:lnSpc>
            </a:pPr>
            <a:r>
              <a:rPr spc="-10" dirty="0"/>
              <a:t>Pr</a:t>
            </a:r>
            <a:r>
              <a:rPr spc="20" dirty="0"/>
              <a:t>o</a:t>
            </a:r>
            <a:r>
              <a:rPr spc="-60" dirty="0"/>
              <a:t>cesul</a:t>
            </a:r>
            <a:r>
              <a:rPr spc="15" dirty="0"/>
              <a:t> </a:t>
            </a:r>
            <a:r>
              <a:rPr spc="-90" dirty="0"/>
              <a:t>de</a:t>
            </a:r>
            <a:r>
              <a:rPr spc="10" dirty="0"/>
              <a:t> </a:t>
            </a:r>
            <a:r>
              <a:rPr spc="-50" dirty="0"/>
              <a:t>dezvolt</a:t>
            </a:r>
            <a:r>
              <a:rPr spc="-85" dirty="0"/>
              <a:t>a</a:t>
            </a:r>
            <a:r>
              <a:rPr spc="-75" dirty="0"/>
              <a:t>re</a:t>
            </a:r>
            <a:r>
              <a:rPr spc="10" dirty="0"/>
              <a:t> </a:t>
            </a:r>
            <a:r>
              <a:rPr spc="-35" dirty="0"/>
              <a:t>p</a:t>
            </a:r>
            <a:r>
              <a:rPr spc="-55" dirty="0"/>
              <a:t>entru</a:t>
            </a:r>
            <a:r>
              <a:rPr spc="15" dirty="0"/>
              <a:t> </a:t>
            </a:r>
            <a:r>
              <a:rPr spc="-100" dirty="0"/>
              <a:t>p</a:t>
            </a:r>
            <a:r>
              <a:rPr spc="-70" dirty="0"/>
              <a:t>rograme</a:t>
            </a:r>
            <a:r>
              <a:rPr spc="10" dirty="0"/>
              <a:t> </a:t>
            </a:r>
            <a:r>
              <a:rPr spc="25" dirty="0"/>
              <a:t>C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109484"/>
            <a:ext cx="3784600" cy="119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scriere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iere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75" dirty="0">
                <a:latin typeface="Tahoma"/>
                <a:cs typeface="Tahoma"/>
              </a:rPr>
              <a:t>a: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surse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(</a:t>
            </a:r>
            <a:r>
              <a:rPr sz="1100" spc="-90" dirty="0">
                <a:latin typeface="Courier New"/>
                <a:cs typeface="Courier New"/>
              </a:rPr>
              <a:t>.c</a:t>
            </a:r>
            <a:r>
              <a:rPr sz="1100" dirty="0">
                <a:latin typeface="Tahoma"/>
                <a:cs typeface="Tahoma"/>
              </a:rPr>
              <a:t>)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headere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(</a:t>
            </a:r>
            <a:r>
              <a:rPr sz="1100" spc="-90" dirty="0">
                <a:latin typeface="Courier New"/>
                <a:cs typeface="Courier New"/>
              </a:rPr>
              <a:t>.h</a:t>
            </a:r>
            <a:r>
              <a:rPr sz="1100" dirty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ur</a:t>
            </a:r>
            <a:r>
              <a:rPr sz="1100" spc="-80" dirty="0">
                <a:latin typeface="Tahoma"/>
                <a:cs typeface="Tahoma"/>
              </a:rPr>
              <a:t>m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45" dirty="0">
                <a:latin typeface="Tahoma"/>
                <a:cs typeface="Tahoma"/>
              </a:rPr>
              <a:t>arirea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unui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ding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5" dirty="0">
                <a:latin typeface="Tahoma"/>
                <a:cs typeface="Tahoma"/>
              </a:rPr>
              <a:t>s</a:t>
            </a:r>
            <a:r>
              <a:rPr sz="1100" spc="-10" dirty="0">
                <a:latin typeface="Tahoma"/>
                <a:cs typeface="Tahoma"/>
              </a:rPr>
              <a:t>t</a:t>
            </a:r>
            <a:r>
              <a:rPr sz="1100" spc="-45" dirty="0">
                <a:latin typeface="Tahoma"/>
                <a:cs typeface="Tahoma"/>
              </a:rPr>
              <a:t>yle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compil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ierel</a:t>
            </a:r>
            <a:r>
              <a:rPr sz="1100" spc="-9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iere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obiect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5" dirty="0">
                <a:latin typeface="Tahoma"/>
                <a:cs typeface="Tahoma"/>
              </a:rPr>
              <a:t>lin</a:t>
            </a:r>
            <a:r>
              <a:rPr sz="1100" spc="-50" dirty="0">
                <a:latin typeface="Tahoma"/>
                <a:cs typeface="Tahoma"/>
              </a:rPr>
              <a:t>k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rea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ierel</a:t>
            </a:r>
            <a:r>
              <a:rPr sz="1100" spc="-9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obiect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20" dirty="0">
                <a:latin typeface="Tahoma"/>
                <a:cs typeface="Tahoma"/>
              </a:rPr>
              <a:t> bibliotecil</a:t>
            </a:r>
            <a:r>
              <a:rPr sz="1100" spc="-6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160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executabil</a:t>
            </a:r>
            <a:endParaRPr sz="1100">
              <a:latin typeface="Tahoma"/>
              <a:cs typeface="Tahoma"/>
            </a:endParaRPr>
          </a:p>
          <a:p>
            <a:pPr marL="160655" marR="92075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95" dirty="0">
                <a:latin typeface="Tahoma"/>
                <a:cs typeface="Tahoma"/>
              </a:rPr>
              <a:t>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Unix/Linux,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compil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5" dirty="0">
                <a:latin typeface="Tahoma"/>
                <a:cs typeface="Tahoma"/>
              </a:rPr>
              <a:t>re/li</a:t>
            </a:r>
            <a:r>
              <a:rPr sz="1100" spc="-15" dirty="0">
                <a:latin typeface="Tahoma"/>
                <a:cs typeface="Tahoma"/>
              </a:rPr>
              <a:t>n</a:t>
            </a:r>
            <a:r>
              <a:rPr sz="1100" spc="-35" dirty="0">
                <a:latin typeface="Tahoma"/>
                <a:cs typeface="Tahoma"/>
              </a:rPr>
              <a:t>king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folosim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90" dirty="0">
                <a:latin typeface="Courier New"/>
                <a:cs typeface="Courier New"/>
              </a:rPr>
              <a:t>gcc</a:t>
            </a:r>
            <a:r>
              <a:rPr sz="1100" spc="-300" dirty="0">
                <a:latin typeface="Courier New"/>
                <a:cs typeface="Courier New"/>
              </a:rPr>
              <a:t> </a:t>
            </a:r>
            <a:r>
              <a:rPr sz="1100" dirty="0">
                <a:latin typeface="Tahoma"/>
                <a:cs typeface="Tahoma"/>
              </a:rPr>
              <a:t>(</a:t>
            </a:r>
            <a:r>
              <a:rPr sz="1100" spc="-90" dirty="0">
                <a:latin typeface="Courier New"/>
                <a:cs typeface="Courier New"/>
              </a:rPr>
              <a:t>GNU C Compile</a:t>
            </a:r>
            <a:r>
              <a:rPr sz="1100" spc="-95" dirty="0">
                <a:latin typeface="Courier New"/>
                <a:cs typeface="Courier New"/>
              </a:rPr>
              <a:t>r</a:t>
            </a:r>
            <a:r>
              <a:rPr sz="1100" dirty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32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8680">
              <a:lnSpc>
                <a:spcPct val="100000"/>
              </a:lnSpc>
            </a:pPr>
            <a:r>
              <a:rPr spc="-45" dirty="0"/>
              <a:t>Compil</a:t>
            </a:r>
            <a:r>
              <a:rPr spc="-70" dirty="0"/>
              <a:t>a</a:t>
            </a:r>
            <a:r>
              <a:rPr spc="-75" dirty="0"/>
              <a:t>re</a:t>
            </a:r>
            <a:r>
              <a:rPr spc="10" dirty="0"/>
              <a:t> </a:t>
            </a:r>
            <a:r>
              <a:rPr spc="-90" dirty="0"/>
              <a:t>de</a:t>
            </a:r>
            <a:r>
              <a:rPr spc="15" dirty="0"/>
              <a:t> </a:t>
            </a:r>
            <a:r>
              <a:rPr spc="-100" dirty="0"/>
              <a:t>p</a:t>
            </a:r>
            <a:r>
              <a:rPr spc="-65" dirty="0"/>
              <a:t>rogram</a:t>
            </a:r>
            <a:r>
              <a:rPr spc="15" dirty="0"/>
              <a:t> </a:t>
            </a:r>
            <a:r>
              <a:rPr spc="-55" dirty="0"/>
              <a:t>simplu</a:t>
            </a:r>
            <a:r>
              <a:rPr spc="-145" dirty="0"/>
              <a:t> </a:t>
            </a:r>
            <a:r>
              <a:rPr spc="-505" dirty="0"/>
              <a:t>ˆ</a:t>
            </a:r>
            <a:r>
              <a:rPr spc="-35" dirty="0"/>
              <a:t>ın</a:t>
            </a:r>
            <a:r>
              <a:rPr spc="10" dirty="0"/>
              <a:t> </a:t>
            </a:r>
            <a:r>
              <a:rPr spc="25" dirty="0"/>
              <a:t>C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193" y="734275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194" y="886256"/>
            <a:ext cx="3989653" cy="50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94" y="2822752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5348" y="2810052"/>
            <a:ext cx="114249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794" y="2860853"/>
            <a:ext cx="3837254" cy="63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8848" y="778510"/>
            <a:ext cx="50749" cy="10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8848" y="829297"/>
            <a:ext cx="50749" cy="1993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193" y="930516"/>
            <a:ext cx="3989704" cy="1943100"/>
          </a:xfrm>
          <a:custGeom>
            <a:avLst/>
            <a:gdLst/>
            <a:ahLst/>
            <a:cxnLst/>
            <a:rect l="l" t="t" r="r" b="b"/>
            <a:pathLst>
              <a:path w="3989704" h="1943100">
                <a:moveTo>
                  <a:pt x="3989654" y="0"/>
                </a:moveTo>
                <a:lnTo>
                  <a:pt x="0" y="0"/>
                </a:lnTo>
                <a:lnTo>
                  <a:pt x="0" y="1892236"/>
                </a:lnTo>
                <a:lnTo>
                  <a:pt x="4008" y="1911961"/>
                </a:lnTo>
                <a:lnTo>
                  <a:pt x="14922" y="1928114"/>
                </a:lnTo>
                <a:lnTo>
                  <a:pt x="31075" y="1939028"/>
                </a:lnTo>
                <a:lnTo>
                  <a:pt x="50800" y="1943036"/>
                </a:lnTo>
                <a:lnTo>
                  <a:pt x="3938854" y="1943036"/>
                </a:lnTo>
                <a:lnTo>
                  <a:pt x="3958579" y="1939028"/>
                </a:lnTo>
                <a:lnTo>
                  <a:pt x="3974732" y="1928114"/>
                </a:lnTo>
                <a:lnTo>
                  <a:pt x="3985646" y="1911961"/>
                </a:lnTo>
                <a:lnTo>
                  <a:pt x="3989654" y="189223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8848" y="816597"/>
            <a:ext cx="0" cy="2025650"/>
          </a:xfrm>
          <a:custGeom>
            <a:avLst/>
            <a:gdLst/>
            <a:ahLst/>
            <a:cxnLst/>
            <a:rect l="l" t="t" r="r" b="b"/>
            <a:pathLst>
              <a:path h="2025650">
                <a:moveTo>
                  <a:pt x="0" y="20252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8848" y="80389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8848" y="79119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8848" y="77849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7294" y="737158"/>
            <a:ext cx="2660650" cy="200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Compil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gcc</a:t>
            </a:r>
            <a:endParaRPr sz="900">
              <a:latin typeface="Arial"/>
              <a:cs typeface="Arial"/>
            </a:endParaRPr>
          </a:p>
          <a:p>
            <a:pPr marL="12700" marR="1779270">
              <a:lnSpc>
                <a:spcPts val="950"/>
              </a:lnSpc>
              <a:spcBef>
                <a:spcPts val="434"/>
              </a:spcBef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gcc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endParaRPr sz="800">
              <a:latin typeface="Arial"/>
              <a:cs typeface="Arial"/>
            </a:endParaRPr>
          </a:p>
          <a:p>
            <a:pPr marL="12700" marR="1510665">
              <a:lnSpc>
                <a:spcPts val="950"/>
              </a:lnSpc>
              <a:spcBef>
                <a:spcPts val="30"/>
              </a:spcBef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a.out*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user@host$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05" dirty="0">
                <a:latin typeface="Arial"/>
                <a:cs typeface="Arial"/>
              </a:rPr>
              <a:t>./a.out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80" dirty="0">
                <a:latin typeface="Arial"/>
                <a:cs typeface="Arial"/>
              </a:rPr>
              <a:t>Hello,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35" dirty="0">
                <a:latin typeface="Arial"/>
                <a:cs typeface="Arial"/>
              </a:rPr>
              <a:t>World!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user@host$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rm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65" dirty="0">
                <a:latin typeface="Arial"/>
                <a:cs typeface="Arial"/>
              </a:rPr>
              <a:t>a.out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user@host$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gcc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-Wall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65" dirty="0">
                <a:latin typeface="Arial"/>
                <a:cs typeface="Arial"/>
              </a:rPr>
              <a:t>-o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hello-world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4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endParaRPr sz="800">
              <a:latin typeface="Arial"/>
              <a:cs typeface="Arial"/>
            </a:endParaRPr>
          </a:p>
          <a:p>
            <a:pPr marL="12700" marR="1188085">
              <a:lnSpc>
                <a:spcPts val="950"/>
              </a:lnSpc>
              <a:spcBef>
                <a:spcPts val="30"/>
              </a:spcBef>
            </a:pPr>
            <a:r>
              <a:rPr sz="800" spc="75" dirty="0">
                <a:latin typeface="Arial"/>
                <a:cs typeface="Arial"/>
              </a:rPr>
              <a:t>hello-world*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user@host$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./hello-w</a:t>
            </a:r>
            <a:r>
              <a:rPr sz="800" spc="100" dirty="0">
                <a:latin typeface="Arial"/>
                <a:cs typeface="Arial"/>
              </a:rPr>
              <a:t>o</a:t>
            </a:r>
            <a:r>
              <a:rPr sz="800" spc="125" dirty="0">
                <a:latin typeface="Arial"/>
                <a:cs typeface="Arial"/>
              </a:rPr>
              <a:t>rld</a:t>
            </a:r>
            <a:r>
              <a:rPr sz="800" spc="95" dirty="0">
                <a:latin typeface="Arial"/>
                <a:cs typeface="Arial"/>
              </a:rPr>
              <a:t> </a:t>
            </a:r>
            <a:r>
              <a:rPr sz="800" spc="80" dirty="0">
                <a:latin typeface="Arial"/>
                <a:cs typeface="Arial"/>
              </a:rPr>
              <a:t>Hello,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35" dirty="0">
                <a:latin typeface="Arial"/>
                <a:cs typeface="Arial"/>
              </a:rPr>
              <a:t>World!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8" action="ppaction://hlinksldjump"/>
              </a:rPr>
              <a:t>Cursul</a:t>
            </a:r>
            <a:r>
              <a:rPr spc="35" dirty="0">
                <a:hlinkClick r:id="rId8" action="ppaction://hlinksldjump"/>
              </a:rPr>
              <a:t> </a:t>
            </a:r>
            <a:r>
              <a:rPr spc="-5" dirty="0">
                <a:hlinkClick r:id="rId8" action="ppaction://hlinksldjump"/>
              </a:rPr>
              <a:t>3,</a:t>
            </a:r>
            <a:r>
              <a:rPr spc="35" dirty="0">
                <a:hlinkClick r:id="rId8" action="ppaction://hlinksldjump"/>
              </a:rPr>
              <a:t> </a:t>
            </a:r>
            <a:r>
              <a:rPr spc="-5" dirty="0">
                <a:hlinkClick r:id="rId8" action="ppaction://hlinksldjump"/>
              </a:rPr>
              <a:t>Dezvolt</a:t>
            </a:r>
            <a:r>
              <a:rPr spc="-20" dirty="0">
                <a:hlinkClick r:id="rId8" action="ppaction://hlinksldjump"/>
              </a:rPr>
              <a:t>area</a:t>
            </a:r>
            <a:r>
              <a:rPr spc="35" dirty="0">
                <a:hlinkClick r:id="rId8" action="ppaction://hlinksldjump"/>
              </a:rPr>
              <a:t> </a:t>
            </a:r>
            <a:r>
              <a:rPr spc="-20" dirty="0">
                <a:hlinkClick r:id="rId8" action="ppaction://hlinksldjump"/>
              </a:rPr>
              <a:t>p</a:t>
            </a:r>
            <a:r>
              <a:rPr spc="-10" dirty="0">
                <a:hlinkClick r:id="rId8" action="ppaction://hlinksldjump"/>
              </a:rPr>
              <a:t>rogramel</a:t>
            </a:r>
            <a:r>
              <a:rPr spc="-30" dirty="0">
                <a:hlinkClick r:id="rId8" action="ppaction://hlinksldjump"/>
              </a:rPr>
              <a:t>o</a:t>
            </a:r>
            <a:r>
              <a:rPr spc="10" dirty="0">
                <a:hlinkClick r:id="rId8" action="ppaction://hlinksldjump"/>
              </a:rPr>
              <a:t>r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33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3685">
              <a:lnSpc>
                <a:spcPct val="100000"/>
              </a:lnSpc>
            </a:pPr>
            <a:r>
              <a:rPr spc="-45" dirty="0"/>
              <a:t>Compil</a:t>
            </a:r>
            <a:r>
              <a:rPr spc="-70" dirty="0"/>
              <a:t>a</a:t>
            </a:r>
            <a:r>
              <a:rPr spc="-75" dirty="0"/>
              <a:t>re</a:t>
            </a:r>
            <a:r>
              <a:rPr spc="10" dirty="0"/>
              <a:t> </a:t>
            </a:r>
            <a:r>
              <a:rPr spc="-405" dirty="0"/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52" baseline="-13888" dirty="0">
                <a:latin typeface="Arial"/>
                <a:cs typeface="Arial"/>
              </a:rPr>
              <a:t> </a:t>
            </a:r>
            <a:r>
              <a:rPr sz="1200" dirty="0"/>
              <a:t>i</a:t>
            </a:r>
            <a:r>
              <a:rPr sz="1200" spc="10" dirty="0"/>
              <a:t> </a:t>
            </a:r>
            <a:r>
              <a:rPr sz="1200" spc="-20" dirty="0"/>
              <a:t>linki</a:t>
            </a:r>
            <a:r>
              <a:rPr sz="1200" spc="-75" dirty="0"/>
              <a:t>ng</a:t>
            </a:r>
            <a:r>
              <a:rPr sz="1200" spc="10" dirty="0"/>
              <a:t> </a:t>
            </a:r>
            <a:r>
              <a:rPr sz="1200" spc="-90" dirty="0"/>
              <a:t>de</a:t>
            </a:r>
            <a:r>
              <a:rPr sz="1200" spc="10" dirty="0"/>
              <a:t> </a:t>
            </a:r>
            <a:r>
              <a:rPr sz="1200" spc="-100" dirty="0"/>
              <a:t>p</a:t>
            </a:r>
            <a:r>
              <a:rPr sz="1200" spc="-65" dirty="0"/>
              <a:t>rogram</a:t>
            </a:r>
            <a:r>
              <a:rPr sz="1200" spc="10" dirty="0"/>
              <a:t> </a:t>
            </a:r>
            <a:r>
              <a:rPr sz="1200" spc="-55" dirty="0"/>
              <a:t>simplu</a:t>
            </a:r>
            <a:r>
              <a:rPr sz="1200" spc="-140" dirty="0"/>
              <a:t> </a:t>
            </a:r>
            <a:r>
              <a:rPr sz="1200" spc="-505" dirty="0"/>
              <a:t>ˆ</a:t>
            </a:r>
            <a:r>
              <a:rPr sz="1200" spc="-35" dirty="0"/>
              <a:t>ın</a:t>
            </a:r>
            <a:r>
              <a:rPr sz="1200" spc="15" dirty="0"/>
              <a:t> </a:t>
            </a:r>
            <a:r>
              <a:rPr sz="1200" spc="25" dirty="0"/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193" y="974673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194" y="1126655"/>
            <a:ext cx="3989653" cy="50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94" y="2462149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5348" y="2449448"/>
            <a:ext cx="114249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794" y="2500249"/>
            <a:ext cx="3837254" cy="63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8848" y="1018908"/>
            <a:ext cx="50749" cy="10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8848" y="1069695"/>
            <a:ext cx="50749" cy="13924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193" y="1170914"/>
            <a:ext cx="3989704" cy="1342390"/>
          </a:xfrm>
          <a:custGeom>
            <a:avLst/>
            <a:gdLst/>
            <a:ahLst/>
            <a:cxnLst/>
            <a:rect l="l" t="t" r="r" b="b"/>
            <a:pathLst>
              <a:path w="3989704" h="1342389">
                <a:moveTo>
                  <a:pt x="3989654" y="0"/>
                </a:moveTo>
                <a:lnTo>
                  <a:pt x="0" y="0"/>
                </a:lnTo>
                <a:lnTo>
                  <a:pt x="0" y="1291234"/>
                </a:lnTo>
                <a:lnTo>
                  <a:pt x="4008" y="1310959"/>
                </a:lnTo>
                <a:lnTo>
                  <a:pt x="14922" y="1327112"/>
                </a:lnTo>
                <a:lnTo>
                  <a:pt x="31075" y="1338026"/>
                </a:lnTo>
                <a:lnTo>
                  <a:pt x="50800" y="1342034"/>
                </a:lnTo>
                <a:lnTo>
                  <a:pt x="3938854" y="1342034"/>
                </a:lnTo>
                <a:lnTo>
                  <a:pt x="3958579" y="1338026"/>
                </a:lnTo>
                <a:lnTo>
                  <a:pt x="3974732" y="1327112"/>
                </a:lnTo>
                <a:lnTo>
                  <a:pt x="3985646" y="1310959"/>
                </a:lnTo>
                <a:lnTo>
                  <a:pt x="3989654" y="1291234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8848" y="1056995"/>
            <a:ext cx="0" cy="1424305"/>
          </a:xfrm>
          <a:custGeom>
            <a:avLst/>
            <a:gdLst/>
            <a:ahLst/>
            <a:cxnLst/>
            <a:rect l="l" t="t" r="r" b="b"/>
            <a:pathLst>
              <a:path h="1424305">
                <a:moveTo>
                  <a:pt x="0" y="14242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8848" y="104429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8848" y="103159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8848" y="101889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7294" y="977557"/>
            <a:ext cx="2338070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Compil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gcc</a:t>
            </a:r>
            <a:endParaRPr sz="900">
              <a:latin typeface="Arial"/>
              <a:cs typeface="Arial"/>
            </a:endParaRPr>
          </a:p>
          <a:p>
            <a:pPr marL="12700" marR="1456690">
              <a:lnSpc>
                <a:spcPts val="950"/>
              </a:lnSpc>
              <a:spcBef>
                <a:spcPts val="434"/>
              </a:spcBef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gcc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-Wall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90" dirty="0">
                <a:latin typeface="Arial"/>
                <a:cs typeface="Arial"/>
              </a:rPr>
              <a:t>-c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4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4"/>
              </a:lnSpc>
            </a:pPr>
            <a:r>
              <a:rPr sz="800" spc="75" dirty="0">
                <a:latin typeface="Arial"/>
                <a:cs typeface="Arial"/>
              </a:rPr>
              <a:t>hello-world.c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hello-world.o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950"/>
              </a:lnSpc>
              <a:spcBef>
                <a:spcPts val="30"/>
              </a:spcBef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gcc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hello-world.o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65" dirty="0">
                <a:latin typeface="Arial"/>
                <a:cs typeface="Arial"/>
              </a:rPr>
              <a:t>-o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85" dirty="0">
                <a:latin typeface="Arial"/>
                <a:cs typeface="Arial"/>
              </a:rPr>
              <a:t>hello-wor</a:t>
            </a:r>
            <a:r>
              <a:rPr sz="800" spc="35" dirty="0">
                <a:latin typeface="Arial"/>
                <a:cs typeface="Arial"/>
              </a:rPr>
              <a:t>l</a:t>
            </a:r>
            <a:r>
              <a:rPr sz="800" spc="-25" dirty="0">
                <a:latin typeface="Arial"/>
                <a:cs typeface="Arial"/>
              </a:rPr>
              <a:t>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user@host$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spc="75" dirty="0">
                <a:latin typeface="Arial"/>
                <a:cs typeface="Arial"/>
              </a:rPr>
              <a:t>hello-world*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hello-world.o</a:t>
            </a:r>
            <a:endParaRPr sz="800">
              <a:latin typeface="Arial"/>
              <a:cs typeface="Arial"/>
            </a:endParaRPr>
          </a:p>
          <a:p>
            <a:pPr marL="12700" marR="1026160">
              <a:lnSpc>
                <a:spcPts val="950"/>
              </a:lnSpc>
              <a:spcBef>
                <a:spcPts val="30"/>
              </a:spcBef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./hello-w</a:t>
            </a:r>
            <a:r>
              <a:rPr sz="800" spc="100" dirty="0">
                <a:latin typeface="Arial"/>
                <a:cs typeface="Arial"/>
              </a:rPr>
              <a:t>o</a:t>
            </a:r>
            <a:r>
              <a:rPr sz="800" spc="125" dirty="0">
                <a:latin typeface="Arial"/>
                <a:cs typeface="Arial"/>
              </a:rPr>
              <a:t>rld</a:t>
            </a:r>
            <a:r>
              <a:rPr sz="800" spc="95" dirty="0">
                <a:latin typeface="Arial"/>
                <a:cs typeface="Arial"/>
              </a:rPr>
              <a:t> </a:t>
            </a:r>
            <a:r>
              <a:rPr sz="800" spc="80" dirty="0">
                <a:latin typeface="Arial"/>
                <a:cs typeface="Arial"/>
              </a:rPr>
              <a:t>Hello,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35" dirty="0">
                <a:latin typeface="Arial"/>
                <a:cs typeface="Arial"/>
              </a:rPr>
              <a:t>World!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8" action="ppaction://hlinksldjump"/>
              </a:rPr>
              <a:t>Cursul</a:t>
            </a:r>
            <a:r>
              <a:rPr spc="35" dirty="0">
                <a:hlinkClick r:id="rId8" action="ppaction://hlinksldjump"/>
              </a:rPr>
              <a:t> </a:t>
            </a:r>
            <a:r>
              <a:rPr spc="-5" dirty="0">
                <a:hlinkClick r:id="rId8" action="ppaction://hlinksldjump"/>
              </a:rPr>
              <a:t>3,</a:t>
            </a:r>
            <a:r>
              <a:rPr spc="35" dirty="0">
                <a:hlinkClick r:id="rId8" action="ppaction://hlinksldjump"/>
              </a:rPr>
              <a:t> </a:t>
            </a:r>
            <a:r>
              <a:rPr spc="-5" dirty="0">
                <a:hlinkClick r:id="rId8" action="ppaction://hlinksldjump"/>
              </a:rPr>
              <a:t>Dezvolt</a:t>
            </a:r>
            <a:r>
              <a:rPr spc="-20" dirty="0">
                <a:hlinkClick r:id="rId8" action="ppaction://hlinksldjump"/>
              </a:rPr>
              <a:t>area</a:t>
            </a:r>
            <a:r>
              <a:rPr spc="35" dirty="0">
                <a:hlinkClick r:id="rId8" action="ppaction://hlinksldjump"/>
              </a:rPr>
              <a:t> </a:t>
            </a:r>
            <a:r>
              <a:rPr spc="-20" dirty="0">
                <a:hlinkClick r:id="rId8" action="ppaction://hlinksldjump"/>
              </a:rPr>
              <a:t>p</a:t>
            </a:r>
            <a:r>
              <a:rPr spc="-10" dirty="0">
                <a:hlinkClick r:id="rId8" action="ppaction://hlinksldjump"/>
              </a:rPr>
              <a:t>rogramel</a:t>
            </a:r>
            <a:r>
              <a:rPr spc="-30" dirty="0">
                <a:hlinkClick r:id="rId8" action="ppaction://hlinksldjump"/>
              </a:rPr>
              <a:t>o</a:t>
            </a:r>
            <a:r>
              <a:rPr spc="10" dirty="0">
                <a:hlinkClick r:id="rId8" action="ppaction://hlinksldjump"/>
              </a:rPr>
              <a:t>r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34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3210">
              <a:lnSpc>
                <a:spcPct val="100000"/>
              </a:lnSpc>
            </a:pPr>
            <a:r>
              <a:rPr spc="10" dirty="0"/>
              <a:t>M</a:t>
            </a:r>
            <a:r>
              <a:rPr spc="35" dirty="0"/>
              <a:t>o</a:t>
            </a:r>
            <a:r>
              <a:rPr spc="-50" dirty="0"/>
              <a:t>dul</a:t>
            </a:r>
            <a:r>
              <a:rPr spc="-95" dirty="0"/>
              <a:t>a</a:t>
            </a:r>
            <a:r>
              <a:rPr spc="-30" dirty="0"/>
              <a:t>riz</a:t>
            </a:r>
            <a:r>
              <a:rPr spc="-80" dirty="0"/>
              <a:t>a</a:t>
            </a:r>
            <a:r>
              <a:rPr spc="-75" dirty="0"/>
              <a:t>re</a:t>
            </a:r>
            <a:r>
              <a:rPr spc="10" dirty="0"/>
              <a:t> </a:t>
            </a:r>
            <a:r>
              <a:rPr spc="-405" dirty="0"/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52" baseline="-13888" dirty="0">
                <a:latin typeface="Arial"/>
                <a:cs typeface="Arial"/>
              </a:rPr>
              <a:t> </a:t>
            </a:r>
            <a:r>
              <a:rPr sz="1200" dirty="0"/>
              <a:t>i</a:t>
            </a:r>
            <a:r>
              <a:rPr sz="1200" spc="10" dirty="0"/>
              <a:t> </a:t>
            </a:r>
            <a:r>
              <a:rPr sz="1200" spc="-95" dirty="0"/>
              <a:t>m</a:t>
            </a:r>
            <a:r>
              <a:rPr sz="1200" spc="-30" dirty="0"/>
              <a:t>o</a:t>
            </a:r>
            <a:r>
              <a:rPr sz="1200" spc="-65" dirty="0"/>
              <a:t>dule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62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" dirty="0">
                <a:latin typeface="Tahoma"/>
                <a:cs typeface="Tahoma"/>
              </a:rPr>
              <a:t>Do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one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thing,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do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one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thing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10" dirty="0">
                <a:latin typeface="Tahoma"/>
                <a:cs typeface="Tahoma"/>
              </a:rPr>
              <a:t>w</a:t>
            </a:r>
            <a:r>
              <a:rPr sz="1100" spc="-25" dirty="0">
                <a:latin typeface="Tahoma"/>
                <a:cs typeface="Tahoma"/>
              </a:rPr>
              <a:t>ell!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func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20" dirty="0">
                <a:latin typeface="Tahoma"/>
                <a:cs typeface="Tahoma"/>
              </a:rPr>
              <a:t>ionali</a:t>
            </a:r>
            <a:r>
              <a:rPr sz="1100" spc="-30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Tahoma"/>
                <a:cs typeface="Tahoma"/>
              </a:rPr>
              <a:t>ile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diferite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int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iere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diferite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evi</a:t>
            </a:r>
            <a:r>
              <a:rPr sz="1100" spc="-40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60" dirty="0">
                <a:latin typeface="Tahoma"/>
                <a:cs typeface="Tahoma"/>
              </a:rPr>
              <a:t>am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35" dirty="0">
                <a:latin typeface="Tahoma"/>
                <a:cs typeface="Tahoma"/>
              </a:rPr>
              <a:t>ıng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45" dirty="0">
                <a:latin typeface="Tahoma"/>
                <a:cs typeface="Tahoma"/>
              </a:rPr>
              <a:t>a</a:t>
            </a:r>
            <a:r>
              <a:rPr sz="1100" spc="-80" dirty="0">
                <a:latin typeface="Tahoma"/>
                <a:cs typeface="Tahoma"/>
              </a:rPr>
              <a:t>m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45" dirty="0">
                <a:latin typeface="Tahoma"/>
                <a:cs typeface="Tahoma"/>
              </a:rPr>
              <a:t>adirea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f</a:t>
            </a:r>
            <a:r>
              <a:rPr sz="1100" spc="-45" dirty="0">
                <a:latin typeface="Tahoma"/>
                <a:cs typeface="Tahoma"/>
              </a:rPr>
              <a:t>unc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20" dirty="0">
                <a:latin typeface="Tahoma"/>
                <a:cs typeface="Tahoma"/>
              </a:rPr>
              <a:t>ionali</a:t>
            </a:r>
            <a:r>
              <a:rPr sz="1100" spc="-30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10" dirty="0">
                <a:latin typeface="Tahoma"/>
                <a:cs typeface="Tahoma"/>
              </a:rPr>
              <a:t>il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dirty="0">
                <a:latin typeface="Tahoma"/>
                <a:cs typeface="Tahoma"/>
              </a:rPr>
              <a:t>ı</a:t>
            </a:r>
            <a:r>
              <a:rPr sz="1100" spc="-35" dirty="0">
                <a:latin typeface="Tahoma"/>
                <a:cs typeface="Tahoma"/>
              </a:rPr>
              <a:t>ntr-un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singur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fiec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dirty="0">
                <a:latin typeface="Tahoma"/>
                <a:cs typeface="Tahoma"/>
              </a:rPr>
              <a:t>r</a:t>
            </a:r>
            <a:r>
              <a:rPr sz="1100" spc="-10" dirty="0">
                <a:latin typeface="Tahoma"/>
                <a:cs typeface="Tahoma"/>
              </a:rPr>
              <a:t>t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n</a:t>
            </a:r>
            <a:r>
              <a:rPr sz="1100" spc="-55" dirty="0">
                <a:latin typeface="Tahoma"/>
                <a:cs typeface="Tahoma"/>
              </a:rPr>
              <a:t>um</a:t>
            </a:r>
            <a:r>
              <a:rPr sz="1100" spc="-65" dirty="0">
                <a:latin typeface="Tahoma"/>
                <a:cs typeface="Tahoma"/>
              </a:rPr>
              <a:t>ele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dul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35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6475">
              <a:lnSpc>
                <a:spcPct val="100000"/>
              </a:lnSpc>
            </a:pPr>
            <a:r>
              <a:rPr spc="-55" dirty="0"/>
              <a:t>Su</a:t>
            </a:r>
            <a:r>
              <a:rPr spc="-25" dirty="0"/>
              <a:t>p</a:t>
            </a:r>
            <a:r>
              <a:rPr spc="-105" dirty="0"/>
              <a:t>o</a:t>
            </a:r>
            <a:r>
              <a:rPr spc="-10" dirty="0"/>
              <a:t>rt</a:t>
            </a:r>
            <a:r>
              <a:rPr spc="10" dirty="0"/>
              <a:t> </a:t>
            </a:r>
            <a:r>
              <a:rPr spc="-60" dirty="0"/>
              <a:t>curs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374648"/>
            <a:ext cx="264033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Su</a:t>
            </a:r>
            <a:r>
              <a:rPr sz="1100" spc="-5" dirty="0">
                <a:latin typeface="Tahoma"/>
                <a:cs typeface="Tahoma"/>
              </a:rPr>
              <a:t>p</a:t>
            </a:r>
            <a:r>
              <a:rPr sz="1100" spc="-90" dirty="0">
                <a:latin typeface="Tahoma"/>
                <a:cs typeface="Tahoma"/>
              </a:rPr>
              <a:t>o</a:t>
            </a:r>
            <a:r>
              <a:rPr sz="1100" dirty="0">
                <a:latin typeface="Tahoma"/>
                <a:cs typeface="Tahoma"/>
              </a:rPr>
              <a:t>rt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(Intr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60" dirty="0">
                <a:latin typeface="Tahoma"/>
                <a:cs typeface="Tahoma"/>
              </a:rPr>
              <a:t>ducere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sisteme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er</a:t>
            </a:r>
            <a:r>
              <a:rPr sz="1100" spc="-95" dirty="0">
                <a:latin typeface="Tahoma"/>
                <a:cs typeface="Tahoma"/>
              </a:rPr>
              <a:t>a</a:t>
            </a:r>
            <a:r>
              <a:rPr sz="1100" spc="-40" dirty="0">
                <a:latin typeface="Tahoma"/>
                <a:cs typeface="Tahoma"/>
              </a:rPr>
              <a:t>re)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Capitolul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11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–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Compil</a:t>
            </a:r>
            <a:r>
              <a:rPr sz="1000" spc="-45" dirty="0">
                <a:latin typeface="Tahoma"/>
                <a:cs typeface="Tahoma"/>
              </a:rPr>
              <a:t>a</a:t>
            </a:r>
            <a:r>
              <a:rPr sz="1000" spc="-55" dirty="0">
                <a:latin typeface="Tahoma"/>
                <a:cs typeface="Tahoma"/>
              </a:rPr>
              <a:t>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30" dirty="0">
                <a:latin typeface="Tahoma"/>
                <a:cs typeface="Tahoma"/>
              </a:rPr>
              <a:t>s</a:t>
            </a:r>
            <a:r>
              <a:rPr sz="750" spc="7" baseline="-16666" dirty="0">
                <a:latin typeface="Arial"/>
                <a:cs typeface="Arial"/>
              </a:rPr>
              <a:t>,</a:t>
            </a:r>
            <a:r>
              <a:rPr sz="750" spc="-37" baseline="-16666" dirty="0">
                <a:latin typeface="Arial"/>
                <a:cs typeface="Arial"/>
              </a:rPr>
              <a:t> </a:t>
            </a:r>
            <a:r>
              <a:rPr sz="1000" spc="5" dirty="0">
                <a:latin typeface="Tahoma"/>
                <a:cs typeface="Tahoma"/>
              </a:rPr>
              <a:t>i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20" dirty="0">
                <a:latin typeface="Tahoma"/>
                <a:cs typeface="Tahoma"/>
              </a:rPr>
              <a:t>linking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sz="900" spc="494" baseline="13888" dirty="0">
                <a:solidFill>
                  <a:srgbClr val="B85433"/>
                </a:solidFill>
                <a:latin typeface="Arial"/>
                <a:cs typeface="Arial"/>
              </a:rPr>
              <a:t>)  </a:t>
            </a:r>
            <a:r>
              <a:rPr sz="900" spc="67" baseline="13888" dirty="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latin typeface="Tahoma"/>
                <a:cs typeface="Tahoma"/>
              </a:rPr>
              <a:t>Capitolul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14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–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5" dirty="0">
                <a:latin typeface="Tahoma"/>
                <a:cs typeface="Tahoma"/>
              </a:rPr>
              <a:t>Utilit</a:t>
            </a:r>
            <a:r>
              <a:rPr sz="1000" spc="-20" dirty="0">
                <a:latin typeface="Tahoma"/>
                <a:cs typeface="Tahoma"/>
              </a:rPr>
              <a:t>a</a:t>
            </a:r>
            <a:r>
              <a:rPr sz="1000" spc="-55" dirty="0">
                <a:latin typeface="Tahoma"/>
                <a:cs typeface="Tahoma"/>
              </a:rPr>
              <a:t>re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p</a:t>
            </a:r>
            <a:r>
              <a:rPr sz="1000" spc="-35" dirty="0">
                <a:latin typeface="Tahoma"/>
                <a:cs typeface="Tahoma"/>
              </a:rPr>
              <a:t>entru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dezv</a:t>
            </a:r>
            <a:r>
              <a:rPr sz="1000" spc="-20" dirty="0">
                <a:latin typeface="Tahoma"/>
                <a:cs typeface="Tahoma"/>
              </a:rPr>
              <a:t>ol</a:t>
            </a:r>
            <a:r>
              <a:rPr sz="1000" spc="25" dirty="0">
                <a:latin typeface="Tahoma"/>
                <a:cs typeface="Tahoma"/>
              </a:rPr>
              <a:t>t</a:t>
            </a:r>
            <a:r>
              <a:rPr sz="1000" spc="-80" dirty="0">
                <a:latin typeface="Tahoma"/>
                <a:cs typeface="Tahoma"/>
              </a:rPr>
              <a:t>a</a:t>
            </a:r>
            <a:r>
              <a:rPr sz="1000" spc="-55" dirty="0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10" dirty="0">
                <a:hlinkClick r:id="" action="ppaction://noaction"/>
              </a:rPr>
              <a:t>Cursul</a:t>
            </a:r>
            <a:r>
              <a:rPr spc="35" dirty="0">
                <a:hlinkClick r:id="" action="ppaction://noaction"/>
              </a:rPr>
              <a:t> </a:t>
            </a:r>
            <a:r>
              <a:rPr spc="-5" dirty="0">
                <a:hlinkClick r:id="" action="ppaction://noaction"/>
              </a:rPr>
              <a:t>3,</a:t>
            </a:r>
            <a:r>
              <a:rPr spc="35" dirty="0">
                <a:hlinkClick r:id="" action="ppaction://noaction"/>
              </a:rPr>
              <a:t> </a:t>
            </a:r>
            <a:r>
              <a:rPr spc="-5" dirty="0">
                <a:hlinkClick r:id="" action="ppaction://noaction"/>
              </a:rPr>
              <a:t>Dezvolt</a:t>
            </a:r>
            <a:r>
              <a:rPr spc="-20" dirty="0">
                <a:hlinkClick r:id="" action="ppaction://noaction"/>
              </a:rPr>
              <a:t>area</a:t>
            </a:r>
            <a:r>
              <a:rPr spc="35" dirty="0">
                <a:hlinkClick r:id="" action="ppaction://noaction"/>
              </a:rPr>
              <a:t> </a:t>
            </a:r>
            <a:r>
              <a:rPr spc="-20" dirty="0">
                <a:hlinkClick r:id="" action="ppaction://noaction"/>
              </a:rPr>
              <a:t>p</a:t>
            </a:r>
            <a:r>
              <a:rPr spc="-10" dirty="0">
                <a:hlinkClick r:id="" action="ppaction://noaction"/>
              </a:rPr>
              <a:t>rogramel</a:t>
            </a:r>
            <a:r>
              <a:rPr spc="-30" dirty="0">
                <a:hlinkClick r:id="" action="ppaction://noaction"/>
              </a:rPr>
              <a:t>o</a:t>
            </a:r>
            <a:r>
              <a:rPr spc="10" dirty="0">
                <a:hlinkClick r:id="" action="ppaction://noaction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ts val="575"/>
              </a:lnSpc>
            </a:pPr>
            <a:fld id="{81D60167-4931-47E6-BA6A-407CBD079E47}" type="slidenum">
              <a:rPr spc="-15" dirty="0"/>
              <a:t>3</a:t>
            </a:fld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0080">
              <a:lnSpc>
                <a:spcPct val="100000"/>
              </a:lnSpc>
            </a:pPr>
            <a:r>
              <a:rPr spc="-45" dirty="0"/>
              <a:t>Compil</a:t>
            </a:r>
            <a:r>
              <a:rPr spc="-70" dirty="0"/>
              <a:t>a</a:t>
            </a:r>
            <a:r>
              <a:rPr spc="-75" dirty="0"/>
              <a:t>re</a:t>
            </a:r>
            <a:r>
              <a:rPr spc="10" dirty="0"/>
              <a:t> </a:t>
            </a:r>
            <a:r>
              <a:rPr spc="-405" dirty="0"/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52" baseline="-13888" dirty="0">
                <a:latin typeface="Arial"/>
                <a:cs typeface="Arial"/>
              </a:rPr>
              <a:t> </a:t>
            </a:r>
            <a:r>
              <a:rPr sz="1200" dirty="0"/>
              <a:t>i</a:t>
            </a:r>
            <a:r>
              <a:rPr sz="1200" spc="10" dirty="0"/>
              <a:t> </a:t>
            </a:r>
            <a:r>
              <a:rPr sz="1200" spc="-40" dirty="0"/>
              <a:t>linking</a:t>
            </a:r>
            <a:r>
              <a:rPr sz="1200" spc="15" dirty="0"/>
              <a:t> </a:t>
            </a:r>
            <a:r>
              <a:rPr sz="1200" spc="-45" dirty="0"/>
              <a:t>din</a:t>
            </a:r>
            <a:r>
              <a:rPr sz="1200" spc="10" dirty="0"/>
              <a:t> </a:t>
            </a:r>
            <a:r>
              <a:rPr sz="1200" spc="-80" dirty="0"/>
              <a:t>surse</a:t>
            </a:r>
            <a:r>
              <a:rPr sz="1200" spc="15" dirty="0"/>
              <a:t> </a:t>
            </a:r>
            <a:r>
              <a:rPr sz="1200" spc="-40" dirty="0"/>
              <a:t>multiple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193" y="926591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194" y="1078573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94" y="2534272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5348" y="2521572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794" y="2572372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8848" y="970838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8848" y="1021613"/>
            <a:ext cx="50749" cy="1512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193" y="1122845"/>
            <a:ext cx="3989704" cy="1462405"/>
          </a:xfrm>
          <a:custGeom>
            <a:avLst/>
            <a:gdLst/>
            <a:ahLst/>
            <a:cxnLst/>
            <a:rect l="l" t="t" r="r" b="b"/>
            <a:pathLst>
              <a:path w="3989704" h="1462405">
                <a:moveTo>
                  <a:pt x="3989654" y="0"/>
                </a:moveTo>
                <a:lnTo>
                  <a:pt x="0" y="0"/>
                </a:lnTo>
                <a:lnTo>
                  <a:pt x="0" y="1411427"/>
                </a:lnTo>
                <a:lnTo>
                  <a:pt x="4008" y="1431151"/>
                </a:lnTo>
                <a:lnTo>
                  <a:pt x="14922" y="1447304"/>
                </a:lnTo>
                <a:lnTo>
                  <a:pt x="31075" y="1458219"/>
                </a:lnTo>
                <a:lnTo>
                  <a:pt x="50800" y="1462227"/>
                </a:lnTo>
                <a:lnTo>
                  <a:pt x="3938854" y="1462227"/>
                </a:lnTo>
                <a:lnTo>
                  <a:pt x="3958579" y="1458219"/>
                </a:lnTo>
                <a:lnTo>
                  <a:pt x="3974732" y="1447304"/>
                </a:lnTo>
                <a:lnTo>
                  <a:pt x="3985646" y="1431151"/>
                </a:lnTo>
                <a:lnTo>
                  <a:pt x="3989654" y="1411427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8848" y="1008913"/>
            <a:ext cx="0" cy="1544955"/>
          </a:xfrm>
          <a:custGeom>
            <a:avLst/>
            <a:gdLst/>
            <a:ahLst/>
            <a:cxnLst/>
            <a:rect l="l" t="t" r="r" b="b"/>
            <a:pathLst>
              <a:path h="1544955">
                <a:moveTo>
                  <a:pt x="0" y="15444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8848" y="99621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8848" y="98351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8848" y="97081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7294" y="929475"/>
            <a:ext cx="3413760" cy="1529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Compil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gcc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mai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multe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surse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55"/>
              </a:lnSpc>
              <a:spcBef>
                <a:spcPts val="395"/>
              </a:spcBef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endParaRPr sz="800">
              <a:latin typeface="Arial"/>
              <a:cs typeface="Arial"/>
            </a:endParaRPr>
          </a:p>
          <a:p>
            <a:pPr marL="12700" marR="166370">
              <a:lnSpc>
                <a:spcPts val="950"/>
              </a:lnSpc>
              <a:spcBef>
                <a:spcPts val="30"/>
              </a:spcBef>
            </a:pPr>
            <a:r>
              <a:rPr sz="800" spc="10" dirty="0">
                <a:latin typeface="Arial"/>
                <a:cs typeface="Arial"/>
              </a:rPr>
              <a:t>debug.h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http_reply_once.c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80" dirty="0">
                <a:latin typeface="Arial"/>
                <a:cs typeface="Arial"/>
              </a:rPr>
              <a:t>sock_util.c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sock_util.h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140" dirty="0">
                <a:latin typeface="Arial"/>
                <a:cs typeface="Arial"/>
              </a:rPr>
              <a:t>util.h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user@host$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gcc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-Wall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90" dirty="0">
                <a:latin typeface="Arial"/>
                <a:cs typeface="Arial"/>
              </a:rPr>
              <a:t>-c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80" dirty="0">
                <a:latin typeface="Arial"/>
                <a:cs typeface="Arial"/>
              </a:rPr>
              <a:t>sock_util.c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gcc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-Wall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90" dirty="0">
                <a:latin typeface="Arial"/>
                <a:cs typeface="Arial"/>
              </a:rPr>
              <a:t>-c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http_reply_once.c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4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endParaRPr sz="800">
              <a:latin typeface="Arial"/>
              <a:cs typeface="Arial"/>
            </a:endParaRPr>
          </a:p>
          <a:p>
            <a:pPr marL="12700" marR="327660">
              <a:lnSpc>
                <a:spcPts val="950"/>
              </a:lnSpc>
              <a:spcBef>
                <a:spcPts val="30"/>
              </a:spcBef>
              <a:tabLst>
                <a:tab pos="1033780" algn="l"/>
                <a:tab pos="2055495" algn="l"/>
              </a:tabLst>
            </a:pPr>
            <a:r>
              <a:rPr sz="800" spc="10" dirty="0">
                <a:latin typeface="Arial"/>
                <a:cs typeface="Arial"/>
              </a:rPr>
              <a:t>debug.h	</a:t>
            </a:r>
            <a:r>
              <a:rPr sz="800" spc="80" dirty="0">
                <a:latin typeface="Arial"/>
                <a:cs typeface="Arial"/>
              </a:rPr>
              <a:t>http_rep</a:t>
            </a:r>
            <a:r>
              <a:rPr sz="800" spc="30" dirty="0">
                <a:latin typeface="Arial"/>
                <a:cs typeface="Arial"/>
              </a:rPr>
              <a:t>l</a:t>
            </a:r>
            <a:r>
              <a:rPr sz="800" spc="15" dirty="0">
                <a:latin typeface="Arial"/>
                <a:cs typeface="Arial"/>
              </a:rPr>
              <a:t>y_once.o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soc</a:t>
            </a:r>
            <a:r>
              <a:rPr sz="800" spc="5" dirty="0">
                <a:latin typeface="Arial"/>
                <a:cs typeface="Arial"/>
              </a:rPr>
              <a:t>k</a:t>
            </a:r>
            <a:r>
              <a:rPr sz="800" spc="114" dirty="0">
                <a:latin typeface="Arial"/>
                <a:cs typeface="Arial"/>
              </a:rPr>
              <a:t>_util.h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175" dirty="0">
                <a:latin typeface="Arial"/>
                <a:cs typeface="Arial"/>
              </a:rPr>
              <a:t>util</a:t>
            </a:r>
            <a:r>
              <a:rPr sz="800" spc="150" dirty="0">
                <a:latin typeface="Arial"/>
                <a:cs typeface="Arial"/>
              </a:rPr>
              <a:t>.</a:t>
            </a:r>
            <a:r>
              <a:rPr sz="800" spc="-25" dirty="0">
                <a:latin typeface="Arial"/>
                <a:cs typeface="Arial"/>
              </a:rPr>
              <a:t>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http_reply_onc</a:t>
            </a:r>
            <a:r>
              <a:rPr sz="800" spc="65" dirty="0">
                <a:latin typeface="Arial"/>
                <a:cs typeface="Arial"/>
              </a:rPr>
              <a:t>e.c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80" dirty="0">
                <a:latin typeface="Arial"/>
                <a:cs typeface="Arial"/>
              </a:rPr>
              <a:t>sock_uti</a:t>
            </a:r>
            <a:r>
              <a:rPr sz="800" spc="30" dirty="0">
                <a:latin typeface="Arial"/>
                <a:cs typeface="Arial"/>
              </a:rPr>
              <a:t>l</a:t>
            </a:r>
            <a:r>
              <a:rPr sz="800" spc="110" dirty="0">
                <a:latin typeface="Arial"/>
                <a:cs typeface="Arial"/>
              </a:rPr>
              <a:t>.c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75" dirty="0">
                <a:latin typeface="Arial"/>
                <a:cs typeface="Arial"/>
              </a:rPr>
              <a:t>sock_util.o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gcc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http_reply_o</a:t>
            </a:r>
            <a:r>
              <a:rPr sz="800" spc="55" dirty="0">
                <a:latin typeface="Arial"/>
                <a:cs typeface="Arial"/>
              </a:rPr>
              <a:t>n</a:t>
            </a:r>
            <a:r>
              <a:rPr sz="800" spc="45" dirty="0">
                <a:latin typeface="Arial"/>
                <a:cs typeface="Arial"/>
              </a:rPr>
              <a:t>ce.o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95" dirty="0">
                <a:latin typeface="Arial"/>
                <a:cs typeface="Arial"/>
              </a:rPr>
              <a:t>ck_util.o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65" dirty="0">
                <a:latin typeface="Arial"/>
                <a:cs typeface="Arial"/>
              </a:rPr>
              <a:t>-o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h</a:t>
            </a:r>
            <a:r>
              <a:rPr sz="800" spc="45" dirty="0">
                <a:latin typeface="Arial"/>
                <a:cs typeface="Arial"/>
              </a:rPr>
              <a:t>ttp_reply_once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4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endParaRPr sz="800">
              <a:latin typeface="Arial"/>
              <a:cs typeface="Arial"/>
            </a:endParaRPr>
          </a:p>
          <a:p>
            <a:pPr marL="12700" marR="112395">
              <a:lnSpc>
                <a:spcPts val="950"/>
              </a:lnSpc>
              <a:spcBef>
                <a:spcPts val="30"/>
              </a:spcBef>
              <a:tabLst>
                <a:tab pos="980440" algn="l"/>
              </a:tabLst>
            </a:pPr>
            <a:r>
              <a:rPr sz="800" spc="10" dirty="0">
                <a:latin typeface="Arial"/>
                <a:cs typeface="Arial"/>
              </a:rPr>
              <a:t>debug.h	</a:t>
            </a:r>
            <a:r>
              <a:rPr sz="800" spc="140" dirty="0">
                <a:latin typeface="Arial"/>
                <a:cs typeface="Arial"/>
              </a:rPr>
              <a:t>ht</a:t>
            </a:r>
            <a:r>
              <a:rPr sz="800" spc="90" dirty="0">
                <a:latin typeface="Arial"/>
                <a:cs typeface="Arial"/>
              </a:rPr>
              <a:t>t</a:t>
            </a:r>
            <a:r>
              <a:rPr sz="800" spc="35" dirty="0">
                <a:latin typeface="Arial"/>
                <a:cs typeface="Arial"/>
              </a:rPr>
              <a:t>p_reply_once.c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80" dirty="0">
                <a:latin typeface="Arial"/>
                <a:cs typeface="Arial"/>
              </a:rPr>
              <a:t>sock_util.c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sock_util.o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http_reply_once*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http_repl</a:t>
            </a:r>
            <a:r>
              <a:rPr sz="800" spc="75" dirty="0">
                <a:latin typeface="Arial"/>
                <a:cs typeface="Arial"/>
              </a:rPr>
              <a:t>y</a:t>
            </a:r>
            <a:r>
              <a:rPr sz="800" spc="15" dirty="0">
                <a:latin typeface="Arial"/>
                <a:cs typeface="Arial"/>
              </a:rPr>
              <a:t>_once.o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sock</a:t>
            </a:r>
            <a:r>
              <a:rPr sz="800" dirty="0">
                <a:latin typeface="Arial"/>
                <a:cs typeface="Arial"/>
              </a:rPr>
              <a:t>_</a:t>
            </a:r>
            <a:r>
              <a:rPr sz="800" spc="140" dirty="0">
                <a:latin typeface="Arial"/>
                <a:cs typeface="Arial"/>
              </a:rPr>
              <a:t>util.h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140" dirty="0">
                <a:latin typeface="Arial"/>
                <a:cs typeface="Arial"/>
              </a:rPr>
              <a:t>util.h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9" action="ppaction://hlinksldjump"/>
              </a:rPr>
              <a:t>Cursul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3,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Dezvolt</a:t>
            </a:r>
            <a:r>
              <a:rPr spc="-20" dirty="0">
                <a:hlinkClick r:id="rId9" action="ppaction://hlinksldjump"/>
              </a:rPr>
              <a:t>area</a:t>
            </a:r>
            <a:r>
              <a:rPr spc="35" dirty="0">
                <a:hlinkClick r:id="rId9" action="ppaction://hlinksldjump"/>
              </a:rPr>
              <a:t> </a:t>
            </a:r>
            <a:r>
              <a:rPr spc="-20" dirty="0">
                <a:hlinkClick r:id="rId9" action="ppaction://hlinksldjump"/>
              </a:rPr>
              <a:t>p</a:t>
            </a:r>
            <a:r>
              <a:rPr spc="-10" dirty="0">
                <a:hlinkClick r:id="rId9" action="ppaction://hlinksldjump"/>
              </a:rPr>
              <a:t>rogramel</a:t>
            </a:r>
            <a:r>
              <a:rPr spc="-30" dirty="0">
                <a:hlinkClick r:id="rId9" action="ppaction://hlinksldjump"/>
              </a:rPr>
              <a:t>o</a:t>
            </a:r>
            <a:r>
              <a:rPr spc="10" dirty="0">
                <a:hlinkClick r:id="rId9" action="ppaction://hlinksldjump"/>
              </a:rPr>
              <a:t>r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36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135">
              <a:lnSpc>
                <a:spcPct val="100000"/>
              </a:lnSpc>
            </a:pPr>
            <a:r>
              <a:rPr spc="-55" dirty="0"/>
              <a:t>Cauz</a:t>
            </a:r>
            <a:r>
              <a:rPr spc="-50" dirty="0"/>
              <a:t>e</a:t>
            </a:r>
            <a:r>
              <a:rPr spc="15" dirty="0"/>
              <a:t> </a:t>
            </a:r>
            <a:r>
              <a:rPr spc="-60" dirty="0"/>
              <a:t>frecvente</a:t>
            </a:r>
            <a:r>
              <a:rPr spc="15" dirty="0"/>
              <a:t> </a:t>
            </a:r>
            <a:r>
              <a:rPr spc="-35" dirty="0"/>
              <a:t>p</a:t>
            </a:r>
            <a:r>
              <a:rPr spc="-55" dirty="0"/>
              <a:t>entru</a:t>
            </a:r>
            <a:r>
              <a:rPr spc="15" dirty="0"/>
              <a:t> </a:t>
            </a:r>
            <a:r>
              <a:rPr spc="-70" dirty="0"/>
              <a:t>er</a:t>
            </a:r>
            <a:r>
              <a:rPr spc="-120" dirty="0"/>
              <a:t>o</a:t>
            </a:r>
            <a:r>
              <a:rPr spc="-20" dirty="0"/>
              <a:t>ri</a:t>
            </a:r>
            <a:r>
              <a:rPr spc="10" dirty="0"/>
              <a:t> </a:t>
            </a:r>
            <a:r>
              <a:rPr spc="-90" dirty="0"/>
              <a:t>de</a:t>
            </a:r>
            <a:r>
              <a:rPr spc="15" dirty="0"/>
              <a:t> </a:t>
            </a:r>
            <a:r>
              <a:rPr spc="-40" dirty="0"/>
              <a:t>c</a:t>
            </a:r>
            <a:r>
              <a:rPr spc="-45" dirty="0"/>
              <a:t>ompil</a:t>
            </a:r>
            <a:r>
              <a:rPr spc="-110" dirty="0"/>
              <a:t>a</a:t>
            </a:r>
            <a:r>
              <a:rPr spc="-75" dirty="0"/>
              <a:t>re</a:t>
            </a:r>
            <a:r>
              <a:rPr spc="15" dirty="0"/>
              <a:t> </a:t>
            </a:r>
            <a:r>
              <a:rPr spc="-405" dirty="0"/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52" baseline="-13888" dirty="0">
                <a:latin typeface="Arial"/>
                <a:cs typeface="Arial"/>
              </a:rPr>
              <a:t> </a:t>
            </a:r>
            <a:r>
              <a:rPr sz="1200" dirty="0"/>
              <a:t>i</a:t>
            </a:r>
            <a:r>
              <a:rPr sz="1200" spc="10" dirty="0"/>
              <a:t> </a:t>
            </a:r>
            <a:r>
              <a:rPr sz="1200" spc="-40" dirty="0"/>
              <a:t>linking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698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nu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sunt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definite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v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30" dirty="0">
                <a:latin typeface="Tahoma"/>
                <a:cs typeface="Tahoma"/>
              </a:rPr>
              <a:t>riabile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nu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sunt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definite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func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10" dirty="0">
                <a:latin typeface="Tahoma"/>
                <a:cs typeface="Tahoma"/>
              </a:rPr>
              <a:t>ii,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lin</a:t>
            </a:r>
            <a:r>
              <a:rPr sz="1100" spc="-50" dirty="0">
                <a:latin typeface="Tahoma"/>
                <a:cs typeface="Tahoma"/>
              </a:rPr>
              <a:t>k</a:t>
            </a:r>
            <a:r>
              <a:rPr sz="1100" spc="-60" dirty="0">
                <a:latin typeface="Tahoma"/>
                <a:cs typeface="Tahoma"/>
              </a:rPr>
              <a:t>eaz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toate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dulele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ui</a:t>
            </a:r>
            <a:r>
              <a:rPr sz="1100" spc="-15" dirty="0">
                <a:latin typeface="Tahoma"/>
                <a:cs typeface="Tahoma"/>
              </a:rPr>
              <a:t>t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punct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virgu</a:t>
            </a:r>
            <a:r>
              <a:rPr sz="1100" spc="-30" dirty="0">
                <a:latin typeface="Tahoma"/>
                <a:cs typeface="Tahoma"/>
              </a:rPr>
              <a:t>l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la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sf</a:t>
            </a:r>
            <a:r>
              <a:rPr sz="1100" spc="-595" dirty="0">
                <a:latin typeface="Tahoma"/>
                <a:cs typeface="Tahoma"/>
              </a:rPr>
              <a:t>ˆ</a:t>
            </a:r>
            <a:r>
              <a:rPr sz="1100" spc="-40" dirty="0">
                <a:latin typeface="Tahoma"/>
                <a:cs typeface="Tahoma"/>
              </a:rPr>
              <a:t>ar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5" dirty="0">
                <a:latin typeface="Tahoma"/>
                <a:cs typeface="Tahoma"/>
              </a:rPr>
              <a:t>itul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unei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instru</a:t>
            </a:r>
            <a:r>
              <a:rPr sz="1100" spc="-25" dirty="0">
                <a:latin typeface="Tahoma"/>
                <a:cs typeface="Tahoma"/>
              </a:rPr>
              <a:t>c</a:t>
            </a:r>
            <a:r>
              <a:rPr sz="1100" spc="-27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25" dirty="0">
                <a:latin typeface="Tahoma"/>
                <a:cs typeface="Tahoma"/>
              </a:rPr>
              <a:t>iuni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nu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30" dirty="0">
                <a:latin typeface="Tahoma"/>
                <a:cs typeface="Tahoma"/>
              </a:rPr>
              <a:t>ınchid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acolade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sau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p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45" dirty="0">
                <a:latin typeface="Tahoma"/>
                <a:cs typeface="Tahoma"/>
              </a:rPr>
              <a:t>ranteze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37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5320">
              <a:lnSpc>
                <a:spcPct val="100000"/>
              </a:lnSpc>
            </a:pPr>
            <a:r>
              <a:rPr spc="-10" dirty="0"/>
              <a:t>Pr</a:t>
            </a:r>
            <a:r>
              <a:rPr spc="20" dirty="0"/>
              <a:t>o</a:t>
            </a:r>
            <a:r>
              <a:rPr spc="-60" dirty="0"/>
              <a:t>cesul</a:t>
            </a:r>
            <a:r>
              <a:rPr spc="15" dirty="0"/>
              <a:t> </a:t>
            </a:r>
            <a:r>
              <a:rPr spc="-90" dirty="0"/>
              <a:t>de</a:t>
            </a:r>
            <a:r>
              <a:rPr spc="10" dirty="0"/>
              <a:t> </a:t>
            </a:r>
            <a:r>
              <a:rPr spc="-40" dirty="0"/>
              <a:t>build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276052"/>
            <a:ext cx="3709035" cy="783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655" marR="5080" indent="-148590">
              <a:lnSpc>
                <a:spcPct val="102699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building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ahoma"/>
                <a:cs typeface="Tahoma"/>
              </a:rPr>
              <a:t>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ob</a:t>
            </a:r>
            <a:r>
              <a:rPr sz="1100" spc="-26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55" dirty="0">
                <a:latin typeface="Tahoma"/>
                <a:cs typeface="Tahoma"/>
              </a:rPr>
              <a:t>inerea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unui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executabil,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unui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set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executabile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sau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u</a:t>
            </a:r>
            <a:r>
              <a:rPr sz="1100" spc="-60" dirty="0">
                <a:latin typeface="Tahoma"/>
                <a:cs typeface="Tahoma"/>
              </a:rPr>
              <a:t>n</a:t>
            </a:r>
            <a:r>
              <a:rPr sz="1100" spc="-25" dirty="0">
                <a:latin typeface="Tahoma"/>
                <a:cs typeface="Tahoma"/>
              </a:rPr>
              <a:t>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pachet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sof</a:t>
            </a:r>
            <a:r>
              <a:rPr sz="1100" spc="-60" dirty="0">
                <a:latin typeface="Tahoma"/>
                <a:cs typeface="Tahoma"/>
              </a:rPr>
              <a:t>t</a:t>
            </a:r>
            <a:r>
              <a:rPr sz="1100" spc="-105" dirty="0">
                <a:latin typeface="Tahoma"/>
                <a:cs typeface="Tahoma"/>
              </a:rPr>
              <a:t>w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5" dirty="0">
                <a:latin typeface="Tahoma"/>
                <a:cs typeface="Tahoma"/>
              </a:rPr>
              <a:t>s</a:t>
            </a:r>
            <a:r>
              <a:rPr sz="1100" spc="-60" dirty="0">
                <a:latin typeface="Tahoma"/>
                <a:cs typeface="Tahoma"/>
              </a:rPr>
              <a:t>u</a:t>
            </a:r>
            <a:r>
              <a:rPr sz="1100" spc="-45" dirty="0">
                <a:latin typeface="Tahoma"/>
                <a:cs typeface="Tahoma"/>
              </a:rPr>
              <a:t>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versione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finaliz</a:t>
            </a:r>
            <a:r>
              <a:rPr sz="1100" spc="-60" dirty="0">
                <a:latin typeface="Tahoma"/>
                <a:cs typeface="Tahoma"/>
              </a:rPr>
              <a:t>are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mai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chea</a:t>
            </a:r>
            <a:r>
              <a:rPr sz="1100" spc="-95" dirty="0">
                <a:latin typeface="Tahoma"/>
                <a:cs typeface="Tahoma"/>
              </a:rPr>
              <a:t>m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un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i="1" spc="-65" dirty="0">
                <a:latin typeface="Trebuchet MS"/>
                <a:cs typeface="Trebuchet MS"/>
              </a:rPr>
              <a:t>build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rograme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scrise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C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55" dirty="0">
                <a:latin typeface="Tahoma"/>
                <a:cs typeface="Tahoma"/>
              </a:rPr>
              <a:t>ınseam</a:t>
            </a:r>
            <a:r>
              <a:rPr sz="1100" spc="-75" dirty="0">
                <a:latin typeface="Tahoma"/>
                <a:cs typeface="Tahoma"/>
              </a:rPr>
              <a:t>n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compil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50" dirty="0">
                <a:latin typeface="Tahoma"/>
                <a:cs typeface="Tahoma"/>
              </a:rPr>
              <a:t>re,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linking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etc.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39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1675">
              <a:lnSpc>
                <a:spcPct val="100000"/>
              </a:lnSpc>
            </a:pPr>
            <a:r>
              <a:rPr spc="-60" dirty="0"/>
              <a:t>Sisteme</a:t>
            </a:r>
            <a:r>
              <a:rPr spc="10" dirty="0"/>
              <a:t> </a:t>
            </a:r>
            <a:r>
              <a:rPr spc="-90" dirty="0"/>
              <a:t>de</a:t>
            </a:r>
            <a:r>
              <a:rPr spc="15" dirty="0"/>
              <a:t> </a:t>
            </a:r>
            <a:r>
              <a:rPr spc="-40" dirty="0"/>
              <a:t>build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2978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cele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30" dirty="0">
                <a:latin typeface="Tahoma"/>
                <a:cs typeface="Tahoma"/>
              </a:rPr>
              <a:t>ermit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automatiz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cesului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build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ma</a:t>
            </a:r>
            <a:r>
              <a:rPr sz="1100" spc="-65" dirty="0">
                <a:latin typeface="Tahoma"/>
                <a:cs typeface="Tahoma"/>
              </a:rPr>
              <a:t>k</a:t>
            </a:r>
            <a:r>
              <a:rPr sz="1100" spc="-95" dirty="0">
                <a:latin typeface="Tahoma"/>
                <a:cs typeface="Tahoma"/>
              </a:rPr>
              <a:t>e: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folosit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fo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rte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mu</a:t>
            </a:r>
            <a:r>
              <a:rPr sz="1100" spc="15" dirty="0">
                <a:latin typeface="Tahoma"/>
                <a:cs typeface="Tahoma"/>
              </a:rPr>
              <a:t>lt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lumea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Unix/Linux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latin typeface="Tahoma"/>
                <a:cs typeface="Tahoma"/>
              </a:rPr>
              <a:t>Ant,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Maven: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folosite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Java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Scons:</a:t>
            </a:r>
            <a:r>
              <a:rPr sz="1100" spc="13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scris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Python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Ra</a:t>
            </a:r>
            <a:r>
              <a:rPr sz="1100" spc="-45" dirty="0">
                <a:latin typeface="Tahoma"/>
                <a:cs typeface="Tahoma"/>
              </a:rPr>
              <a:t>k</a:t>
            </a:r>
            <a:r>
              <a:rPr sz="1100" spc="-95" dirty="0">
                <a:latin typeface="Tahoma"/>
                <a:cs typeface="Tahoma"/>
              </a:rPr>
              <a:t>e: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folosit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Ru</a:t>
            </a:r>
            <a:r>
              <a:rPr sz="1100" spc="-55" dirty="0">
                <a:latin typeface="Tahoma"/>
                <a:cs typeface="Tahoma"/>
              </a:rPr>
              <a:t>b</a:t>
            </a:r>
            <a:r>
              <a:rPr sz="1100" spc="-45" dirty="0">
                <a:latin typeface="Tahoma"/>
                <a:cs typeface="Tahoma"/>
              </a:rPr>
              <a:t>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40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5570">
              <a:lnSpc>
                <a:spcPct val="100000"/>
              </a:lnSpc>
            </a:pPr>
            <a:r>
              <a:rPr spc="-5" dirty="0"/>
              <a:t>Ma</a:t>
            </a:r>
            <a:r>
              <a:rPr spc="-40" dirty="0"/>
              <a:t>k</a:t>
            </a:r>
            <a:r>
              <a:rPr spc="-114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138516"/>
            <a:ext cx="3711575" cy="116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5" dirty="0">
                <a:latin typeface="Tahoma"/>
                <a:cs typeface="Tahoma"/>
              </a:rPr>
              <a:t>sistem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build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automatiz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Tahoma"/>
                <a:cs typeface="Tahoma"/>
              </a:rPr>
              <a:t>folosit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50" dirty="0">
                <a:latin typeface="Tahoma"/>
                <a:cs typeface="Tahoma"/>
              </a:rPr>
              <a:t>ındeosebi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automatiz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cesului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compil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(d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numai)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scriu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reguli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30" dirty="0">
                <a:latin typeface="Tahoma"/>
                <a:cs typeface="Tahoma"/>
              </a:rPr>
              <a:t>ıntr-un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denumit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general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90" dirty="0">
                <a:latin typeface="Courier New"/>
                <a:cs typeface="Courier New"/>
              </a:rPr>
              <a:t>Makefile</a:t>
            </a:r>
            <a:endParaRPr sz="1100">
              <a:latin typeface="Courier New"/>
              <a:cs typeface="Courier New"/>
            </a:endParaRPr>
          </a:p>
          <a:p>
            <a:pPr marL="160655" marR="290195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rulea</a:t>
            </a:r>
            <a:r>
              <a:rPr sz="1100" spc="-50" dirty="0">
                <a:latin typeface="Tahoma"/>
                <a:cs typeface="Tahoma"/>
              </a:rPr>
              <a:t>z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comenzile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aferente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regulil</a:t>
            </a:r>
            <a:r>
              <a:rPr sz="1100" spc="-7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r,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automat,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folosind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comanda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90" dirty="0">
                <a:latin typeface="Courier New"/>
                <a:cs typeface="Courier New"/>
              </a:rPr>
              <a:t>make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41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0990">
              <a:lnSpc>
                <a:spcPct val="100000"/>
              </a:lnSpc>
            </a:pPr>
            <a:r>
              <a:rPr dirty="0"/>
              <a:t>F</a:t>
            </a:r>
            <a:r>
              <a:rPr spc="-55" dirty="0"/>
              <a:t>olosire</a:t>
            </a:r>
            <a:r>
              <a:rPr spc="10" dirty="0"/>
              <a:t> </a:t>
            </a:r>
            <a:r>
              <a:rPr spc="-55" dirty="0"/>
              <a:t>simp</a:t>
            </a:r>
            <a:r>
              <a:rPr spc="-40" dirty="0"/>
              <a:t>l</a:t>
            </a:r>
            <a:r>
              <a:rPr spc="-650" dirty="0"/>
              <a:t>˘</a:t>
            </a:r>
            <a:r>
              <a:rPr spc="-75" dirty="0"/>
              <a:t>a</a:t>
            </a:r>
            <a:r>
              <a:rPr spc="15" dirty="0"/>
              <a:t> </a:t>
            </a:r>
            <a:r>
              <a:rPr spc="-75" dirty="0"/>
              <a:t>a</a:t>
            </a:r>
            <a:r>
              <a:rPr spc="15" dirty="0"/>
              <a:t> </a:t>
            </a:r>
            <a:r>
              <a:rPr spc="-5" dirty="0"/>
              <a:t>Ma</a:t>
            </a:r>
            <a:r>
              <a:rPr spc="-40" dirty="0"/>
              <a:t>k</a:t>
            </a:r>
            <a:r>
              <a:rPr spc="-114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8622" y="937742"/>
            <a:ext cx="151828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</a:t>
            </a:r>
            <a:r>
              <a:rPr sz="600" spc="50" dirty="0">
                <a:latin typeface="Arial"/>
                <a:cs typeface="Arial"/>
              </a:rPr>
              <a:t>hello-world</a:t>
            </a:r>
            <a:r>
              <a:rPr sz="600" spc="150" dirty="0">
                <a:latin typeface="Arial"/>
                <a:cs typeface="Arial"/>
              </a:rPr>
              <a:t>:</a:t>
            </a:r>
            <a:r>
              <a:rPr sz="600" spc="50" dirty="0">
                <a:latin typeface="Arial"/>
                <a:cs typeface="Arial"/>
              </a:rPr>
              <a:t>hello-worl</a:t>
            </a:r>
            <a:r>
              <a:rPr sz="600" spc="60" dirty="0">
                <a:latin typeface="Arial"/>
                <a:cs typeface="Arial"/>
              </a:rPr>
              <a:t>d</a:t>
            </a:r>
            <a:r>
              <a:rPr sz="600" spc="80" dirty="0">
                <a:latin typeface="Arial"/>
                <a:cs typeface="Arial"/>
              </a:rPr>
              <a:t>.c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2</a:t>
            </a:r>
            <a:r>
              <a:rPr sz="600" spc="5" dirty="0">
                <a:latin typeface="Arial"/>
                <a:cs typeface="Arial"/>
              </a:rPr>
              <a:t>gcc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25" dirty="0">
                <a:latin typeface="Arial"/>
                <a:cs typeface="Arial"/>
              </a:rPr>
              <a:t>Wall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hello-world.c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-20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0" dirty="0">
                <a:latin typeface="Arial"/>
                <a:cs typeface="Arial"/>
              </a:rPr>
              <a:t>hello-world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193" y="1375854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194" y="1529499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994" y="2384196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5348" y="2371496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794" y="2422296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8848" y="1420088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8848" y="1470870"/>
            <a:ext cx="50749" cy="913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193" y="1573767"/>
            <a:ext cx="3989704" cy="861694"/>
          </a:xfrm>
          <a:custGeom>
            <a:avLst/>
            <a:gdLst/>
            <a:ahLst/>
            <a:cxnLst/>
            <a:rect l="l" t="t" r="r" b="b"/>
            <a:pathLst>
              <a:path w="3989704" h="861694">
                <a:moveTo>
                  <a:pt x="3989654" y="0"/>
                </a:moveTo>
                <a:lnTo>
                  <a:pt x="0" y="0"/>
                </a:lnTo>
                <a:lnTo>
                  <a:pt x="0" y="810428"/>
                </a:lnTo>
                <a:lnTo>
                  <a:pt x="4008" y="830153"/>
                </a:lnTo>
                <a:lnTo>
                  <a:pt x="14922" y="846306"/>
                </a:lnTo>
                <a:lnTo>
                  <a:pt x="31075" y="857220"/>
                </a:lnTo>
                <a:lnTo>
                  <a:pt x="50800" y="861229"/>
                </a:lnTo>
                <a:lnTo>
                  <a:pt x="3938854" y="861229"/>
                </a:lnTo>
                <a:lnTo>
                  <a:pt x="3958579" y="857220"/>
                </a:lnTo>
                <a:lnTo>
                  <a:pt x="3974732" y="846306"/>
                </a:lnTo>
                <a:lnTo>
                  <a:pt x="3985646" y="830153"/>
                </a:lnTo>
                <a:lnTo>
                  <a:pt x="3989654" y="8104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8848" y="1458170"/>
            <a:ext cx="0" cy="945515"/>
          </a:xfrm>
          <a:custGeom>
            <a:avLst/>
            <a:gdLst/>
            <a:ahLst/>
            <a:cxnLst/>
            <a:rect l="l" t="t" r="r" b="b"/>
            <a:pathLst>
              <a:path h="945514">
                <a:moveTo>
                  <a:pt x="0" y="94507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8848" y="144547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8848" y="143277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8848" y="142007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7294" y="1378724"/>
            <a:ext cx="292100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Compil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folosind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Courier New"/>
                <a:cs typeface="Courier New"/>
              </a:rPr>
              <a:t>make</a:t>
            </a:r>
            <a:r>
              <a:rPr sz="900" spc="-2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ntru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900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50" spc="7" baseline="-1111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750" spc="-60" baseline="-111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ierul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efile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mai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Arial"/>
                <a:cs typeface="Arial"/>
              </a:rPr>
              <a:t>sus</a:t>
            </a:r>
            <a:endParaRPr sz="900">
              <a:latin typeface="Arial"/>
              <a:cs typeface="Arial"/>
            </a:endParaRPr>
          </a:p>
          <a:p>
            <a:pPr marL="12700" marR="2039620">
              <a:lnSpc>
                <a:spcPts val="950"/>
              </a:lnSpc>
              <a:spcBef>
                <a:spcPts val="445"/>
              </a:spcBef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user@host$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70" dirty="0">
                <a:latin typeface="Arial"/>
                <a:cs typeface="Arial"/>
              </a:rPr>
              <a:t>make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spc="5" dirty="0">
                <a:latin typeface="Arial"/>
                <a:cs typeface="Arial"/>
              </a:rPr>
              <a:t>gcc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-Wall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65" dirty="0">
                <a:latin typeface="Arial"/>
                <a:cs typeface="Arial"/>
              </a:rPr>
              <a:t>-o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hello-world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4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5"/>
              </a:lnSpc>
            </a:pPr>
            <a:r>
              <a:rPr sz="800" spc="75" dirty="0">
                <a:latin typeface="Arial"/>
                <a:cs typeface="Arial"/>
              </a:rPr>
              <a:t>hello-world*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9" action="ppaction://hlinksldjump"/>
              </a:rPr>
              <a:t>Cursul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3,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Dezvolt</a:t>
            </a:r>
            <a:r>
              <a:rPr spc="-20" dirty="0">
                <a:hlinkClick r:id="rId9" action="ppaction://hlinksldjump"/>
              </a:rPr>
              <a:t>area</a:t>
            </a:r>
            <a:r>
              <a:rPr spc="35" dirty="0">
                <a:hlinkClick r:id="rId9" action="ppaction://hlinksldjump"/>
              </a:rPr>
              <a:t> </a:t>
            </a:r>
            <a:r>
              <a:rPr spc="-20" dirty="0">
                <a:hlinkClick r:id="rId9" action="ppaction://hlinksldjump"/>
              </a:rPr>
              <a:t>p</a:t>
            </a:r>
            <a:r>
              <a:rPr spc="-10" dirty="0">
                <a:hlinkClick r:id="rId9" action="ppaction://hlinksldjump"/>
              </a:rPr>
              <a:t>rogramel</a:t>
            </a:r>
            <a:r>
              <a:rPr spc="-30" dirty="0">
                <a:hlinkClick r:id="rId9" action="ppaction://hlinksldjump"/>
              </a:rPr>
              <a:t>o</a:t>
            </a:r>
            <a:r>
              <a:rPr spc="10" dirty="0">
                <a:hlinkClick r:id="rId9" action="ppaction://hlinksldjump"/>
              </a:rPr>
              <a:t>r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42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985">
              <a:lnSpc>
                <a:spcPct val="100000"/>
              </a:lnSpc>
            </a:pPr>
            <a:r>
              <a:rPr dirty="0"/>
              <a:t>F</a:t>
            </a:r>
            <a:r>
              <a:rPr spc="-55" dirty="0"/>
              <a:t>olosire</a:t>
            </a:r>
            <a:r>
              <a:rPr spc="10" dirty="0"/>
              <a:t> </a:t>
            </a:r>
            <a:r>
              <a:rPr spc="-55" dirty="0"/>
              <a:t>mai</a:t>
            </a:r>
            <a:r>
              <a:rPr spc="15" dirty="0"/>
              <a:t> </a:t>
            </a:r>
            <a:r>
              <a:rPr spc="-65" dirty="0"/>
              <a:t>avansa</a:t>
            </a:r>
            <a:r>
              <a:rPr spc="-60" dirty="0"/>
              <a:t>t</a:t>
            </a:r>
            <a:r>
              <a:rPr spc="-650" dirty="0"/>
              <a:t>˘</a:t>
            </a:r>
            <a:r>
              <a:rPr spc="-75" dirty="0"/>
              <a:t>a</a:t>
            </a:r>
            <a:r>
              <a:rPr spc="15" dirty="0"/>
              <a:t> </a:t>
            </a:r>
            <a:r>
              <a:rPr spc="-75" dirty="0"/>
              <a:t>a</a:t>
            </a:r>
            <a:r>
              <a:rPr spc="15" dirty="0"/>
              <a:t> </a:t>
            </a:r>
            <a:r>
              <a:rPr spc="-5" dirty="0"/>
              <a:t>Ma</a:t>
            </a:r>
            <a:r>
              <a:rPr spc="-40" dirty="0"/>
              <a:t>k</a:t>
            </a:r>
            <a:r>
              <a:rPr spc="-114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8622" y="765683"/>
            <a:ext cx="1518285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3440">
              <a:lnSpc>
                <a:spcPts val="70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  </a:t>
            </a:r>
            <a:r>
              <a:rPr sz="600" b="1" spc="-20" dirty="0">
                <a:latin typeface="Trebuchet MS"/>
                <a:cs typeface="Trebuchet MS"/>
              </a:rPr>
              <a:t>all</a:t>
            </a:r>
            <a:r>
              <a:rPr sz="600" spc="150" dirty="0">
                <a:latin typeface="Arial"/>
                <a:cs typeface="Arial"/>
              </a:rPr>
              <a:t>:</a:t>
            </a:r>
            <a:r>
              <a:rPr sz="600" spc="50" dirty="0">
                <a:latin typeface="Arial"/>
                <a:cs typeface="Arial"/>
              </a:rPr>
              <a:t>hello-world</a:t>
            </a:r>
            <a:r>
              <a:rPr sz="600" spc="30" dirty="0"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6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3</a:t>
            </a:r>
            <a:r>
              <a:rPr sz="600" spc="50" dirty="0">
                <a:latin typeface="Arial"/>
                <a:cs typeface="Arial"/>
              </a:rPr>
              <a:t>hello-world</a:t>
            </a:r>
            <a:r>
              <a:rPr sz="600" spc="150" dirty="0">
                <a:latin typeface="Arial"/>
                <a:cs typeface="Arial"/>
              </a:rPr>
              <a:t>:</a:t>
            </a:r>
            <a:r>
              <a:rPr sz="600" spc="50" dirty="0">
                <a:latin typeface="Arial"/>
                <a:cs typeface="Arial"/>
              </a:rPr>
              <a:t>hello-worl</a:t>
            </a:r>
            <a:r>
              <a:rPr sz="600" spc="60" dirty="0">
                <a:latin typeface="Arial"/>
                <a:cs typeface="Arial"/>
              </a:rPr>
              <a:t>d</a:t>
            </a:r>
            <a:r>
              <a:rPr sz="600" spc="80" dirty="0">
                <a:latin typeface="Arial"/>
                <a:cs typeface="Arial"/>
              </a:rPr>
              <a:t>.c</a:t>
            </a:r>
            <a:endParaRPr sz="600">
              <a:latin typeface="Arial"/>
              <a:cs typeface="Arial"/>
            </a:endParaRPr>
          </a:p>
          <a:p>
            <a:pPr marL="12700" marR="5080">
              <a:lnSpc>
                <a:spcPts val="700"/>
              </a:lnSpc>
              <a:spcBef>
                <a:spcPts val="25"/>
              </a:spcBef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4</a:t>
            </a:r>
            <a:r>
              <a:rPr sz="600" spc="5" dirty="0">
                <a:latin typeface="Arial"/>
                <a:cs typeface="Arial"/>
              </a:rPr>
              <a:t>gcc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25" dirty="0">
                <a:latin typeface="Arial"/>
                <a:cs typeface="Arial"/>
              </a:rPr>
              <a:t>Wall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hello-world.c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-20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0" dirty="0">
                <a:latin typeface="Arial"/>
                <a:cs typeface="Arial"/>
              </a:rPr>
              <a:t>hello-world</a:t>
            </a:r>
            <a:r>
              <a:rPr sz="600" spc="30" dirty="0"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7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6  </a:t>
            </a:r>
            <a:r>
              <a:rPr sz="600" b="1" spc="-20" dirty="0">
                <a:latin typeface="Trebuchet MS"/>
                <a:cs typeface="Trebuchet MS"/>
              </a:rPr>
              <a:t>clea</a:t>
            </a:r>
            <a:r>
              <a:rPr sz="600" b="1" spc="-30" dirty="0">
                <a:latin typeface="Trebuchet MS"/>
                <a:cs typeface="Trebuchet MS"/>
              </a:rPr>
              <a:t>n</a:t>
            </a:r>
            <a:r>
              <a:rPr sz="600" spc="150" dirty="0">
                <a:latin typeface="Arial"/>
                <a:cs typeface="Arial"/>
              </a:rPr>
              <a:t>: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622" y="1292009"/>
            <a:ext cx="6604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1923" y="1292009"/>
            <a:ext cx="127698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latin typeface="Trebuchet MS"/>
                <a:cs typeface="Trebuchet MS"/>
              </a:rPr>
              <a:t>rm</a:t>
            </a:r>
            <a:r>
              <a:rPr sz="600" b="1" spc="35" dirty="0">
                <a:latin typeface="Trebuchet MS"/>
                <a:cs typeface="Trebuchet MS"/>
              </a:rPr>
              <a:t> 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150" dirty="0">
                <a:latin typeface="Arial"/>
                <a:cs typeface="Arial"/>
              </a:rPr>
              <a:t>f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0" dirty="0">
                <a:latin typeface="Arial"/>
                <a:cs typeface="Arial"/>
              </a:rPr>
              <a:t>hello-world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60" dirty="0">
                <a:latin typeface="Arial"/>
                <a:cs typeface="Arial"/>
              </a:rPr>
              <a:t>hello-wor</a:t>
            </a:r>
            <a:r>
              <a:rPr sz="600" spc="25" dirty="0">
                <a:latin typeface="Arial"/>
                <a:cs typeface="Arial"/>
              </a:rPr>
              <a:t>l</a:t>
            </a:r>
            <a:r>
              <a:rPr sz="600" spc="35" dirty="0">
                <a:latin typeface="Arial"/>
                <a:cs typeface="Arial"/>
              </a:rPr>
              <a:t>d.o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93" y="1641550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194" y="1795208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994" y="2649905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35348" y="2637205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0794" y="2688006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8848" y="1685798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8848" y="1736580"/>
            <a:ext cx="50749" cy="913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9193" y="1839477"/>
            <a:ext cx="3989704" cy="861694"/>
          </a:xfrm>
          <a:custGeom>
            <a:avLst/>
            <a:gdLst/>
            <a:ahLst/>
            <a:cxnLst/>
            <a:rect l="l" t="t" r="r" b="b"/>
            <a:pathLst>
              <a:path w="3989704" h="861694">
                <a:moveTo>
                  <a:pt x="3989654" y="0"/>
                </a:moveTo>
                <a:lnTo>
                  <a:pt x="0" y="0"/>
                </a:lnTo>
                <a:lnTo>
                  <a:pt x="0" y="810428"/>
                </a:lnTo>
                <a:lnTo>
                  <a:pt x="4008" y="830153"/>
                </a:lnTo>
                <a:lnTo>
                  <a:pt x="14922" y="846306"/>
                </a:lnTo>
                <a:lnTo>
                  <a:pt x="31075" y="857220"/>
                </a:lnTo>
                <a:lnTo>
                  <a:pt x="50800" y="861229"/>
                </a:lnTo>
                <a:lnTo>
                  <a:pt x="3938854" y="861229"/>
                </a:lnTo>
                <a:lnTo>
                  <a:pt x="3958579" y="857220"/>
                </a:lnTo>
                <a:lnTo>
                  <a:pt x="3974732" y="846306"/>
                </a:lnTo>
                <a:lnTo>
                  <a:pt x="3985646" y="830153"/>
                </a:lnTo>
                <a:lnTo>
                  <a:pt x="3989654" y="8104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8848" y="1723880"/>
            <a:ext cx="0" cy="945515"/>
          </a:xfrm>
          <a:custGeom>
            <a:avLst/>
            <a:gdLst/>
            <a:ahLst/>
            <a:cxnLst/>
            <a:rect l="l" t="t" r="r" b="b"/>
            <a:pathLst>
              <a:path h="945514">
                <a:moveTo>
                  <a:pt x="0" y="94507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8848" y="171118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8848" y="169848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8848" y="168578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294" y="1644434"/>
            <a:ext cx="292100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Compil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folosind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Courier New"/>
                <a:cs typeface="Courier New"/>
              </a:rPr>
              <a:t>make</a:t>
            </a:r>
            <a:r>
              <a:rPr sz="900" spc="-2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ntru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900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50" spc="7" baseline="-1111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750" spc="-60" baseline="-111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ierul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efile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mai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Arial"/>
                <a:cs typeface="Arial"/>
              </a:rPr>
              <a:t>sus</a:t>
            </a:r>
            <a:endParaRPr sz="900">
              <a:latin typeface="Arial"/>
              <a:cs typeface="Arial"/>
            </a:endParaRPr>
          </a:p>
          <a:p>
            <a:pPr marL="12700" marR="2039620">
              <a:lnSpc>
                <a:spcPts val="950"/>
              </a:lnSpc>
              <a:spcBef>
                <a:spcPts val="445"/>
              </a:spcBef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user@host$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70" dirty="0">
                <a:latin typeface="Arial"/>
                <a:cs typeface="Arial"/>
              </a:rPr>
              <a:t>make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spc="5" dirty="0">
                <a:latin typeface="Arial"/>
                <a:cs typeface="Arial"/>
              </a:rPr>
              <a:t>gcc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-Wall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65" dirty="0">
                <a:latin typeface="Arial"/>
                <a:cs typeface="Arial"/>
              </a:rPr>
              <a:t>-o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hello-world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4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5"/>
              </a:lnSpc>
            </a:pPr>
            <a:r>
              <a:rPr sz="800" spc="75" dirty="0">
                <a:latin typeface="Arial"/>
                <a:cs typeface="Arial"/>
              </a:rPr>
              <a:t>hello-world*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9" action="ppaction://hlinksldjump"/>
              </a:rPr>
              <a:t>Cursul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3,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Dezvolt</a:t>
            </a:r>
            <a:r>
              <a:rPr spc="-20" dirty="0">
                <a:hlinkClick r:id="rId9" action="ppaction://hlinksldjump"/>
              </a:rPr>
              <a:t>area</a:t>
            </a:r>
            <a:r>
              <a:rPr spc="35" dirty="0">
                <a:hlinkClick r:id="rId9" action="ppaction://hlinksldjump"/>
              </a:rPr>
              <a:t> </a:t>
            </a:r>
            <a:r>
              <a:rPr spc="-20" dirty="0">
                <a:hlinkClick r:id="rId9" action="ppaction://hlinksldjump"/>
              </a:rPr>
              <a:t>p</a:t>
            </a:r>
            <a:r>
              <a:rPr spc="-10" dirty="0">
                <a:hlinkClick r:id="rId9" action="ppaction://hlinksldjump"/>
              </a:rPr>
              <a:t>rogramel</a:t>
            </a:r>
            <a:r>
              <a:rPr spc="-30" dirty="0">
                <a:hlinkClick r:id="rId9" action="ppaction://hlinksldjump"/>
              </a:rPr>
              <a:t>o</a:t>
            </a:r>
            <a:r>
              <a:rPr spc="10" dirty="0">
                <a:hlinkClick r:id="rId9" action="ppaction://hlinksldjump"/>
              </a:rPr>
              <a:t>r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43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9070">
              <a:lnSpc>
                <a:spcPct val="100000"/>
              </a:lnSpc>
            </a:pPr>
            <a:r>
              <a:rPr dirty="0"/>
              <a:t>F</a:t>
            </a:r>
            <a:r>
              <a:rPr spc="-55" dirty="0"/>
              <a:t>olosire</a:t>
            </a:r>
            <a:r>
              <a:rPr spc="10" dirty="0"/>
              <a:t> </a:t>
            </a:r>
            <a:r>
              <a:rPr spc="-65" dirty="0"/>
              <a:t>elegan</a:t>
            </a:r>
            <a:r>
              <a:rPr spc="-55" dirty="0"/>
              <a:t>t</a:t>
            </a:r>
            <a:r>
              <a:rPr spc="-650" dirty="0"/>
              <a:t>˘</a:t>
            </a:r>
            <a:r>
              <a:rPr spc="-75" dirty="0"/>
              <a:t>a</a:t>
            </a:r>
            <a:r>
              <a:rPr spc="15" dirty="0"/>
              <a:t> </a:t>
            </a:r>
            <a:r>
              <a:rPr spc="-75" dirty="0"/>
              <a:t>a</a:t>
            </a:r>
            <a:r>
              <a:rPr spc="15" dirty="0"/>
              <a:t> </a:t>
            </a:r>
            <a:r>
              <a:rPr spc="5" dirty="0"/>
              <a:t>Ma</a:t>
            </a:r>
            <a:r>
              <a:rPr spc="-65" dirty="0"/>
              <a:t>k</a:t>
            </a:r>
            <a:r>
              <a:rPr spc="-114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8287" y="499960"/>
            <a:ext cx="1356995" cy="993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71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</a:t>
            </a:r>
            <a:r>
              <a:rPr sz="600" spc="150" dirty="0">
                <a:latin typeface="Arial"/>
                <a:cs typeface="Arial"/>
              </a:rPr>
              <a:t>.</a:t>
            </a:r>
            <a:r>
              <a:rPr sz="600" spc="-110" dirty="0">
                <a:latin typeface="Arial"/>
                <a:cs typeface="Arial"/>
              </a:rPr>
              <a:t>PHONY</a:t>
            </a:r>
            <a:r>
              <a:rPr sz="600" spc="150" dirty="0">
                <a:latin typeface="Arial"/>
                <a:cs typeface="Arial"/>
              </a:rPr>
              <a:t>: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b="1" spc="-20" dirty="0">
                <a:latin typeface="Trebuchet MS"/>
                <a:cs typeface="Trebuchet MS"/>
              </a:rPr>
              <a:t>all</a:t>
            </a:r>
            <a:r>
              <a:rPr sz="600" b="1" spc="35" dirty="0">
                <a:latin typeface="Trebuchet MS"/>
                <a:cs typeface="Trebuchet MS"/>
              </a:rPr>
              <a:t> </a:t>
            </a:r>
            <a:r>
              <a:rPr sz="600" b="1" spc="-25" dirty="0">
                <a:latin typeface="Trebuchet MS"/>
                <a:cs typeface="Trebuchet MS"/>
              </a:rPr>
              <a:t>clean</a:t>
            </a:r>
            <a:endParaRPr sz="600">
              <a:latin typeface="Trebuchet MS"/>
              <a:cs typeface="Trebuchet MS"/>
            </a:endParaRPr>
          </a:p>
          <a:p>
            <a:pPr marL="52705">
              <a:lnSpc>
                <a:spcPts val="69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  <a:p>
            <a:pPr marL="52705" marR="652145">
              <a:lnSpc>
                <a:spcPts val="700"/>
              </a:lnSpc>
              <a:spcBef>
                <a:spcPts val="25"/>
              </a:spcBef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3  </a:t>
            </a:r>
            <a:r>
              <a:rPr sz="600" b="1" spc="-20" dirty="0">
                <a:latin typeface="Trebuchet MS"/>
                <a:cs typeface="Trebuchet MS"/>
              </a:rPr>
              <a:t>all</a:t>
            </a:r>
            <a:r>
              <a:rPr sz="600" spc="150" dirty="0">
                <a:latin typeface="Arial"/>
                <a:cs typeface="Arial"/>
              </a:rPr>
              <a:t>:</a:t>
            </a:r>
            <a:r>
              <a:rPr sz="600" spc="50" dirty="0">
                <a:latin typeface="Arial"/>
                <a:cs typeface="Arial"/>
              </a:rPr>
              <a:t>hello-world</a:t>
            </a:r>
            <a:r>
              <a:rPr sz="600" spc="30" dirty="0"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  <a:p>
            <a:pPr marL="52705">
              <a:lnSpc>
                <a:spcPts val="66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5</a:t>
            </a:r>
            <a:r>
              <a:rPr sz="600" spc="50" dirty="0">
                <a:latin typeface="Arial"/>
                <a:cs typeface="Arial"/>
              </a:rPr>
              <a:t>hello-world</a:t>
            </a:r>
            <a:r>
              <a:rPr sz="600" spc="150" dirty="0">
                <a:latin typeface="Arial"/>
                <a:cs typeface="Arial"/>
              </a:rPr>
              <a:t>:</a:t>
            </a:r>
            <a:r>
              <a:rPr sz="600" spc="50" dirty="0">
                <a:latin typeface="Arial"/>
                <a:cs typeface="Arial"/>
              </a:rPr>
              <a:t>hello-worl</a:t>
            </a:r>
            <a:r>
              <a:rPr sz="600" spc="60" dirty="0">
                <a:latin typeface="Arial"/>
                <a:cs typeface="Arial"/>
              </a:rPr>
              <a:t>d</a:t>
            </a:r>
            <a:r>
              <a:rPr sz="600" spc="65" dirty="0">
                <a:latin typeface="Arial"/>
                <a:cs typeface="Arial"/>
              </a:rPr>
              <a:t>.o</a:t>
            </a:r>
            <a:endParaRPr sz="600">
              <a:latin typeface="Arial"/>
              <a:cs typeface="Arial"/>
            </a:endParaRPr>
          </a:p>
          <a:p>
            <a:pPr marL="52705" marR="5080">
              <a:lnSpc>
                <a:spcPts val="700"/>
              </a:lnSpc>
              <a:spcBef>
                <a:spcPts val="25"/>
              </a:spcBef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6</a:t>
            </a:r>
            <a:r>
              <a:rPr sz="600" spc="5" dirty="0">
                <a:latin typeface="Arial"/>
                <a:cs typeface="Arial"/>
              </a:rPr>
              <a:t>gcc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hello-world.o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-20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0" dirty="0">
                <a:latin typeface="Arial"/>
                <a:cs typeface="Arial"/>
              </a:rPr>
              <a:t>hello-world</a:t>
            </a:r>
            <a:r>
              <a:rPr sz="600" spc="30" dirty="0"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  <a:p>
            <a:pPr marL="52705">
              <a:lnSpc>
                <a:spcPts val="66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8</a:t>
            </a:r>
            <a:r>
              <a:rPr sz="600" spc="55" dirty="0">
                <a:latin typeface="Arial"/>
                <a:cs typeface="Arial"/>
              </a:rPr>
              <a:t>hello-world.o</a:t>
            </a:r>
            <a:r>
              <a:rPr sz="600" spc="150" dirty="0">
                <a:latin typeface="Arial"/>
                <a:cs typeface="Arial"/>
              </a:rPr>
              <a:t>:</a:t>
            </a:r>
            <a:r>
              <a:rPr sz="600" spc="45" dirty="0">
                <a:latin typeface="Arial"/>
                <a:cs typeface="Arial"/>
              </a:rPr>
              <a:t>hello-wo</a:t>
            </a:r>
            <a:r>
              <a:rPr sz="600" spc="25" dirty="0">
                <a:latin typeface="Arial"/>
                <a:cs typeface="Arial"/>
              </a:rPr>
              <a:t>r</a:t>
            </a:r>
            <a:r>
              <a:rPr sz="600" spc="80" dirty="0">
                <a:latin typeface="Arial"/>
                <a:cs typeface="Arial"/>
              </a:rPr>
              <a:t>ld.c</a:t>
            </a:r>
            <a:endParaRPr sz="600">
              <a:latin typeface="Arial"/>
              <a:cs typeface="Arial"/>
            </a:endParaRPr>
          </a:p>
          <a:p>
            <a:pPr marL="12700" marR="287020" indent="40005">
              <a:lnSpc>
                <a:spcPts val="700"/>
              </a:lnSpc>
              <a:spcBef>
                <a:spcPts val="25"/>
              </a:spcBef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9</a:t>
            </a:r>
            <a:r>
              <a:rPr sz="600" spc="5" dirty="0">
                <a:latin typeface="Arial"/>
                <a:cs typeface="Arial"/>
              </a:rPr>
              <a:t>gcc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25" dirty="0">
                <a:latin typeface="Arial"/>
                <a:cs typeface="Arial"/>
              </a:rPr>
              <a:t>Wall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15" dirty="0">
                <a:latin typeface="Arial"/>
                <a:cs typeface="Arial"/>
              </a:rPr>
              <a:t>c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60" dirty="0">
                <a:latin typeface="Arial"/>
                <a:cs typeface="Arial"/>
              </a:rPr>
              <a:t>he</a:t>
            </a:r>
            <a:r>
              <a:rPr sz="600" spc="20" dirty="0">
                <a:latin typeface="Arial"/>
                <a:cs typeface="Arial"/>
              </a:rPr>
              <a:t>l</a:t>
            </a:r>
            <a:r>
              <a:rPr sz="600" spc="60" dirty="0">
                <a:latin typeface="Arial"/>
                <a:cs typeface="Arial"/>
              </a:rPr>
              <a:t>lo-world.c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7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11  </a:t>
            </a:r>
            <a:r>
              <a:rPr sz="600" b="1" spc="-20" dirty="0">
                <a:latin typeface="Trebuchet MS"/>
                <a:cs typeface="Trebuchet MS"/>
              </a:rPr>
              <a:t>clea</a:t>
            </a:r>
            <a:r>
              <a:rPr sz="600" b="1" spc="-30" dirty="0">
                <a:latin typeface="Trebuchet MS"/>
                <a:cs typeface="Trebuchet MS"/>
              </a:rPr>
              <a:t>n</a:t>
            </a:r>
            <a:r>
              <a:rPr sz="600" spc="150" dirty="0">
                <a:latin typeface="Arial"/>
                <a:cs typeface="Arial"/>
              </a:rPr>
              <a:t>: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287" y="1474228"/>
            <a:ext cx="14668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12</a:t>
            </a:r>
            <a:r>
              <a:rPr sz="600" spc="114" dirty="0">
                <a:latin typeface="Arial"/>
                <a:cs typeface="Arial"/>
              </a:rPr>
              <a:t>-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13</a:t>
            </a:r>
            <a:r>
              <a:rPr sz="600" spc="114" dirty="0">
                <a:latin typeface="Arial"/>
                <a:cs typeface="Arial"/>
              </a:rPr>
              <a:t>-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258" y="1474228"/>
            <a:ext cx="127698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sz="600" b="1" spc="-20" dirty="0">
                <a:latin typeface="Trebuchet MS"/>
                <a:cs typeface="Trebuchet MS"/>
              </a:rPr>
              <a:t>rm</a:t>
            </a:r>
            <a:r>
              <a:rPr sz="600" b="1" spc="35" dirty="0">
                <a:latin typeface="Trebuchet MS"/>
                <a:cs typeface="Trebuchet MS"/>
              </a:rPr>
              <a:t> 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150" dirty="0">
                <a:latin typeface="Arial"/>
                <a:cs typeface="Arial"/>
              </a:rPr>
              <a:t>f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0" dirty="0">
                <a:latin typeface="Arial"/>
                <a:cs typeface="Arial"/>
              </a:rPr>
              <a:t>hello-world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60" dirty="0">
                <a:latin typeface="Arial"/>
                <a:cs typeface="Arial"/>
              </a:rPr>
              <a:t>hello-world</a:t>
            </a:r>
            <a:r>
              <a:rPr sz="600" spc="35" dirty="0">
                <a:latin typeface="Arial"/>
                <a:cs typeface="Arial"/>
              </a:rPr>
              <a:t>.</a:t>
            </a:r>
            <a:r>
              <a:rPr sz="600" spc="-2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b="1" spc="-20" dirty="0">
                <a:latin typeface="Trebuchet MS"/>
                <a:cs typeface="Trebuchet MS"/>
              </a:rPr>
              <a:t>rm</a:t>
            </a:r>
            <a:r>
              <a:rPr sz="600" b="1" spc="35" dirty="0">
                <a:latin typeface="Trebuchet MS"/>
                <a:cs typeface="Trebuchet MS"/>
              </a:rPr>
              <a:t> 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150" dirty="0">
                <a:latin typeface="Arial"/>
                <a:cs typeface="Arial"/>
              </a:rPr>
              <a:t>f</a:t>
            </a:r>
            <a:r>
              <a:rPr sz="600" spc="80" dirty="0">
                <a:latin typeface="Arial"/>
                <a:cs typeface="Arial"/>
              </a:rPr>
              <a:t>*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i="1" spc="90" dirty="0">
                <a:latin typeface="Meiryo"/>
                <a:cs typeface="Meiryo"/>
              </a:rPr>
              <a:t>∼</a:t>
            </a:r>
            <a:endParaRPr sz="600">
              <a:latin typeface="Meiryo"/>
              <a:cs typeface="Meiry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193" y="1912314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194" y="2065972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994" y="3040875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35348" y="3028175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0794" y="3078975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8848" y="1956562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8848" y="2007349"/>
            <a:ext cx="50749" cy="1033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9193" y="2110244"/>
            <a:ext cx="3989704" cy="981710"/>
          </a:xfrm>
          <a:custGeom>
            <a:avLst/>
            <a:gdLst/>
            <a:ahLst/>
            <a:cxnLst/>
            <a:rect l="l" t="t" r="r" b="b"/>
            <a:pathLst>
              <a:path w="3989704" h="981710">
                <a:moveTo>
                  <a:pt x="3989654" y="0"/>
                </a:moveTo>
                <a:lnTo>
                  <a:pt x="0" y="0"/>
                </a:lnTo>
                <a:lnTo>
                  <a:pt x="0" y="930630"/>
                </a:lnTo>
                <a:lnTo>
                  <a:pt x="4008" y="950355"/>
                </a:lnTo>
                <a:lnTo>
                  <a:pt x="14922" y="966508"/>
                </a:lnTo>
                <a:lnTo>
                  <a:pt x="31075" y="977422"/>
                </a:lnTo>
                <a:lnTo>
                  <a:pt x="50800" y="981430"/>
                </a:lnTo>
                <a:lnTo>
                  <a:pt x="3938854" y="981430"/>
                </a:lnTo>
                <a:lnTo>
                  <a:pt x="3958579" y="977422"/>
                </a:lnTo>
                <a:lnTo>
                  <a:pt x="3974732" y="966508"/>
                </a:lnTo>
                <a:lnTo>
                  <a:pt x="3985646" y="950355"/>
                </a:lnTo>
                <a:lnTo>
                  <a:pt x="3989654" y="93063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8848" y="1994649"/>
            <a:ext cx="0" cy="1065530"/>
          </a:xfrm>
          <a:custGeom>
            <a:avLst/>
            <a:gdLst/>
            <a:ahLst/>
            <a:cxnLst/>
            <a:rect l="l" t="t" r="r" b="b"/>
            <a:pathLst>
              <a:path h="1065530">
                <a:moveTo>
                  <a:pt x="0" y="106527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8848" y="198194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8848" y="196924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8848" y="195654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294" y="1915198"/>
            <a:ext cx="2921000" cy="105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Compil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folosind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Courier New"/>
                <a:cs typeface="Courier New"/>
              </a:rPr>
              <a:t>make</a:t>
            </a:r>
            <a:r>
              <a:rPr sz="900" spc="-2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ntru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900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50" spc="7" baseline="-1111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750" spc="-60" baseline="-111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ierul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efile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mai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Arial"/>
                <a:cs typeface="Arial"/>
              </a:rPr>
              <a:t>sus</a:t>
            </a:r>
            <a:endParaRPr sz="900">
              <a:latin typeface="Arial"/>
              <a:cs typeface="Arial"/>
            </a:endParaRPr>
          </a:p>
          <a:p>
            <a:pPr marL="12700" marR="2039620">
              <a:lnSpc>
                <a:spcPts val="950"/>
              </a:lnSpc>
              <a:spcBef>
                <a:spcPts val="445"/>
              </a:spcBef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70" dirty="0">
                <a:latin typeface="Arial"/>
                <a:cs typeface="Arial"/>
              </a:rPr>
              <a:t>make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75" dirty="0">
                <a:latin typeface="Arial"/>
                <a:cs typeface="Arial"/>
              </a:rPr>
              <a:t>-f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Makefile.elegant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4"/>
              </a:lnSpc>
            </a:pPr>
            <a:r>
              <a:rPr sz="800" spc="5" dirty="0">
                <a:latin typeface="Arial"/>
                <a:cs typeface="Arial"/>
              </a:rPr>
              <a:t>gcc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-Wall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90" dirty="0">
                <a:latin typeface="Arial"/>
                <a:cs typeface="Arial"/>
              </a:rPr>
              <a:t>-c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endParaRPr sz="800">
              <a:latin typeface="Arial"/>
              <a:cs typeface="Arial"/>
            </a:endParaRPr>
          </a:p>
          <a:p>
            <a:pPr marL="12700" marR="1179195">
              <a:lnSpc>
                <a:spcPts val="950"/>
              </a:lnSpc>
              <a:spcBef>
                <a:spcPts val="30"/>
              </a:spcBef>
            </a:pPr>
            <a:r>
              <a:rPr sz="800" spc="5" dirty="0">
                <a:latin typeface="Arial"/>
                <a:cs typeface="Arial"/>
              </a:rPr>
              <a:t>gcc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hello-world.o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65" dirty="0">
                <a:latin typeface="Arial"/>
                <a:cs typeface="Arial"/>
              </a:rPr>
              <a:t>-o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hello-world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user@host$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30" dirty="0">
                <a:latin typeface="Arial"/>
                <a:cs typeface="Arial"/>
              </a:rPr>
              <a:t>ls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-F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5"/>
              </a:lnSpc>
            </a:pPr>
            <a:r>
              <a:rPr sz="800" spc="75" dirty="0">
                <a:latin typeface="Arial"/>
                <a:cs typeface="Arial"/>
              </a:rPr>
              <a:t>hello-world*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hello-world.c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70" dirty="0">
                <a:latin typeface="Arial"/>
                <a:cs typeface="Arial"/>
              </a:rPr>
              <a:t>hello-world.o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9" action="ppaction://hlinksldjump"/>
              </a:rPr>
              <a:t>Cursul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3,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Dezvolt</a:t>
            </a:r>
            <a:r>
              <a:rPr spc="-20" dirty="0">
                <a:hlinkClick r:id="rId9" action="ppaction://hlinksldjump"/>
              </a:rPr>
              <a:t>area</a:t>
            </a:r>
            <a:r>
              <a:rPr spc="35" dirty="0">
                <a:hlinkClick r:id="rId9" action="ppaction://hlinksldjump"/>
              </a:rPr>
              <a:t> </a:t>
            </a:r>
            <a:r>
              <a:rPr spc="-20" dirty="0">
                <a:hlinkClick r:id="rId9" action="ppaction://hlinksldjump"/>
              </a:rPr>
              <a:t>p</a:t>
            </a:r>
            <a:r>
              <a:rPr spc="-10" dirty="0">
                <a:hlinkClick r:id="rId9" action="ppaction://hlinksldjump"/>
              </a:rPr>
              <a:t>rogramel</a:t>
            </a:r>
            <a:r>
              <a:rPr spc="-30" dirty="0">
                <a:hlinkClick r:id="rId9" action="ppaction://hlinksldjump"/>
              </a:rPr>
              <a:t>o</a:t>
            </a:r>
            <a:r>
              <a:rPr spc="10" dirty="0">
                <a:hlinkClick r:id="rId9" action="ppaction://hlinksldjump"/>
              </a:rPr>
              <a:t>r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44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>
              <a:lnSpc>
                <a:spcPct val="100000"/>
              </a:lnSpc>
            </a:pPr>
            <a:r>
              <a:rPr dirty="0"/>
              <a:t>F</a:t>
            </a:r>
            <a:r>
              <a:rPr spc="-55" dirty="0"/>
              <a:t>olosire</a:t>
            </a:r>
            <a:r>
              <a:rPr spc="10" dirty="0"/>
              <a:t> </a:t>
            </a:r>
            <a:r>
              <a:rPr spc="-65" dirty="0"/>
              <a:t>elegan</a:t>
            </a:r>
            <a:r>
              <a:rPr spc="-55" dirty="0"/>
              <a:t>t</a:t>
            </a:r>
            <a:r>
              <a:rPr spc="-650" dirty="0"/>
              <a:t>˘</a:t>
            </a:r>
            <a:r>
              <a:rPr spc="-75" dirty="0"/>
              <a:t>a</a:t>
            </a:r>
            <a:r>
              <a:rPr spc="15" dirty="0"/>
              <a:t> </a:t>
            </a:r>
            <a:r>
              <a:rPr spc="-75" dirty="0"/>
              <a:t>a</a:t>
            </a:r>
            <a:r>
              <a:rPr spc="15" dirty="0"/>
              <a:t> </a:t>
            </a:r>
            <a:r>
              <a:rPr spc="-5" dirty="0"/>
              <a:t>Ma</a:t>
            </a:r>
            <a:r>
              <a:rPr spc="-40" dirty="0"/>
              <a:t>k</a:t>
            </a:r>
            <a:r>
              <a:rPr spc="-114" dirty="0"/>
              <a:t>e</a:t>
            </a:r>
            <a:r>
              <a:rPr spc="15" dirty="0"/>
              <a:t> </a:t>
            </a:r>
            <a:r>
              <a:rPr spc="-35" dirty="0"/>
              <a:t>p</a:t>
            </a:r>
            <a:r>
              <a:rPr spc="-55" dirty="0"/>
              <a:t>entru</a:t>
            </a:r>
            <a:r>
              <a:rPr spc="15" dirty="0"/>
              <a:t> </a:t>
            </a:r>
            <a:r>
              <a:rPr spc="-80" dirty="0"/>
              <a:t>surse</a:t>
            </a:r>
            <a:r>
              <a:rPr spc="15" dirty="0"/>
              <a:t> </a:t>
            </a:r>
            <a:r>
              <a:rPr spc="-40" dirty="0"/>
              <a:t>multiple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468" y="69790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8151" y="69790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8146" y="87504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8829" y="87504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1175" y="87504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1871" y="87504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4539" y="87504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2118" y="96361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2801" y="96361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482" y="96361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9144" y="96361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9839" y="96361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8146" y="114075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8829" y="114075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1846" y="114075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2528" y="114075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20161" y="114075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15084" y="122932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5779" y="122932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8146" y="140644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1150" y="140644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58783" y="140644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8287" y="447103"/>
            <a:ext cx="2630805" cy="993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71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</a:t>
            </a:r>
            <a:r>
              <a:rPr sz="600" spc="150" dirty="0">
                <a:latin typeface="Arial"/>
                <a:cs typeface="Arial"/>
              </a:rPr>
              <a:t>.</a:t>
            </a:r>
            <a:r>
              <a:rPr sz="600" spc="-110" dirty="0">
                <a:latin typeface="Arial"/>
                <a:cs typeface="Arial"/>
              </a:rPr>
              <a:t>PHONY</a:t>
            </a:r>
            <a:r>
              <a:rPr sz="600" spc="150" dirty="0">
                <a:latin typeface="Arial"/>
                <a:cs typeface="Arial"/>
              </a:rPr>
              <a:t>: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b="1" spc="-20" dirty="0">
                <a:latin typeface="Trebuchet MS"/>
                <a:cs typeface="Trebuchet MS"/>
              </a:rPr>
              <a:t>all</a:t>
            </a:r>
            <a:r>
              <a:rPr sz="600" b="1" spc="35" dirty="0">
                <a:latin typeface="Trebuchet MS"/>
                <a:cs typeface="Trebuchet MS"/>
              </a:rPr>
              <a:t> </a:t>
            </a:r>
            <a:r>
              <a:rPr sz="600" b="1" spc="-25" dirty="0">
                <a:latin typeface="Trebuchet MS"/>
                <a:cs typeface="Trebuchet MS"/>
              </a:rPr>
              <a:t>clean</a:t>
            </a:r>
            <a:endParaRPr sz="600">
              <a:latin typeface="Trebuchet MS"/>
              <a:cs typeface="Trebuchet MS"/>
            </a:endParaRPr>
          </a:p>
          <a:p>
            <a:pPr marL="52705">
              <a:lnSpc>
                <a:spcPts val="69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  <a:p>
            <a:pPr marL="52705" marR="1747520">
              <a:lnSpc>
                <a:spcPts val="700"/>
              </a:lnSpc>
              <a:spcBef>
                <a:spcPts val="25"/>
              </a:spcBef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3  </a:t>
            </a:r>
            <a:r>
              <a:rPr sz="600" b="1" spc="-20" dirty="0">
                <a:latin typeface="Trebuchet MS"/>
                <a:cs typeface="Trebuchet MS"/>
              </a:rPr>
              <a:t>all</a:t>
            </a:r>
            <a:r>
              <a:rPr sz="600" spc="150" dirty="0">
                <a:latin typeface="Arial"/>
                <a:cs typeface="Arial"/>
              </a:rPr>
              <a:t>:</a:t>
            </a:r>
            <a:r>
              <a:rPr sz="600" spc="65" dirty="0">
                <a:latin typeface="Arial"/>
                <a:cs typeface="Arial"/>
              </a:rPr>
              <a:t>http</a:t>
            </a:r>
            <a:r>
              <a:rPr sz="600" dirty="0">
                <a:latin typeface="Arial"/>
                <a:cs typeface="Arial"/>
              </a:rPr>
              <a:t>  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reply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once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  <a:p>
            <a:pPr marL="52705">
              <a:lnSpc>
                <a:spcPts val="66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5</a:t>
            </a:r>
            <a:r>
              <a:rPr sz="600" spc="65" dirty="0">
                <a:latin typeface="Arial"/>
                <a:cs typeface="Arial"/>
              </a:rPr>
              <a:t>http  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reply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once</a:t>
            </a:r>
            <a:r>
              <a:rPr sz="600" spc="150" dirty="0">
                <a:latin typeface="Arial"/>
                <a:cs typeface="Arial"/>
              </a:rPr>
              <a:t>:</a:t>
            </a:r>
            <a:r>
              <a:rPr sz="600" spc="65" dirty="0">
                <a:latin typeface="Arial"/>
                <a:cs typeface="Arial"/>
              </a:rPr>
              <a:t>http</a:t>
            </a:r>
            <a:r>
              <a:rPr sz="600" dirty="0">
                <a:latin typeface="Arial"/>
                <a:cs typeface="Arial"/>
              </a:rPr>
              <a:t>  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reply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</a:rPr>
              <a:t>once.o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sock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util.o</a:t>
            </a:r>
            <a:endParaRPr sz="600">
              <a:latin typeface="Arial"/>
              <a:cs typeface="Arial"/>
            </a:endParaRPr>
          </a:p>
          <a:p>
            <a:pPr marL="52705" marR="125730">
              <a:lnSpc>
                <a:spcPts val="700"/>
              </a:lnSpc>
              <a:spcBef>
                <a:spcPts val="25"/>
              </a:spcBef>
              <a:tabLst>
                <a:tab pos="807720" algn="l"/>
              </a:tabLst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6</a:t>
            </a:r>
            <a:r>
              <a:rPr sz="600" spc="5" dirty="0">
                <a:latin typeface="Arial"/>
                <a:cs typeface="Arial"/>
              </a:rPr>
              <a:t>gcc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65" dirty="0">
                <a:latin typeface="Arial"/>
                <a:cs typeface="Arial"/>
              </a:rPr>
              <a:t>http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55" dirty="0">
                <a:latin typeface="Arial"/>
                <a:cs typeface="Arial"/>
              </a:rPr>
              <a:t>reply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</a:rPr>
              <a:t>once.o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sock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util.o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-20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65" dirty="0">
                <a:latin typeface="Arial"/>
                <a:cs typeface="Arial"/>
              </a:rPr>
              <a:t>http</a:t>
            </a:r>
            <a:r>
              <a:rPr sz="600" dirty="0">
                <a:latin typeface="Arial"/>
                <a:cs typeface="Arial"/>
              </a:rPr>
              <a:t>  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reply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once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  <a:p>
            <a:pPr marL="52705">
              <a:lnSpc>
                <a:spcPts val="66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8</a:t>
            </a:r>
            <a:r>
              <a:rPr sz="600" spc="65" dirty="0">
                <a:latin typeface="Arial"/>
                <a:cs typeface="Arial"/>
              </a:rPr>
              <a:t>http  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reply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</a:rPr>
              <a:t>once.o</a:t>
            </a:r>
            <a:r>
              <a:rPr sz="600" spc="150" dirty="0">
                <a:latin typeface="Arial"/>
                <a:cs typeface="Arial"/>
              </a:rPr>
              <a:t>:</a:t>
            </a:r>
            <a:r>
              <a:rPr sz="600" spc="65" dirty="0">
                <a:latin typeface="Arial"/>
                <a:cs typeface="Arial"/>
              </a:rPr>
              <a:t>http</a:t>
            </a:r>
            <a:r>
              <a:rPr sz="600" dirty="0">
                <a:latin typeface="Arial"/>
                <a:cs typeface="Arial"/>
              </a:rPr>
              <a:t>  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reply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20" dirty="0">
                <a:latin typeface="Arial"/>
                <a:cs typeface="Arial"/>
              </a:rPr>
              <a:t>once.c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util.h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debug.h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sock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util.h</a:t>
            </a:r>
            <a:endParaRPr sz="600">
              <a:latin typeface="Arial"/>
              <a:cs typeface="Arial"/>
            </a:endParaRPr>
          </a:p>
          <a:p>
            <a:pPr marL="12700" marR="979169" indent="40005">
              <a:lnSpc>
                <a:spcPts val="700"/>
              </a:lnSpc>
              <a:spcBef>
                <a:spcPts val="25"/>
              </a:spcBef>
              <a:tabLst>
                <a:tab pos="1170940" algn="l"/>
              </a:tabLst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9</a:t>
            </a:r>
            <a:r>
              <a:rPr sz="600" spc="5" dirty="0">
                <a:latin typeface="Arial"/>
                <a:cs typeface="Arial"/>
              </a:rPr>
              <a:t>gcc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25" dirty="0">
                <a:latin typeface="Arial"/>
                <a:cs typeface="Arial"/>
              </a:rPr>
              <a:t>Wall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15" dirty="0">
                <a:latin typeface="Arial"/>
                <a:cs typeface="Arial"/>
              </a:rPr>
              <a:t>c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ht</a:t>
            </a:r>
            <a:r>
              <a:rPr sz="600" spc="65" dirty="0">
                <a:latin typeface="Arial"/>
                <a:cs typeface="Arial"/>
              </a:rPr>
              <a:t>t</a:t>
            </a:r>
            <a:r>
              <a:rPr sz="600" spc="-20" dirty="0">
                <a:latin typeface="Arial"/>
                <a:cs typeface="Arial"/>
              </a:rPr>
              <a:t>p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55" dirty="0">
                <a:latin typeface="Arial"/>
                <a:cs typeface="Arial"/>
              </a:rPr>
              <a:t>reply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20" dirty="0">
                <a:latin typeface="Arial"/>
                <a:cs typeface="Arial"/>
              </a:rPr>
              <a:t>once.c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7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11</a:t>
            </a:r>
            <a:r>
              <a:rPr sz="600" spc="5" dirty="0">
                <a:latin typeface="Arial"/>
                <a:cs typeface="Arial"/>
              </a:rPr>
              <a:t>sock  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util.o</a:t>
            </a:r>
            <a:r>
              <a:rPr sz="600" spc="150" dirty="0">
                <a:latin typeface="Arial"/>
                <a:cs typeface="Arial"/>
              </a:rPr>
              <a:t>:</a:t>
            </a:r>
            <a:r>
              <a:rPr sz="600" spc="5" dirty="0">
                <a:latin typeface="Arial"/>
                <a:cs typeface="Arial"/>
              </a:rPr>
              <a:t>sock</a:t>
            </a:r>
            <a:r>
              <a:rPr sz="600" dirty="0">
                <a:latin typeface="Arial"/>
                <a:cs typeface="Arial"/>
              </a:rPr>
              <a:t>  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110" dirty="0">
                <a:latin typeface="Arial"/>
                <a:cs typeface="Arial"/>
              </a:rPr>
              <a:t>util.c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util.h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debug.h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sock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util.h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15084" y="149501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626590" y="1421345"/>
            <a:ext cx="26797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10" dirty="0">
                <a:latin typeface="Arial"/>
                <a:cs typeface="Arial"/>
              </a:rPr>
              <a:t>util.c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8287" y="1426426"/>
            <a:ext cx="7112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0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12</a:t>
            </a:r>
            <a:r>
              <a:rPr sz="600" spc="5" dirty="0">
                <a:latin typeface="Arial"/>
                <a:cs typeface="Arial"/>
              </a:rPr>
              <a:t>gcc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25" dirty="0">
                <a:latin typeface="Arial"/>
                <a:cs typeface="Arial"/>
              </a:rPr>
              <a:t>Wall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15" dirty="0">
                <a:latin typeface="Arial"/>
                <a:cs typeface="Arial"/>
              </a:rPr>
              <a:t>c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so</a:t>
            </a:r>
            <a:r>
              <a:rPr sz="600" dirty="0">
                <a:latin typeface="Arial"/>
                <a:cs typeface="Arial"/>
              </a:rPr>
              <a:t>c</a:t>
            </a:r>
            <a:r>
              <a:rPr sz="600" spc="15" dirty="0">
                <a:latin typeface="Arial"/>
                <a:cs typeface="Arial"/>
              </a:rPr>
              <a:t>k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75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14  </a:t>
            </a:r>
            <a:r>
              <a:rPr sz="600" b="1" spc="-20" dirty="0">
                <a:latin typeface="Trebuchet MS"/>
                <a:cs typeface="Trebuchet MS"/>
              </a:rPr>
              <a:t>clea</a:t>
            </a:r>
            <a:r>
              <a:rPr sz="600" b="1" spc="-30" dirty="0">
                <a:latin typeface="Trebuchet MS"/>
                <a:cs typeface="Trebuchet MS"/>
              </a:rPr>
              <a:t>n</a:t>
            </a:r>
            <a:r>
              <a:rPr sz="600" spc="150" dirty="0">
                <a:latin typeface="Arial"/>
                <a:cs typeface="Arial"/>
              </a:rPr>
              <a:t>: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74000" y="17607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04695" y="17607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96706" y="17607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27389" y="17607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0070" y="17607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19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8287" y="1687055"/>
            <a:ext cx="14668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15</a:t>
            </a:r>
            <a:r>
              <a:rPr sz="600" spc="114" dirty="0">
                <a:latin typeface="Arial"/>
                <a:cs typeface="Arial"/>
              </a:rPr>
              <a:t>-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20" dirty="0">
                <a:solidFill>
                  <a:srgbClr val="545454"/>
                </a:solidFill>
                <a:latin typeface="Arial"/>
                <a:cs typeface="Arial"/>
              </a:rPr>
              <a:t>16</a:t>
            </a:r>
            <a:r>
              <a:rPr sz="600" spc="114" dirty="0">
                <a:latin typeface="Arial"/>
                <a:cs typeface="Arial"/>
              </a:rPr>
              <a:t>-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2258" y="1687055"/>
            <a:ext cx="202692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sz="600" b="1" spc="-20" dirty="0">
                <a:latin typeface="Trebuchet MS"/>
                <a:cs typeface="Trebuchet MS"/>
              </a:rPr>
              <a:t>rm</a:t>
            </a:r>
            <a:r>
              <a:rPr sz="600" b="1" spc="35" dirty="0">
                <a:latin typeface="Trebuchet MS"/>
                <a:cs typeface="Trebuchet MS"/>
              </a:rPr>
              <a:t> 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150" dirty="0">
                <a:latin typeface="Arial"/>
                <a:cs typeface="Arial"/>
              </a:rPr>
              <a:t>f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65" dirty="0">
                <a:latin typeface="Arial"/>
                <a:cs typeface="Arial"/>
              </a:rPr>
              <a:t>http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reply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once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65" dirty="0">
                <a:latin typeface="Arial"/>
                <a:cs typeface="Arial"/>
              </a:rPr>
              <a:t>http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reply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</a:rPr>
              <a:t>once.o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sock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util.o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b="1" spc="-20" dirty="0">
                <a:latin typeface="Trebuchet MS"/>
                <a:cs typeface="Trebuchet MS"/>
              </a:rPr>
              <a:t>rm</a:t>
            </a:r>
            <a:r>
              <a:rPr sz="600" b="1" spc="35" dirty="0">
                <a:latin typeface="Trebuchet MS"/>
                <a:cs typeface="Trebuchet MS"/>
              </a:rPr>
              <a:t> </a:t>
            </a:r>
            <a:r>
              <a:rPr sz="600" spc="114" dirty="0">
                <a:latin typeface="Arial"/>
                <a:cs typeface="Arial"/>
              </a:rPr>
              <a:t>-</a:t>
            </a:r>
            <a:r>
              <a:rPr sz="600" spc="150" dirty="0">
                <a:latin typeface="Arial"/>
                <a:cs typeface="Arial"/>
              </a:rPr>
              <a:t>f</a:t>
            </a:r>
            <a:r>
              <a:rPr sz="600" spc="80" dirty="0">
                <a:latin typeface="Arial"/>
                <a:cs typeface="Arial"/>
              </a:rPr>
              <a:t>*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i="1" spc="90" dirty="0">
                <a:latin typeface="Meiryo"/>
                <a:cs typeface="Meiryo"/>
              </a:rPr>
              <a:t>∼</a:t>
            </a:r>
            <a:endParaRPr sz="600">
              <a:latin typeface="Meiryo"/>
              <a:cs typeface="Meiry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9193" y="2125166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47294" y="2128037"/>
            <a:ext cx="292100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Compil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folosind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Courier New"/>
                <a:cs typeface="Courier New"/>
              </a:rPr>
              <a:t>make</a:t>
            </a:r>
            <a:r>
              <a:rPr sz="900" spc="-2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ntru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900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750" spc="7" baseline="-1111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750" spc="-60" baseline="-111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ierul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efile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mai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Arial"/>
                <a:cs typeface="Arial"/>
              </a:rPr>
              <a:t>sus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9194" y="2278811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9994" y="3120161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5348" y="3107461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0794" y="3158261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98848" y="2169401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98848" y="2220192"/>
            <a:ext cx="50749" cy="899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9193" y="2323087"/>
            <a:ext cx="3989704" cy="848360"/>
          </a:xfrm>
          <a:custGeom>
            <a:avLst/>
            <a:gdLst/>
            <a:ahLst/>
            <a:cxnLst/>
            <a:rect l="l" t="t" r="r" b="b"/>
            <a:pathLst>
              <a:path w="3989704" h="848360">
                <a:moveTo>
                  <a:pt x="3989654" y="0"/>
                </a:moveTo>
                <a:lnTo>
                  <a:pt x="0" y="0"/>
                </a:lnTo>
                <a:lnTo>
                  <a:pt x="0" y="797073"/>
                </a:lnTo>
                <a:lnTo>
                  <a:pt x="4008" y="816798"/>
                </a:lnTo>
                <a:lnTo>
                  <a:pt x="14922" y="832951"/>
                </a:lnTo>
                <a:lnTo>
                  <a:pt x="31075" y="843865"/>
                </a:lnTo>
                <a:lnTo>
                  <a:pt x="50800" y="847873"/>
                </a:lnTo>
                <a:lnTo>
                  <a:pt x="3938854" y="847873"/>
                </a:lnTo>
                <a:lnTo>
                  <a:pt x="3958579" y="843865"/>
                </a:lnTo>
                <a:lnTo>
                  <a:pt x="3974732" y="832951"/>
                </a:lnTo>
                <a:lnTo>
                  <a:pt x="3985646" y="816798"/>
                </a:lnTo>
                <a:lnTo>
                  <a:pt x="3989654" y="797073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98848" y="2207492"/>
            <a:ext cx="0" cy="932180"/>
          </a:xfrm>
          <a:custGeom>
            <a:avLst/>
            <a:gdLst/>
            <a:ahLst/>
            <a:cxnLst/>
            <a:rect l="l" t="t" r="r" b="b"/>
            <a:pathLst>
              <a:path h="932180">
                <a:moveTo>
                  <a:pt x="0" y="93171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98848" y="219479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8848" y="218209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98848" y="216939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1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7294" y="2324925"/>
            <a:ext cx="2848610" cy="81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sz="600" spc="-10" dirty="0">
                <a:latin typeface="Arial"/>
                <a:cs typeface="Arial"/>
              </a:rPr>
              <a:t>user@host$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100" dirty="0">
                <a:latin typeface="Arial"/>
                <a:cs typeface="Arial"/>
              </a:rPr>
              <a:t>ls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30" dirty="0">
                <a:latin typeface="Arial"/>
                <a:cs typeface="Arial"/>
              </a:rPr>
              <a:t>-F</a:t>
            </a:r>
            <a:endParaRPr sz="600">
              <a:latin typeface="Arial"/>
              <a:cs typeface="Arial"/>
            </a:endParaRPr>
          </a:p>
          <a:p>
            <a:pPr marL="12700" marR="5080">
              <a:lnSpc>
                <a:spcPts val="700"/>
              </a:lnSpc>
              <a:spcBef>
                <a:spcPts val="25"/>
              </a:spcBef>
            </a:pPr>
            <a:r>
              <a:rPr sz="600" spc="35" dirty="0">
                <a:latin typeface="Arial"/>
                <a:cs typeface="Arial"/>
              </a:rPr>
              <a:t>Makefile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debug.h</a:t>
            </a:r>
            <a:r>
              <a:rPr sz="600" dirty="0">
                <a:latin typeface="Arial"/>
                <a:cs typeface="Arial"/>
              </a:rPr>
              <a:t>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35" dirty="0">
                <a:latin typeface="Arial"/>
                <a:cs typeface="Arial"/>
              </a:rPr>
              <a:t>http_reply_once.c</a:t>
            </a:r>
            <a:r>
              <a:rPr sz="600" dirty="0">
                <a:latin typeface="Arial"/>
                <a:cs typeface="Arial"/>
              </a:rPr>
              <a:t>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60" dirty="0">
                <a:latin typeface="Arial"/>
                <a:cs typeface="Arial"/>
              </a:rPr>
              <a:t>sock_util.c</a:t>
            </a:r>
            <a:r>
              <a:rPr sz="600" dirty="0">
                <a:latin typeface="Arial"/>
                <a:cs typeface="Arial"/>
              </a:rPr>
              <a:t>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sock_util.h</a:t>
            </a:r>
            <a:r>
              <a:rPr sz="600" dirty="0">
                <a:latin typeface="Arial"/>
                <a:cs typeface="Arial"/>
              </a:rPr>
              <a:t>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util.h</a:t>
            </a:r>
            <a:r>
              <a:rPr sz="600" spc="8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user@host$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0" dirty="0">
                <a:latin typeface="Arial"/>
                <a:cs typeface="Arial"/>
              </a:rPr>
              <a:t>make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65"/>
              </a:lnSpc>
            </a:pPr>
            <a:r>
              <a:rPr sz="600" spc="5" dirty="0">
                <a:latin typeface="Arial"/>
                <a:cs typeface="Arial"/>
              </a:rPr>
              <a:t>gcc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40" dirty="0">
                <a:latin typeface="Arial"/>
                <a:cs typeface="Arial"/>
              </a:rPr>
              <a:t>-Wall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65" dirty="0">
                <a:latin typeface="Arial"/>
                <a:cs typeface="Arial"/>
              </a:rPr>
              <a:t>-c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35" dirty="0">
                <a:latin typeface="Arial"/>
                <a:cs typeface="Arial"/>
              </a:rPr>
              <a:t>http_reply_once.c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5" dirty="0">
                <a:latin typeface="Arial"/>
                <a:cs typeface="Arial"/>
              </a:rPr>
              <a:t>gcc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40" dirty="0">
                <a:latin typeface="Arial"/>
                <a:cs typeface="Arial"/>
              </a:rPr>
              <a:t>-Wall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65" dirty="0">
                <a:latin typeface="Arial"/>
                <a:cs typeface="Arial"/>
              </a:rPr>
              <a:t>-c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60" dirty="0">
                <a:latin typeface="Arial"/>
                <a:cs typeface="Arial"/>
              </a:rPr>
              <a:t>sock_util.c</a:t>
            </a:r>
            <a:endParaRPr sz="600">
              <a:latin typeface="Arial"/>
              <a:cs typeface="Arial"/>
            </a:endParaRPr>
          </a:p>
          <a:p>
            <a:pPr marL="12700" marR="730885">
              <a:lnSpc>
                <a:spcPts val="700"/>
              </a:lnSpc>
              <a:spcBef>
                <a:spcPts val="25"/>
              </a:spcBef>
            </a:pPr>
            <a:r>
              <a:rPr sz="600" spc="5" dirty="0">
                <a:latin typeface="Arial"/>
                <a:cs typeface="Arial"/>
              </a:rPr>
              <a:t>gcc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40" dirty="0">
                <a:latin typeface="Arial"/>
                <a:cs typeface="Arial"/>
              </a:rPr>
              <a:t>http_reply_once</a:t>
            </a:r>
            <a:r>
              <a:rPr sz="600" spc="15" dirty="0">
                <a:latin typeface="Arial"/>
                <a:cs typeface="Arial"/>
              </a:rPr>
              <a:t>.</a:t>
            </a:r>
            <a:r>
              <a:rPr sz="600" spc="-20" dirty="0">
                <a:latin typeface="Arial"/>
                <a:cs typeface="Arial"/>
              </a:rPr>
              <a:t>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sock</a:t>
            </a:r>
            <a:r>
              <a:rPr sz="600" spc="-5" dirty="0">
                <a:latin typeface="Arial"/>
                <a:cs typeface="Arial"/>
              </a:rPr>
              <a:t>_</a:t>
            </a:r>
            <a:r>
              <a:rPr sz="600" spc="105" dirty="0">
                <a:latin typeface="Arial"/>
                <a:cs typeface="Arial"/>
              </a:rPr>
              <a:t>util.o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0" dirty="0">
                <a:latin typeface="Arial"/>
                <a:cs typeface="Arial"/>
              </a:rPr>
              <a:t>-o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htt</a:t>
            </a:r>
            <a:r>
              <a:rPr sz="600" spc="80" dirty="0">
                <a:latin typeface="Arial"/>
                <a:cs typeface="Arial"/>
              </a:rPr>
              <a:t>p</a:t>
            </a:r>
            <a:r>
              <a:rPr sz="600" spc="20" dirty="0">
                <a:latin typeface="Arial"/>
                <a:cs typeface="Arial"/>
              </a:rPr>
              <a:t>_reply_once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user@host$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100" dirty="0">
                <a:latin typeface="Arial"/>
                <a:cs typeface="Arial"/>
              </a:rPr>
              <a:t>ls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30" dirty="0">
                <a:latin typeface="Arial"/>
                <a:cs typeface="Arial"/>
              </a:rPr>
              <a:t>-F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65"/>
              </a:lnSpc>
            </a:pPr>
            <a:r>
              <a:rPr sz="600" spc="35" dirty="0">
                <a:latin typeface="Arial"/>
                <a:cs typeface="Arial"/>
              </a:rPr>
              <a:t>Makefile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35" dirty="0">
                <a:latin typeface="Arial"/>
                <a:cs typeface="Arial"/>
              </a:rPr>
              <a:t>http_reply_once*</a:t>
            </a:r>
            <a:r>
              <a:rPr sz="600" dirty="0">
                <a:latin typeface="Arial"/>
                <a:cs typeface="Arial"/>
              </a:rPr>
              <a:t>     </a:t>
            </a:r>
            <a:r>
              <a:rPr sz="600" spc="-50" dirty="0">
                <a:latin typeface="Arial"/>
                <a:cs typeface="Arial"/>
              </a:rPr>
              <a:t> </a:t>
            </a:r>
            <a:r>
              <a:rPr sz="600" spc="35" dirty="0">
                <a:latin typeface="Arial"/>
                <a:cs typeface="Arial"/>
              </a:rPr>
              <a:t>http_reply_once.o</a:t>
            </a:r>
            <a:r>
              <a:rPr sz="600" dirty="0">
                <a:latin typeface="Arial"/>
                <a:cs typeface="Arial"/>
              </a:rPr>
              <a:t>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55" dirty="0">
                <a:latin typeface="Arial"/>
                <a:cs typeface="Arial"/>
              </a:rPr>
              <a:t>sock_util.h</a:t>
            </a:r>
            <a:r>
              <a:rPr sz="600" dirty="0">
                <a:latin typeface="Arial"/>
                <a:cs typeface="Arial"/>
              </a:rPr>
              <a:t>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105" dirty="0">
                <a:latin typeface="Arial"/>
                <a:cs typeface="Arial"/>
              </a:rPr>
              <a:t>util.h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  <a:tabLst>
                <a:tab pos="1948180" algn="l"/>
              </a:tabLst>
            </a:pPr>
            <a:r>
              <a:rPr sz="600" spc="5" dirty="0">
                <a:latin typeface="Arial"/>
                <a:cs typeface="Arial"/>
              </a:rPr>
              <a:t>debug.h     </a:t>
            </a:r>
            <a:r>
              <a:rPr sz="600" spc="-50" dirty="0">
                <a:latin typeface="Arial"/>
                <a:cs typeface="Arial"/>
              </a:rPr>
              <a:t> </a:t>
            </a:r>
            <a:r>
              <a:rPr sz="600" spc="-25" dirty="0">
                <a:latin typeface="Arial"/>
                <a:cs typeface="Arial"/>
              </a:rPr>
              <a:t>h</a:t>
            </a:r>
            <a:r>
              <a:rPr sz="600" spc="40" dirty="0">
                <a:latin typeface="Arial"/>
                <a:cs typeface="Arial"/>
              </a:rPr>
              <a:t>ttp_reply_once.c</a:t>
            </a:r>
            <a:r>
              <a:rPr sz="600" dirty="0">
                <a:latin typeface="Arial"/>
                <a:cs typeface="Arial"/>
              </a:rPr>
              <a:t>   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60" dirty="0">
                <a:latin typeface="Arial"/>
                <a:cs typeface="Arial"/>
              </a:rPr>
              <a:t>sock_util.c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60" dirty="0">
                <a:latin typeface="Arial"/>
                <a:cs typeface="Arial"/>
              </a:rPr>
              <a:t>sock_uti</a:t>
            </a:r>
            <a:r>
              <a:rPr sz="600" spc="20" dirty="0">
                <a:latin typeface="Arial"/>
                <a:cs typeface="Arial"/>
              </a:rPr>
              <a:t>l</a:t>
            </a:r>
            <a:r>
              <a:rPr sz="600" spc="65" dirty="0">
                <a:latin typeface="Arial"/>
                <a:cs typeface="Arial"/>
              </a:rPr>
              <a:t>.o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9" action="ppaction://hlinksldjump"/>
              </a:rPr>
              <a:t>Cursul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3,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Dezvolt</a:t>
            </a:r>
            <a:r>
              <a:rPr spc="-20" dirty="0">
                <a:hlinkClick r:id="rId9" action="ppaction://hlinksldjump"/>
              </a:rPr>
              <a:t>area</a:t>
            </a:r>
            <a:r>
              <a:rPr spc="35" dirty="0">
                <a:hlinkClick r:id="rId9" action="ppaction://hlinksldjump"/>
              </a:rPr>
              <a:t> </a:t>
            </a:r>
            <a:r>
              <a:rPr spc="-20" dirty="0">
                <a:hlinkClick r:id="rId9" action="ppaction://hlinksldjump"/>
              </a:rPr>
              <a:t>p</a:t>
            </a:r>
            <a:r>
              <a:rPr spc="-10" dirty="0">
                <a:hlinkClick r:id="rId9" action="ppaction://hlinksldjump"/>
              </a:rPr>
              <a:t>rogramel</a:t>
            </a:r>
            <a:r>
              <a:rPr spc="-30" dirty="0">
                <a:hlinkClick r:id="rId9" action="ppaction://hlinksldjump"/>
              </a:rPr>
              <a:t>o</a:t>
            </a:r>
            <a:r>
              <a:rPr spc="10" dirty="0">
                <a:hlinkClick r:id="rId9" action="ppaction://hlinksldjump"/>
              </a:rPr>
              <a:t>r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45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2310">
              <a:lnSpc>
                <a:spcPct val="100000"/>
              </a:lnSpc>
            </a:pPr>
            <a:r>
              <a:rPr spc="-35" dirty="0"/>
              <a:t>Nice</a:t>
            </a:r>
            <a:r>
              <a:rPr spc="10" dirty="0"/>
              <a:t> </a:t>
            </a:r>
            <a:r>
              <a:rPr spc="-25" dirty="0"/>
              <a:t>to</a:t>
            </a:r>
            <a:r>
              <a:rPr spc="15" dirty="0"/>
              <a:t> </a:t>
            </a:r>
            <a:r>
              <a:rPr spc="-55" dirty="0"/>
              <a:t>kn</a:t>
            </a:r>
            <a:r>
              <a:rPr spc="-95" dirty="0"/>
              <a:t>o</a:t>
            </a:r>
            <a:r>
              <a:rPr spc="-100" dirty="0"/>
              <a:t>w:</a:t>
            </a:r>
            <a:r>
              <a:rPr spc="145" dirty="0"/>
              <a:t> </a:t>
            </a:r>
            <a:r>
              <a:rPr spc="-25" dirty="0"/>
              <a:t>Ob</a:t>
            </a:r>
            <a:r>
              <a:rPr spc="-280" dirty="0"/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67" baseline="-13888" dirty="0">
                <a:latin typeface="Arial"/>
                <a:cs typeface="Arial"/>
              </a:rPr>
              <a:t> </a:t>
            </a:r>
            <a:r>
              <a:rPr sz="1200" spc="-70" dirty="0"/>
              <a:t>inerea</a:t>
            </a:r>
            <a:r>
              <a:rPr sz="1200" spc="15" dirty="0"/>
              <a:t> </a:t>
            </a:r>
            <a:r>
              <a:rPr sz="1200" spc="-50" dirty="0"/>
              <a:t>automa</a:t>
            </a:r>
            <a:r>
              <a:rPr sz="1200" spc="-45" dirty="0"/>
              <a:t>t</a:t>
            </a:r>
            <a:r>
              <a:rPr sz="1200" spc="-650" dirty="0"/>
              <a:t>˘</a:t>
            </a:r>
            <a:r>
              <a:rPr sz="1200" spc="-75" dirty="0"/>
              <a:t>a</a:t>
            </a:r>
            <a:r>
              <a:rPr sz="1200" spc="15" dirty="0"/>
              <a:t> </a:t>
            </a:r>
            <a:r>
              <a:rPr sz="1200" spc="-75" dirty="0"/>
              <a:t>a</a:t>
            </a:r>
            <a:r>
              <a:rPr sz="1200" spc="15" dirty="0"/>
              <a:t> </a:t>
            </a:r>
            <a:r>
              <a:rPr sz="1200" spc="-45" dirty="0"/>
              <a:t>regulil</a:t>
            </a:r>
            <a:r>
              <a:rPr sz="1200" spc="-105" dirty="0"/>
              <a:t>o</a:t>
            </a:r>
            <a:r>
              <a:rPr sz="1200" spc="-35" dirty="0"/>
              <a:t>r</a:t>
            </a:r>
            <a:r>
              <a:rPr sz="1200" spc="-140" dirty="0"/>
              <a:t> </a:t>
            </a:r>
            <a:r>
              <a:rPr sz="1200" spc="-505" dirty="0"/>
              <a:t>ˆ</a:t>
            </a:r>
            <a:r>
              <a:rPr sz="1200" spc="-35" dirty="0"/>
              <a:t>ın</a:t>
            </a:r>
            <a:r>
              <a:rPr sz="1200" spc="15" dirty="0"/>
              <a:t> </a:t>
            </a:r>
            <a:r>
              <a:rPr sz="1200" spc="-5" dirty="0"/>
              <a:t>Ma</a:t>
            </a:r>
            <a:r>
              <a:rPr sz="1200" spc="-40" dirty="0"/>
              <a:t>k</a:t>
            </a:r>
            <a:r>
              <a:rPr sz="1200" spc="-55" dirty="0"/>
              <a:t>efile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193" y="1213814"/>
            <a:ext cx="3989704" cy="168275"/>
          </a:xfrm>
          <a:custGeom>
            <a:avLst/>
            <a:gdLst/>
            <a:ahLst/>
            <a:cxnLst/>
            <a:rect l="l" t="t" r="r" b="b"/>
            <a:pathLst>
              <a:path w="3989704" h="1682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7790"/>
                </a:lnTo>
                <a:lnTo>
                  <a:pt x="3989654" y="16779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194" y="1368945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94" y="2103450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5348" y="2090750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794" y="2141550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8848" y="1258049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8848" y="1308836"/>
            <a:ext cx="50749" cy="7946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193" y="1413221"/>
            <a:ext cx="3989704" cy="741045"/>
          </a:xfrm>
          <a:custGeom>
            <a:avLst/>
            <a:gdLst/>
            <a:ahLst/>
            <a:cxnLst/>
            <a:rect l="l" t="t" r="r" b="b"/>
            <a:pathLst>
              <a:path w="3989704" h="741044">
                <a:moveTo>
                  <a:pt x="3989654" y="0"/>
                </a:moveTo>
                <a:lnTo>
                  <a:pt x="0" y="0"/>
                </a:lnTo>
                <a:lnTo>
                  <a:pt x="0" y="690228"/>
                </a:lnTo>
                <a:lnTo>
                  <a:pt x="4008" y="709953"/>
                </a:lnTo>
                <a:lnTo>
                  <a:pt x="14922" y="726106"/>
                </a:lnTo>
                <a:lnTo>
                  <a:pt x="31075" y="737020"/>
                </a:lnTo>
                <a:lnTo>
                  <a:pt x="50800" y="741028"/>
                </a:lnTo>
                <a:lnTo>
                  <a:pt x="3938854" y="741028"/>
                </a:lnTo>
                <a:lnTo>
                  <a:pt x="3958579" y="737020"/>
                </a:lnTo>
                <a:lnTo>
                  <a:pt x="3974732" y="726106"/>
                </a:lnTo>
                <a:lnTo>
                  <a:pt x="3985646" y="709953"/>
                </a:lnTo>
                <a:lnTo>
                  <a:pt x="3989654" y="6902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8848" y="1296136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8263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8848" y="128343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8848" y="127073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8848" y="125803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7294" y="1216685"/>
            <a:ext cx="3413760" cy="810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osire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Courier New"/>
                <a:cs typeface="Courier New"/>
              </a:rPr>
              <a:t>gcc -MM</a:t>
            </a:r>
            <a:r>
              <a:rPr sz="900" spc="-2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entru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900" spc="-1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50" spc="7" baseline="-1111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750" spc="-75" baseline="-111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inerea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autom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295" dirty="0">
                <a:solidFill>
                  <a:srgbClr val="FFFFFF"/>
                </a:solidFill>
                <a:latin typeface="Arial"/>
                <a:cs typeface="Arial"/>
              </a:rPr>
              <a:t>˘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regulil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55"/>
              </a:lnSpc>
              <a:spcBef>
                <a:spcPts val="420"/>
              </a:spcBef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gcc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-MM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80" dirty="0">
                <a:latin typeface="Arial"/>
                <a:cs typeface="Arial"/>
              </a:rPr>
              <a:t>sock_util.c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5"/>
              </a:lnSpc>
            </a:pPr>
            <a:r>
              <a:rPr sz="800" spc="85" dirty="0">
                <a:latin typeface="Arial"/>
                <a:cs typeface="Arial"/>
              </a:rPr>
              <a:t>sock_util.o: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60" dirty="0">
                <a:latin typeface="Arial"/>
                <a:cs typeface="Arial"/>
              </a:rPr>
              <a:t>sock_ut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155" dirty="0">
                <a:latin typeface="Arial"/>
                <a:cs typeface="Arial"/>
              </a:rPr>
              <a:t>l.c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65" dirty="0">
                <a:latin typeface="Arial"/>
                <a:cs typeface="Arial"/>
              </a:rPr>
              <a:t>ut</a:t>
            </a:r>
            <a:r>
              <a:rPr sz="800" spc="80" dirty="0">
                <a:latin typeface="Arial"/>
                <a:cs typeface="Arial"/>
              </a:rPr>
              <a:t>i</a:t>
            </a:r>
            <a:r>
              <a:rPr sz="800" spc="140" dirty="0">
                <a:latin typeface="Arial"/>
                <a:cs typeface="Arial"/>
              </a:rPr>
              <a:t>l.h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de</a:t>
            </a:r>
            <a:r>
              <a:rPr sz="800" spc="-30" dirty="0">
                <a:latin typeface="Arial"/>
                <a:cs typeface="Arial"/>
              </a:rPr>
              <a:t>b</a:t>
            </a:r>
            <a:r>
              <a:rPr sz="800" spc="30" dirty="0">
                <a:latin typeface="Arial"/>
                <a:cs typeface="Arial"/>
              </a:rPr>
              <a:t>ug.h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95" dirty="0">
                <a:latin typeface="Arial"/>
                <a:cs typeface="Arial"/>
              </a:rPr>
              <a:t>ck_util.h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55"/>
              </a:lnSpc>
            </a:pPr>
            <a:r>
              <a:rPr sz="800" spc="-10" dirty="0">
                <a:latin typeface="Arial"/>
                <a:cs typeface="Arial"/>
              </a:rPr>
              <a:t>user@host$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gcc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-MM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http_reply_once</a:t>
            </a:r>
            <a:r>
              <a:rPr sz="800" spc="25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5"/>
              </a:lnSpc>
            </a:pPr>
            <a:r>
              <a:rPr sz="800" spc="45" dirty="0">
                <a:latin typeface="Arial"/>
                <a:cs typeface="Arial"/>
              </a:rPr>
              <a:t>http_reply_onc</a:t>
            </a:r>
            <a:r>
              <a:rPr sz="800" spc="85" dirty="0">
                <a:latin typeface="Arial"/>
                <a:cs typeface="Arial"/>
              </a:rPr>
              <a:t>e.o: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14" dirty="0">
                <a:latin typeface="Arial"/>
                <a:cs typeface="Arial"/>
              </a:rPr>
              <a:t>h</a:t>
            </a:r>
            <a:r>
              <a:rPr sz="800" spc="50" dirty="0">
                <a:latin typeface="Arial"/>
                <a:cs typeface="Arial"/>
              </a:rPr>
              <a:t>t</a:t>
            </a:r>
            <a:r>
              <a:rPr sz="800" spc="45" dirty="0">
                <a:latin typeface="Arial"/>
                <a:cs typeface="Arial"/>
              </a:rPr>
              <a:t>tp_reply_once.c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40" dirty="0">
                <a:latin typeface="Arial"/>
                <a:cs typeface="Arial"/>
              </a:rPr>
              <a:t>util.h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debug.h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sock_util.h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9" action="ppaction://hlinksldjump"/>
              </a:rPr>
              <a:t>Cursul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3,</a:t>
            </a:r>
            <a:r>
              <a:rPr spc="35" dirty="0">
                <a:hlinkClick r:id="rId9" action="ppaction://hlinksldjump"/>
              </a:rPr>
              <a:t> </a:t>
            </a:r>
            <a:r>
              <a:rPr spc="-5" dirty="0">
                <a:hlinkClick r:id="rId9" action="ppaction://hlinksldjump"/>
              </a:rPr>
              <a:t>Dezvolt</a:t>
            </a:r>
            <a:r>
              <a:rPr spc="-20" dirty="0">
                <a:hlinkClick r:id="rId9" action="ppaction://hlinksldjump"/>
              </a:rPr>
              <a:t>area</a:t>
            </a:r>
            <a:r>
              <a:rPr spc="35" dirty="0">
                <a:hlinkClick r:id="rId9" action="ppaction://hlinksldjump"/>
              </a:rPr>
              <a:t> </a:t>
            </a:r>
            <a:r>
              <a:rPr spc="-20" dirty="0">
                <a:hlinkClick r:id="rId9" action="ppaction://hlinksldjump"/>
              </a:rPr>
              <a:t>p</a:t>
            </a:r>
            <a:r>
              <a:rPr spc="-10" dirty="0">
                <a:hlinkClick r:id="rId9" action="ppaction://hlinksldjump"/>
              </a:rPr>
              <a:t>rogramel</a:t>
            </a:r>
            <a:r>
              <a:rPr spc="-30" dirty="0">
                <a:hlinkClick r:id="rId9" action="ppaction://hlinksldjump"/>
              </a:rPr>
              <a:t>o</a:t>
            </a:r>
            <a:r>
              <a:rPr spc="10" dirty="0">
                <a:hlinkClick r:id="rId9" action="ppaction://hlinksldjump"/>
              </a:rPr>
              <a:t>r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46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0">
              <a:lnSpc>
                <a:spcPct val="100000"/>
              </a:lnSpc>
            </a:pPr>
            <a:r>
              <a:rPr spc="-50" dirty="0"/>
              <a:t>C</a:t>
            </a:r>
            <a:r>
              <a:rPr spc="-40" dirty="0"/>
              <a:t>e</a:t>
            </a:r>
            <a:r>
              <a:rPr spc="10" dirty="0"/>
              <a:t> </a:t>
            </a:r>
            <a:r>
              <a:rPr spc="-95" dirty="0"/>
              <a:t>ne</a:t>
            </a:r>
            <a:r>
              <a:rPr spc="15" dirty="0"/>
              <a:t> </a:t>
            </a:r>
            <a:r>
              <a:rPr spc="-65" dirty="0"/>
              <a:t>ofer</a:t>
            </a:r>
            <a:r>
              <a:rPr spc="-650" dirty="0"/>
              <a:t>˘</a:t>
            </a:r>
            <a:r>
              <a:rPr spc="-75" dirty="0"/>
              <a:t>a</a:t>
            </a:r>
            <a:r>
              <a:rPr spc="15" dirty="0"/>
              <a:t> </a:t>
            </a:r>
            <a:r>
              <a:rPr spc="-45" dirty="0"/>
              <a:t>sof</a:t>
            </a:r>
            <a:r>
              <a:rPr spc="-70" dirty="0"/>
              <a:t>t</a:t>
            </a:r>
            <a:r>
              <a:rPr spc="-135" dirty="0"/>
              <a:t>w</a:t>
            </a:r>
            <a:r>
              <a:rPr spc="-110" dirty="0"/>
              <a:t>a</a:t>
            </a:r>
            <a:r>
              <a:rPr spc="-50" dirty="0"/>
              <a:t>re-ul?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0989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automatiz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eficientiz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divertisment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extensibilitate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u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Tahoma"/>
                <a:cs typeface="Tahoma"/>
              </a:rPr>
              <a:t>urin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104" baseline="-13888" dirty="0">
                <a:latin typeface="Arial"/>
                <a:cs typeface="Arial"/>
              </a:rPr>
              <a:t> 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distribuire/copiere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7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2095">
              <a:lnSpc>
                <a:spcPct val="100000"/>
              </a:lnSpc>
            </a:pPr>
            <a:r>
              <a:rPr spc="-60" dirty="0"/>
              <a:t>Compilers</a:t>
            </a:r>
            <a:r>
              <a:rPr spc="-40" dirty="0"/>
              <a:t>:</a:t>
            </a:r>
            <a:r>
              <a:rPr spc="150" dirty="0"/>
              <a:t> </a:t>
            </a:r>
            <a:r>
              <a:rPr spc="-35" dirty="0"/>
              <a:t>Principles,</a:t>
            </a:r>
            <a:r>
              <a:rPr spc="10" dirty="0"/>
              <a:t> </a:t>
            </a:r>
            <a:r>
              <a:rPr spc="-5" dirty="0"/>
              <a:t>T</a:t>
            </a:r>
            <a:r>
              <a:rPr spc="-70" dirty="0"/>
              <a:t>echniques</a:t>
            </a:r>
            <a:r>
              <a:rPr spc="15" dirty="0"/>
              <a:t> </a:t>
            </a:r>
            <a:r>
              <a:rPr spc="-70" dirty="0"/>
              <a:t>and</a:t>
            </a:r>
            <a:r>
              <a:rPr spc="15" dirty="0"/>
              <a:t> </a:t>
            </a:r>
            <a:r>
              <a:rPr spc="-5" dirty="0"/>
              <a:t>T</a:t>
            </a:r>
            <a:r>
              <a:rPr spc="-40" dirty="0"/>
              <a:t>o</a:t>
            </a:r>
            <a:r>
              <a:rPr spc="-55" dirty="0"/>
              <a:t>ols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043724"/>
            <a:ext cx="3491865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The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Dragon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B</a:t>
            </a:r>
            <a:r>
              <a:rPr sz="1100" spc="-25" dirty="0">
                <a:latin typeface="Tahoma"/>
                <a:cs typeface="Tahoma"/>
              </a:rPr>
              <a:t>o</a:t>
            </a:r>
            <a:r>
              <a:rPr sz="1100" spc="-35" dirty="0">
                <a:latin typeface="Tahoma"/>
                <a:cs typeface="Tahoma"/>
              </a:rPr>
              <a:t>ok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Aho,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Sethi,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25" dirty="0">
                <a:latin typeface="Tahoma"/>
                <a:cs typeface="Tahoma"/>
              </a:rPr>
              <a:t>U</a:t>
            </a:r>
            <a:r>
              <a:rPr sz="1100" dirty="0">
                <a:latin typeface="Tahoma"/>
                <a:cs typeface="Tahoma"/>
              </a:rPr>
              <a:t>l</a:t>
            </a:r>
            <a:r>
              <a:rPr sz="1100" spc="-25" dirty="0">
                <a:latin typeface="Tahoma"/>
                <a:cs typeface="Tahoma"/>
              </a:rPr>
              <a:t>lm</a:t>
            </a:r>
            <a:r>
              <a:rPr sz="1100" spc="-60" dirty="0">
                <a:latin typeface="Tahoma"/>
                <a:cs typeface="Tahoma"/>
              </a:rPr>
              <a:t>a</a:t>
            </a:r>
            <a:r>
              <a:rPr sz="1100" spc="-55" dirty="0">
                <a:latin typeface="Tahoma"/>
                <a:cs typeface="Tahoma"/>
              </a:rPr>
              <a:t>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2nd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Edition,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2006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c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40" dirty="0">
                <a:latin typeface="Tahoma"/>
                <a:cs typeface="Tahoma"/>
              </a:rPr>
              <a:t>rtea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</a:t>
            </a:r>
            <a:r>
              <a:rPr sz="1100" spc="-95" dirty="0">
                <a:latin typeface="Tahoma"/>
                <a:cs typeface="Tahoma"/>
              </a:rPr>
              <a:t>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ba</a:t>
            </a:r>
            <a:r>
              <a:rPr sz="1100" spc="-50" dirty="0">
                <a:latin typeface="Tahoma"/>
                <a:cs typeface="Tahoma"/>
              </a:rPr>
              <a:t>z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toate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c</a:t>
            </a:r>
            <a:r>
              <a:rPr sz="1100" spc="-50" dirty="0">
                <a:latin typeface="Tahoma"/>
                <a:cs typeface="Tahoma"/>
              </a:rPr>
              <a:t>u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75" dirty="0">
                <a:latin typeface="Tahoma"/>
                <a:cs typeface="Tahoma"/>
              </a:rPr>
              <a:t>s</a:t>
            </a:r>
            <a:r>
              <a:rPr sz="1100" spc="-60" dirty="0">
                <a:latin typeface="Tahoma"/>
                <a:cs typeface="Tahoma"/>
              </a:rPr>
              <a:t>u</a:t>
            </a:r>
            <a:r>
              <a:rPr sz="1100" spc="-30" dirty="0">
                <a:latin typeface="Tahoma"/>
                <a:cs typeface="Tahoma"/>
              </a:rPr>
              <a:t>rile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compilato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din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universi</a:t>
            </a:r>
            <a:r>
              <a:rPr sz="1100" spc="-45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endParaRPr sz="1100">
              <a:latin typeface="Tahoma"/>
              <a:cs typeface="Tahoma"/>
            </a:endParaRPr>
          </a:p>
          <a:p>
            <a:pPr marL="160655" marR="205104" indent="-148590">
              <a:lnSpc>
                <a:spcPct val="102699"/>
              </a:lnSpc>
              <a:spcBef>
                <a:spcPts val="295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65" dirty="0">
                <a:latin typeface="Tahoma"/>
                <a:cs typeface="Tahoma"/>
              </a:rPr>
              <a:t>expunere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exhausti</a:t>
            </a:r>
            <a:r>
              <a:rPr sz="1100" spc="-55" dirty="0">
                <a:latin typeface="Tahoma"/>
                <a:cs typeface="Tahoma"/>
              </a:rPr>
              <a:t>v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analizei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sintactice,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semnatice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 </a:t>
            </a:r>
            <a:r>
              <a:rPr sz="1100" spc="-55" dirty="0">
                <a:latin typeface="Tahoma"/>
                <a:cs typeface="Tahoma"/>
              </a:rPr>
              <a:t>p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50" dirty="0">
                <a:latin typeface="Tahoma"/>
                <a:cs typeface="Tahoma"/>
              </a:rPr>
              <a:t>rserel</a:t>
            </a:r>
            <a:r>
              <a:rPr sz="1100" spc="-10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48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6420">
              <a:lnSpc>
                <a:spcPct val="100000"/>
              </a:lnSpc>
            </a:pPr>
            <a:r>
              <a:rPr spc="-50" dirty="0"/>
              <a:t>Guido</a:t>
            </a:r>
            <a:r>
              <a:rPr spc="15" dirty="0"/>
              <a:t> </a:t>
            </a:r>
            <a:r>
              <a:rPr spc="-70" dirty="0"/>
              <a:t>van</a:t>
            </a:r>
            <a:r>
              <a:rPr spc="15" dirty="0"/>
              <a:t> </a:t>
            </a:r>
            <a:r>
              <a:rPr spc="-65" dirty="0"/>
              <a:t>Rossum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698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inventat</a:t>
            </a:r>
            <a:r>
              <a:rPr sz="1100" spc="-7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limbajului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rogram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Python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Benevolent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Dictat</a:t>
            </a:r>
            <a:r>
              <a:rPr sz="1100" spc="-3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f</a:t>
            </a:r>
            <a:r>
              <a:rPr sz="1100" spc="-8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Life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(BDFL)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Python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activat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la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G</a:t>
            </a:r>
            <a:r>
              <a:rPr sz="1100" dirty="0">
                <a:latin typeface="Tahoma"/>
                <a:cs typeface="Tahoma"/>
              </a:rPr>
              <a:t>o</a:t>
            </a:r>
            <a:r>
              <a:rPr sz="1100" spc="-55" dirty="0">
                <a:latin typeface="Tahoma"/>
                <a:cs typeface="Tahoma"/>
              </a:rPr>
              <a:t>ogle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5" dirty="0">
                <a:latin typeface="Tahoma"/>
                <a:cs typeface="Tahoma"/>
              </a:rPr>
              <a:t>erioada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2005-2012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din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2013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lucrea</a:t>
            </a:r>
            <a:r>
              <a:rPr sz="1100" spc="-55" dirty="0">
                <a:latin typeface="Tahoma"/>
                <a:cs typeface="Tahoma"/>
              </a:rPr>
              <a:t>z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la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Drop</a:t>
            </a:r>
            <a:r>
              <a:rPr sz="1100" dirty="0">
                <a:latin typeface="Tahoma"/>
                <a:cs typeface="Tahoma"/>
              </a:rPr>
              <a:t>b</a:t>
            </a:r>
            <a:r>
              <a:rPr sz="1100" spc="-90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x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49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32225">
              <a:lnSpc>
                <a:spcPct val="100000"/>
              </a:lnSpc>
            </a:pPr>
            <a:r>
              <a:rPr spc="-55" dirty="0"/>
              <a:t>G</a:t>
            </a:r>
            <a:r>
              <a:rPr spc="-10" dirty="0"/>
              <a:t>o</a:t>
            </a:r>
            <a:r>
              <a:rPr spc="-65" dirty="0"/>
              <a:t>ogle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716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60" dirty="0">
                <a:latin typeface="Tahoma"/>
                <a:cs typeface="Tahoma"/>
              </a:rPr>
              <a:t>g</a:t>
            </a:r>
            <a:r>
              <a:rPr sz="1100" spc="-30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ogle.com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–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cel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mai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folosit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site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lume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fonda</a:t>
            </a:r>
            <a:r>
              <a:rPr sz="1100" spc="-40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L</a:t>
            </a:r>
            <a:r>
              <a:rPr sz="1100" spc="-40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rry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P</a:t>
            </a:r>
            <a:r>
              <a:rPr sz="1100" spc="-75" dirty="0">
                <a:latin typeface="Tahoma"/>
                <a:cs typeface="Tahoma"/>
              </a:rPr>
              <a:t>age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Sergey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Brin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lansa</a:t>
            </a:r>
            <a:r>
              <a:rPr sz="1100" spc="-45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1998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5" dirty="0">
                <a:latin typeface="Tahoma"/>
                <a:cs typeface="Tahoma"/>
              </a:rPr>
              <a:t>ini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ial: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75" dirty="0">
                <a:latin typeface="Tahoma"/>
                <a:cs typeface="Tahoma"/>
              </a:rPr>
              <a:t>se</a:t>
            </a:r>
            <a:r>
              <a:rPr sz="1100" spc="-110" dirty="0">
                <a:latin typeface="Tahoma"/>
                <a:cs typeface="Tahoma"/>
              </a:rPr>
              <a:t>a</a:t>
            </a:r>
            <a:r>
              <a:rPr sz="1100" spc="-35" dirty="0">
                <a:latin typeface="Tahoma"/>
                <a:cs typeface="Tahoma"/>
              </a:rPr>
              <a:t>rch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engine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+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d</a:t>
            </a:r>
            <a:r>
              <a:rPr sz="1100" spc="-70" dirty="0">
                <a:latin typeface="Tahoma"/>
                <a:cs typeface="Tahoma"/>
              </a:rPr>
              <a:t>ve</a:t>
            </a:r>
            <a:r>
              <a:rPr sz="1100" spc="-20" dirty="0">
                <a:latin typeface="Tahoma"/>
                <a:cs typeface="Tahoma"/>
              </a:rPr>
              <a:t>rtisi</a:t>
            </a:r>
            <a:r>
              <a:rPr sz="1100" spc="-35" dirty="0">
                <a:latin typeface="Tahoma"/>
                <a:cs typeface="Tahoma"/>
              </a:rPr>
              <a:t>n</a:t>
            </a:r>
            <a:r>
              <a:rPr sz="1100" spc="-65" dirty="0">
                <a:latin typeface="Tahoma"/>
                <a:cs typeface="Tahoma"/>
              </a:rPr>
              <a:t>g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aplica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5" dirty="0">
                <a:latin typeface="Tahoma"/>
                <a:cs typeface="Tahoma"/>
              </a:rPr>
              <a:t>w</a:t>
            </a:r>
            <a:r>
              <a:rPr sz="1100" spc="-70" dirty="0">
                <a:latin typeface="Tahoma"/>
                <a:cs typeface="Tahoma"/>
              </a:rPr>
              <a:t>eb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Tahoma"/>
                <a:cs typeface="Tahoma"/>
              </a:rPr>
              <a:t>Android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Chrome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latin typeface="Tahoma"/>
                <a:cs typeface="Tahoma"/>
              </a:rPr>
              <a:t>Y</a:t>
            </a:r>
            <a:r>
              <a:rPr sz="1100" spc="-5" dirty="0">
                <a:latin typeface="Tahoma"/>
                <a:cs typeface="Tahoma"/>
              </a:rPr>
              <a:t>ou</a:t>
            </a:r>
            <a:r>
              <a:rPr sz="1100" spc="-100" dirty="0">
                <a:latin typeface="Tahoma"/>
                <a:cs typeface="Tahoma"/>
              </a:rPr>
              <a:t>T</a:t>
            </a:r>
            <a:r>
              <a:rPr sz="1100" spc="-50" dirty="0">
                <a:latin typeface="Tahoma"/>
                <a:cs typeface="Tahoma"/>
              </a:rPr>
              <a:t>u</a:t>
            </a:r>
            <a:r>
              <a:rPr sz="1100" spc="-20" dirty="0">
                <a:latin typeface="Tahoma"/>
                <a:cs typeface="Tahoma"/>
              </a:rPr>
              <a:t>b</a:t>
            </a:r>
            <a:r>
              <a:rPr sz="1100" spc="-95" dirty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50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7135">
              <a:lnSpc>
                <a:spcPct val="100000"/>
              </a:lnSpc>
            </a:pPr>
            <a:r>
              <a:rPr spc="20" dirty="0"/>
              <a:t>V</a:t>
            </a:r>
            <a:r>
              <a:rPr spc="-50" dirty="0"/>
              <a:t>algrind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109484"/>
            <a:ext cx="3784600" cy="119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90" dirty="0">
                <a:latin typeface="Courier New"/>
                <a:cs typeface="Courier New"/>
                <a:hlinkClick r:id="rId2"/>
              </a:rPr>
              <a:t>http://valgrind.org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detect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robleme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l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rul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(</a:t>
            </a:r>
            <a:r>
              <a:rPr sz="1100" i="1" spc="-70" dirty="0">
                <a:latin typeface="Trebuchet MS"/>
                <a:cs typeface="Trebuchet MS"/>
              </a:rPr>
              <a:t>runtim</a:t>
            </a:r>
            <a:r>
              <a:rPr sz="1100" i="1" spc="-5" dirty="0">
                <a:latin typeface="Trebuchet MS"/>
                <a:cs typeface="Trebuchet MS"/>
              </a:rPr>
              <a:t>e</a:t>
            </a:r>
            <a:r>
              <a:rPr sz="1100" dirty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-157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25" dirty="0">
                <a:latin typeface="Tahoma"/>
                <a:cs typeface="Tahoma"/>
              </a:rPr>
              <a:t>rincipal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folosit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entru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robleme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lucru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mem</a:t>
            </a:r>
            <a:r>
              <a:rPr sz="1100" spc="-8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ria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Linux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D</a:t>
            </a:r>
            <a:r>
              <a:rPr sz="1100" spc="-40" dirty="0">
                <a:latin typeface="Tahoma"/>
                <a:cs typeface="Tahoma"/>
              </a:rPr>
              <a:t>a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-75" dirty="0">
                <a:latin typeface="Tahoma"/>
                <a:cs typeface="Tahoma"/>
              </a:rPr>
              <a:t>w</a:t>
            </a:r>
            <a:r>
              <a:rPr sz="1100" spc="-25" dirty="0">
                <a:latin typeface="Tahoma"/>
                <a:cs typeface="Tahoma"/>
              </a:rPr>
              <a:t>in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(Mac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OS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X)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un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engine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60" dirty="0">
                <a:latin typeface="Tahoma"/>
                <a:cs typeface="Tahoma"/>
              </a:rPr>
              <a:t>este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rulea</a:t>
            </a:r>
            <a:r>
              <a:rPr sz="1100" spc="-55" dirty="0">
                <a:latin typeface="Tahoma"/>
                <a:cs typeface="Tahoma"/>
              </a:rPr>
              <a:t>z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com</a:t>
            </a:r>
            <a:r>
              <a:rPr sz="1100" spc="-15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onente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dedicate:</a:t>
            </a:r>
            <a:r>
              <a:rPr sz="1100" spc="13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memcheck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(implicit),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cachegrind,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callgri</a:t>
            </a:r>
            <a:r>
              <a:rPr sz="1100" spc="-45" dirty="0">
                <a:latin typeface="Tahoma"/>
                <a:cs typeface="Tahoma"/>
              </a:rPr>
              <a:t>nd,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helgrind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3" action="ppaction://hlinksldjump"/>
              </a:rPr>
              <a:t>Cursul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3,</a:t>
            </a:r>
            <a:r>
              <a:rPr spc="35" dirty="0">
                <a:hlinkClick r:id="rId3" action="ppaction://hlinksldjump"/>
              </a:rPr>
              <a:t> </a:t>
            </a:r>
            <a:r>
              <a:rPr spc="-5" dirty="0">
                <a:hlinkClick r:id="rId3" action="ppaction://hlinksldjump"/>
              </a:rPr>
              <a:t>Dezvolt</a:t>
            </a:r>
            <a:r>
              <a:rPr spc="-20" dirty="0">
                <a:hlinkClick r:id="rId3" action="ppaction://hlinksldjump"/>
              </a:rPr>
              <a:t>area</a:t>
            </a:r>
            <a:r>
              <a:rPr spc="35" dirty="0">
                <a:hlinkClick r:id="rId3" action="ppaction://hlinksldjump"/>
              </a:rPr>
              <a:t> </a:t>
            </a:r>
            <a:r>
              <a:rPr spc="-20" dirty="0">
                <a:hlinkClick r:id="rId3" action="ppaction://hlinksldjump"/>
              </a:rPr>
              <a:t>p</a:t>
            </a:r>
            <a:r>
              <a:rPr spc="-10" dirty="0">
                <a:hlinkClick r:id="rId3" action="ppaction://hlinksldjump"/>
              </a:rPr>
              <a:t>rogramel</a:t>
            </a:r>
            <a:r>
              <a:rPr spc="-30" dirty="0">
                <a:hlinkClick r:id="rId3" action="ppaction://hlinksldjump"/>
              </a:rPr>
              <a:t>o</a:t>
            </a:r>
            <a:r>
              <a:rPr spc="10" dirty="0">
                <a:hlinkClick r:id="rId3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51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0270">
              <a:lnSpc>
                <a:spcPct val="100000"/>
              </a:lnSpc>
            </a:pPr>
            <a:r>
              <a:rPr spc="-45" dirty="0"/>
              <a:t>Cuvinte</a:t>
            </a:r>
            <a:r>
              <a:rPr spc="15" dirty="0"/>
              <a:t> </a:t>
            </a:r>
            <a:r>
              <a:rPr spc="-65" dirty="0"/>
              <a:t>cheie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387" y="535241"/>
            <a:ext cx="1400175" cy="270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sof</a:t>
            </a:r>
            <a:r>
              <a:rPr sz="1100" spc="-60" dirty="0">
                <a:latin typeface="Tahoma"/>
                <a:cs typeface="Tahoma"/>
              </a:rPr>
              <a:t>t</a:t>
            </a:r>
            <a:r>
              <a:rPr sz="1100" spc="-110" dirty="0">
                <a:latin typeface="Tahoma"/>
                <a:cs typeface="Tahoma"/>
              </a:rPr>
              <a:t>w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5" dirty="0">
                <a:latin typeface="Tahoma"/>
                <a:cs typeface="Tahoma"/>
              </a:rPr>
              <a:t>implement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rogram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limbaj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rogram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Tahoma"/>
                <a:cs typeface="Tahoma"/>
              </a:rPr>
              <a:t>biblioteci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frame</a:t>
            </a:r>
            <a:r>
              <a:rPr sz="1100" spc="-110" dirty="0">
                <a:latin typeface="Tahoma"/>
                <a:cs typeface="Tahoma"/>
              </a:rPr>
              <a:t>w</a:t>
            </a:r>
            <a:r>
              <a:rPr sz="1100" spc="-9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rk-uri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sur</a:t>
            </a:r>
            <a:r>
              <a:rPr sz="1100" spc="-65" dirty="0">
                <a:latin typeface="Tahoma"/>
                <a:cs typeface="Tahoma"/>
              </a:rPr>
              <a:t>s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i="1" spc="-35" dirty="0">
                <a:latin typeface="Trebuchet MS"/>
                <a:cs typeface="Trebuchet MS"/>
              </a:rPr>
              <a:t>c</a:t>
            </a:r>
            <a:r>
              <a:rPr sz="1100" i="1" spc="-10" dirty="0">
                <a:latin typeface="Trebuchet MS"/>
                <a:cs typeface="Trebuchet MS"/>
              </a:rPr>
              <a:t>o</a:t>
            </a:r>
            <a:r>
              <a:rPr sz="1100" i="1" spc="-45" dirty="0">
                <a:latin typeface="Trebuchet MS"/>
                <a:cs typeface="Trebuchet MS"/>
              </a:rPr>
              <a:t>ding</a:t>
            </a:r>
            <a:r>
              <a:rPr sz="1100" i="1" spc="30" dirty="0">
                <a:latin typeface="Trebuchet MS"/>
                <a:cs typeface="Trebuchet MS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s</a:t>
            </a:r>
            <a:r>
              <a:rPr sz="1100" i="1" spc="-85" dirty="0">
                <a:latin typeface="Trebuchet MS"/>
                <a:cs typeface="Trebuchet MS"/>
              </a:rPr>
              <a:t>t</a:t>
            </a:r>
            <a:r>
              <a:rPr sz="1100" i="1" spc="-80" dirty="0">
                <a:latin typeface="Trebuchet MS"/>
                <a:cs typeface="Trebuchet MS"/>
              </a:rPr>
              <a:t>yle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edit</a:t>
            </a:r>
            <a:r>
              <a:rPr sz="1100" spc="-7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5" dirty="0">
                <a:latin typeface="Tahoma"/>
                <a:cs typeface="Tahoma"/>
              </a:rPr>
              <a:t>IDE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Tahoma"/>
                <a:cs typeface="Tahoma"/>
              </a:rPr>
              <a:t>controlul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versiunii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latin typeface="Tahoma"/>
                <a:cs typeface="Tahoma"/>
              </a:rPr>
              <a:t>Git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5" dirty="0">
                <a:latin typeface="Tahoma"/>
                <a:cs typeface="Tahoma"/>
              </a:rPr>
              <a:t>GitHub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0393" y="640257"/>
            <a:ext cx="1076325" cy="2498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GitLab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5" dirty="0">
                <a:latin typeface="Tahoma"/>
                <a:cs typeface="Tahoma"/>
              </a:rPr>
              <a:t>pachet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sof</a:t>
            </a:r>
            <a:r>
              <a:rPr sz="1100" spc="-55" dirty="0">
                <a:latin typeface="Tahoma"/>
                <a:cs typeface="Tahoma"/>
              </a:rPr>
              <a:t>t</a:t>
            </a:r>
            <a:r>
              <a:rPr sz="1100" spc="-110" dirty="0">
                <a:latin typeface="Tahoma"/>
                <a:cs typeface="Tahoma"/>
              </a:rPr>
              <a:t>w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executabil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40" dirty="0">
                <a:latin typeface="Tahoma"/>
                <a:cs typeface="Tahoma"/>
              </a:rPr>
              <a:t>ier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obiect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compil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Tahoma"/>
                <a:cs typeface="Tahoma"/>
              </a:rPr>
              <a:t>linking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limbajul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C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90" dirty="0">
                <a:latin typeface="Courier New"/>
                <a:cs typeface="Courier New"/>
              </a:rPr>
              <a:t>gcc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70" dirty="0">
                <a:latin typeface="Tahoma"/>
                <a:cs typeface="Tahoma"/>
              </a:rPr>
              <a:t>m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5" dirty="0">
                <a:latin typeface="Tahoma"/>
                <a:cs typeface="Tahoma"/>
              </a:rPr>
              <a:t>dul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20" dirty="0">
                <a:latin typeface="Tahoma"/>
                <a:cs typeface="Tahoma"/>
              </a:rPr>
              <a:t>riz</a:t>
            </a:r>
            <a:r>
              <a:rPr sz="1100" spc="-60" dirty="0">
                <a:latin typeface="Tahoma"/>
                <a:cs typeface="Tahoma"/>
              </a:rPr>
              <a:t>are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5" dirty="0">
                <a:latin typeface="Tahoma"/>
                <a:cs typeface="Tahoma"/>
              </a:rPr>
              <a:t>sistem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</a:t>
            </a:r>
            <a:r>
              <a:rPr sz="1100" spc="-95" dirty="0">
                <a:latin typeface="Tahoma"/>
                <a:cs typeface="Tahoma"/>
              </a:rPr>
              <a:t>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build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90" dirty="0">
                <a:latin typeface="Courier New"/>
                <a:cs typeface="Courier New"/>
              </a:rPr>
              <a:t>make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90" dirty="0">
                <a:latin typeface="Courier New"/>
                <a:cs typeface="Courier New"/>
              </a:rPr>
              <a:t>Makefile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52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2230">
              <a:lnSpc>
                <a:spcPct val="100000"/>
              </a:lnSpc>
            </a:pPr>
            <a:r>
              <a:rPr spc="-45" dirty="0"/>
              <a:t>De</a:t>
            </a:r>
            <a:r>
              <a:rPr spc="10" dirty="0"/>
              <a:t> </a:t>
            </a:r>
            <a:r>
              <a:rPr spc="-75" dirty="0"/>
              <a:t>ce</a:t>
            </a:r>
            <a:r>
              <a:rPr spc="15" dirty="0"/>
              <a:t> </a:t>
            </a:r>
            <a:r>
              <a:rPr spc="-50" dirty="0"/>
              <a:t>dezvolt</a:t>
            </a:r>
            <a:r>
              <a:rPr spc="-650" dirty="0"/>
              <a:t>˘</a:t>
            </a:r>
            <a:r>
              <a:rPr spc="-80" dirty="0"/>
              <a:t>am</a:t>
            </a:r>
            <a:r>
              <a:rPr spc="10" dirty="0"/>
              <a:t> </a:t>
            </a:r>
            <a:r>
              <a:rPr spc="-45" dirty="0"/>
              <a:t>sof</a:t>
            </a:r>
            <a:r>
              <a:rPr spc="-70" dirty="0"/>
              <a:t>t</a:t>
            </a:r>
            <a:r>
              <a:rPr spc="-135" dirty="0"/>
              <a:t>w</a:t>
            </a:r>
            <a:r>
              <a:rPr spc="-110" dirty="0"/>
              <a:t>a</a:t>
            </a:r>
            <a:r>
              <a:rPr spc="-55" dirty="0"/>
              <a:t>re?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192161"/>
            <a:ext cx="1409065" cy="1027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Tahoma"/>
                <a:cs typeface="Tahoma"/>
              </a:rPr>
              <a:t>creativitate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u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Tahoma"/>
                <a:cs typeface="Tahoma"/>
              </a:rPr>
              <a:t>urin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104" baseline="-13888" dirty="0">
                <a:latin typeface="Arial"/>
                <a:cs typeface="Arial"/>
              </a:rPr>
              <a:t> 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25" dirty="0">
                <a:latin typeface="Tahoma"/>
                <a:cs typeface="Tahoma"/>
              </a:rPr>
              <a:t>ın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distribuire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reutiliz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45" dirty="0">
                <a:latin typeface="Tahoma"/>
                <a:cs typeface="Tahoma"/>
              </a:rPr>
              <a:t>rov</a:t>
            </a:r>
            <a:r>
              <a:rPr sz="1100" spc="-25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c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dezvolt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contin</a:t>
            </a:r>
            <a:r>
              <a:rPr sz="1100" spc="-45" dirty="0">
                <a:latin typeface="Tahoma"/>
                <a:cs typeface="Tahoma"/>
              </a:rPr>
              <a:t>u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8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0785">
              <a:lnSpc>
                <a:spcPct val="100000"/>
              </a:lnSpc>
            </a:pPr>
            <a:r>
              <a:rPr spc="-25" dirty="0"/>
              <a:t>Profile</a:t>
            </a:r>
            <a:r>
              <a:rPr spc="10" dirty="0"/>
              <a:t> </a:t>
            </a:r>
            <a:r>
              <a:rPr spc="-90" dirty="0"/>
              <a:t>de</a:t>
            </a:r>
            <a:r>
              <a:rPr spc="15" dirty="0"/>
              <a:t> </a:t>
            </a:r>
            <a:r>
              <a:rPr spc="-35" dirty="0"/>
              <a:t>p</a:t>
            </a:r>
            <a:r>
              <a:rPr spc="-80" dirty="0"/>
              <a:t>ersoane</a:t>
            </a:r>
            <a:r>
              <a:rPr spc="15" dirty="0"/>
              <a:t> </a:t>
            </a:r>
            <a:r>
              <a:rPr spc="-40" dirty="0"/>
              <a:t>implicate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18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Tahoma"/>
                <a:cs typeface="Tahoma"/>
              </a:rPr>
              <a:t>utilizat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-10" dirty="0">
                <a:latin typeface="Tahoma"/>
                <a:cs typeface="Tahoma"/>
              </a:rPr>
              <a:t>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dezvoltat</a:t>
            </a:r>
            <a:r>
              <a:rPr sz="1100" spc="-75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ri,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rogrmat</a:t>
            </a:r>
            <a:r>
              <a:rPr sz="1100" spc="-80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ri,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ingineri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antre</a:t>
            </a:r>
            <a:r>
              <a:rPr sz="1100" spc="-85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ren</a:t>
            </a:r>
            <a:r>
              <a:rPr sz="1100" spc="-100" dirty="0">
                <a:latin typeface="Tahoma"/>
                <a:cs typeface="Tahoma"/>
              </a:rPr>
              <a:t>o</a:t>
            </a:r>
            <a:r>
              <a:rPr sz="1100" spc="-10" dirty="0">
                <a:latin typeface="Tahoma"/>
                <a:cs typeface="Tahoma"/>
              </a:rPr>
              <a:t>ri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oameni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afaceri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manageri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35" dirty="0">
                <a:latin typeface="Tahoma"/>
                <a:cs typeface="Tahoma"/>
              </a:rPr>
              <a:t>roiecta</a:t>
            </a:r>
            <a:r>
              <a:rPr sz="1100" spc="-40" dirty="0">
                <a:latin typeface="Tahoma"/>
                <a:cs typeface="Tahoma"/>
              </a:rPr>
              <a:t>n</a:t>
            </a:r>
            <a:r>
              <a:rPr sz="1100" spc="-27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30" dirty="0">
                <a:latin typeface="Tahoma"/>
                <a:cs typeface="Tahoma"/>
              </a:rPr>
              <a:t>rhitec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sof</a:t>
            </a:r>
            <a:r>
              <a:rPr sz="1100" spc="-55" dirty="0">
                <a:latin typeface="Tahoma"/>
                <a:cs typeface="Tahoma"/>
              </a:rPr>
              <a:t>t</a:t>
            </a:r>
            <a:r>
              <a:rPr sz="1100" spc="-110" dirty="0">
                <a:latin typeface="Tahoma"/>
                <a:cs typeface="Tahoma"/>
              </a:rPr>
              <a:t>w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35" dirty="0">
                <a:latin typeface="Tahoma"/>
                <a:cs typeface="Tahoma"/>
              </a:rPr>
              <a:t>roiecta</a:t>
            </a:r>
            <a:r>
              <a:rPr sz="1100" spc="-40" dirty="0">
                <a:latin typeface="Tahoma"/>
                <a:cs typeface="Tahoma"/>
              </a:rPr>
              <a:t>n</a:t>
            </a:r>
            <a:r>
              <a:rPr sz="1100" spc="-27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interf</a:t>
            </a:r>
            <a:r>
              <a:rPr sz="1100" spc="-45" dirty="0">
                <a:latin typeface="Tahoma"/>
                <a:cs typeface="Tahoma"/>
              </a:rPr>
              <a:t>e</a:t>
            </a:r>
            <a:r>
              <a:rPr sz="1100" spc="-270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95" dirty="0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administrat</a:t>
            </a:r>
            <a:r>
              <a:rPr sz="1100" spc="-70" dirty="0">
                <a:latin typeface="Tahoma"/>
                <a:cs typeface="Tahoma"/>
              </a:rPr>
              <a:t>o</a:t>
            </a:r>
            <a:r>
              <a:rPr sz="1100" spc="-10" dirty="0">
                <a:latin typeface="Tahoma"/>
                <a:cs typeface="Tahoma"/>
              </a:rPr>
              <a:t>ri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sistem/re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75" dirty="0">
                <a:latin typeface="Tahoma"/>
                <a:cs typeface="Tahoma"/>
              </a:rPr>
              <a:t>ea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9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6480">
              <a:lnSpc>
                <a:spcPct val="100000"/>
              </a:lnSpc>
            </a:pPr>
            <a:r>
              <a:rPr spc="-10" dirty="0"/>
              <a:t>Pr</a:t>
            </a:r>
            <a:r>
              <a:rPr spc="20" dirty="0"/>
              <a:t>o</a:t>
            </a:r>
            <a:r>
              <a:rPr spc="-60" dirty="0"/>
              <a:t>cesul</a:t>
            </a:r>
            <a:r>
              <a:rPr spc="15" dirty="0"/>
              <a:t> </a:t>
            </a:r>
            <a:r>
              <a:rPr spc="-90" dirty="0"/>
              <a:t>de</a:t>
            </a:r>
            <a:r>
              <a:rPr spc="10" dirty="0"/>
              <a:t> </a:t>
            </a:r>
            <a:r>
              <a:rPr spc="-50" dirty="0"/>
              <a:t>dezvolt</a:t>
            </a:r>
            <a:r>
              <a:rPr spc="-85" dirty="0"/>
              <a:t>a</a:t>
            </a:r>
            <a:r>
              <a:rPr spc="-75" dirty="0"/>
              <a:t>re</a:t>
            </a:r>
            <a:r>
              <a:rPr spc="10" dirty="0"/>
              <a:t> </a:t>
            </a:r>
            <a:r>
              <a:rPr spc="-45" dirty="0"/>
              <a:t>sof</a:t>
            </a:r>
            <a:r>
              <a:rPr spc="-70" dirty="0"/>
              <a:t>t</a:t>
            </a:r>
            <a:r>
              <a:rPr spc="-135" dirty="0"/>
              <a:t>w</a:t>
            </a:r>
            <a:r>
              <a:rPr spc="-110" dirty="0"/>
              <a:t>a</a:t>
            </a:r>
            <a:r>
              <a:rPr spc="-75" dirty="0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012596"/>
            <a:ext cx="1477010" cy="145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tras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s</a:t>
            </a:r>
            <a:r>
              <a:rPr sz="1100" spc="-40" dirty="0">
                <a:latin typeface="Tahoma"/>
                <a:cs typeface="Tahoma"/>
              </a:rPr>
              <a:t>p</a:t>
            </a:r>
            <a:r>
              <a:rPr sz="1100" spc="-30" dirty="0">
                <a:latin typeface="Tahoma"/>
                <a:cs typeface="Tahoma"/>
              </a:rPr>
              <a:t>ecifica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30" dirty="0">
                <a:latin typeface="Tahoma"/>
                <a:cs typeface="Tahoma"/>
              </a:rPr>
              <a:t>roiect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5" dirty="0">
                <a:latin typeface="Tahoma"/>
                <a:cs typeface="Tahoma"/>
              </a:rPr>
              <a:t>implement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test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integr</a:t>
            </a:r>
            <a:r>
              <a:rPr sz="1100" spc="-8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instal</a:t>
            </a:r>
            <a:r>
              <a:rPr sz="1100" spc="-70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(</a:t>
            </a:r>
            <a:r>
              <a:rPr sz="1100" i="1" spc="-70" dirty="0">
                <a:latin typeface="Trebuchet MS"/>
                <a:cs typeface="Trebuchet MS"/>
              </a:rPr>
              <a:t>depl</a:t>
            </a:r>
            <a:r>
              <a:rPr sz="1100" i="1" spc="-110" dirty="0">
                <a:latin typeface="Trebuchet MS"/>
                <a:cs typeface="Trebuchet MS"/>
              </a:rPr>
              <a:t>o</a:t>
            </a:r>
            <a:r>
              <a:rPr sz="1100" i="1" spc="-65" dirty="0">
                <a:latin typeface="Trebuchet MS"/>
                <a:cs typeface="Trebuchet MS"/>
              </a:rPr>
              <a:t>ymen</a:t>
            </a:r>
            <a:r>
              <a:rPr sz="1100" i="1" spc="35" dirty="0">
                <a:latin typeface="Trebuchet MS"/>
                <a:cs typeface="Trebuchet MS"/>
              </a:rPr>
              <a:t>t</a:t>
            </a:r>
            <a:r>
              <a:rPr sz="1100" dirty="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5" dirty="0">
                <a:latin typeface="Tahoma"/>
                <a:cs typeface="Tahoma"/>
              </a:rPr>
              <a:t>mentenan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104" baseline="-13888" dirty="0">
                <a:latin typeface="Arial"/>
                <a:cs typeface="Arial"/>
              </a:rPr>
              <a:t> 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10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7095">
              <a:lnSpc>
                <a:spcPct val="100000"/>
              </a:lnSpc>
            </a:pPr>
            <a:r>
              <a:rPr spc="-70" dirty="0"/>
              <a:t>Implement</a:t>
            </a:r>
            <a:r>
              <a:rPr spc="-105" dirty="0"/>
              <a:t>a</a:t>
            </a:r>
            <a:r>
              <a:rPr spc="-75" dirty="0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1112558"/>
            <a:ext cx="3700145" cy="119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rogramat</a:t>
            </a:r>
            <a:r>
              <a:rPr sz="1100" spc="-80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ri,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dezvoltat</a:t>
            </a:r>
            <a:r>
              <a:rPr sz="1100" spc="-75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ri,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ingineri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sof</a:t>
            </a:r>
            <a:r>
              <a:rPr sz="1100" spc="-55" dirty="0">
                <a:latin typeface="Tahoma"/>
                <a:cs typeface="Tahoma"/>
              </a:rPr>
              <a:t>t</a:t>
            </a:r>
            <a:r>
              <a:rPr sz="1100" spc="-110" dirty="0">
                <a:latin typeface="Tahoma"/>
                <a:cs typeface="Tahoma"/>
              </a:rPr>
              <a:t>w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scrierea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rograme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conf</a:t>
            </a:r>
            <a:r>
              <a:rPr sz="1100" spc="-80" dirty="0">
                <a:latin typeface="Tahoma"/>
                <a:cs typeface="Tahoma"/>
              </a:rPr>
              <a:t>o</a:t>
            </a:r>
            <a:r>
              <a:rPr sz="1100" spc="-45" dirty="0">
                <a:latin typeface="Tahoma"/>
                <a:cs typeface="Tahoma"/>
              </a:rPr>
              <a:t>rm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s</a:t>
            </a:r>
            <a:r>
              <a:rPr sz="1100" spc="-40" dirty="0">
                <a:latin typeface="Tahoma"/>
                <a:cs typeface="Tahoma"/>
              </a:rPr>
              <a:t>p</a:t>
            </a:r>
            <a:r>
              <a:rPr sz="1100" spc="-30" dirty="0">
                <a:latin typeface="Tahoma"/>
                <a:cs typeface="Tahoma"/>
              </a:rPr>
              <a:t>ecifica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10" dirty="0">
                <a:latin typeface="Tahoma"/>
                <a:cs typeface="Tahoma"/>
              </a:rPr>
              <a:t>iil</a:t>
            </a:r>
            <a:r>
              <a:rPr sz="1100" spc="-5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30" dirty="0">
                <a:latin typeface="Tahoma"/>
                <a:cs typeface="Tahoma"/>
              </a:rPr>
              <a:t>roiec</a:t>
            </a:r>
            <a:r>
              <a:rPr sz="1100" spc="-40" dirty="0">
                <a:latin typeface="Tahoma"/>
                <a:cs typeface="Tahoma"/>
              </a:rPr>
              <a:t>t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20" dirty="0">
                <a:latin typeface="Tahoma"/>
                <a:cs typeface="Tahoma"/>
              </a:rPr>
              <a:t>arii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-125" dirty="0">
                <a:latin typeface="Tahoma"/>
                <a:cs typeface="Tahoma"/>
              </a:rPr>
              <a:t> </a:t>
            </a:r>
            <a:r>
              <a:rPr sz="1100" spc="-465" dirty="0">
                <a:latin typeface="Tahoma"/>
                <a:cs typeface="Tahoma"/>
              </a:rPr>
              <a:t>ˆ</a:t>
            </a:r>
            <a:r>
              <a:rPr sz="1100" spc="-40" dirty="0">
                <a:latin typeface="Tahoma"/>
                <a:cs typeface="Tahoma"/>
              </a:rPr>
              <a:t>ınce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95" dirty="0">
                <a:latin typeface="Tahoma"/>
                <a:cs typeface="Tahoma"/>
              </a:rPr>
              <a:t>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sau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la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zero;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5" dirty="0">
                <a:latin typeface="Tahoma"/>
                <a:cs typeface="Tahoma"/>
              </a:rPr>
              <a:t>oate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8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-55" dirty="0">
                <a:latin typeface="Tahoma"/>
                <a:cs typeface="Tahoma"/>
              </a:rPr>
              <a:t>n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la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alt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deja</a:t>
            </a:r>
            <a:r>
              <a:rPr sz="1100" spc="-40" dirty="0">
                <a:latin typeface="Tahoma"/>
                <a:cs typeface="Tahoma"/>
              </a:rPr>
              <a:t> scris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folosirea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alt</a:t>
            </a:r>
            <a:r>
              <a:rPr sz="1100" spc="-6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pachete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sof</a:t>
            </a:r>
            <a:r>
              <a:rPr sz="1100" spc="-60" dirty="0">
                <a:latin typeface="Tahoma"/>
                <a:cs typeface="Tahoma"/>
              </a:rPr>
              <a:t>t</a:t>
            </a:r>
            <a:r>
              <a:rPr sz="1100" spc="-105" dirty="0">
                <a:latin typeface="Tahoma"/>
                <a:cs typeface="Tahoma"/>
              </a:rPr>
              <a:t>w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acolo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unde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este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cazul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latin typeface="Tahoma"/>
                <a:cs typeface="Tahoma"/>
              </a:rPr>
              <a:t>folosirea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limbajel</a:t>
            </a:r>
            <a:r>
              <a:rPr sz="1100" spc="-8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rogram</a:t>
            </a:r>
            <a:r>
              <a:rPr sz="1100" spc="-8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11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4870">
              <a:lnSpc>
                <a:spcPct val="100000"/>
              </a:lnSpc>
            </a:pPr>
            <a:r>
              <a:rPr dirty="0"/>
              <a:t>F</a:t>
            </a:r>
            <a:r>
              <a:rPr spc="-55" dirty="0"/>
              <a:t>olosirea</a:t>
            </a:r>
            <a:r>
              <a:rPr spc="10" dirty="0"/>
              <a:t> </a:t>
            </a:r>
            <a:r>
              <a:rPr spc="-50" dirty="0"/>
              <a:t>limbajel</a:t>
            </a:r>
            <a:r>
              <a:rPr spc="-95" dirty="0"/>
              <a:t>o</a:t>
            </a:r>
            <a:r>
              <a:rPr spc="-35" dirty="0"/>
              <a:t>r</a:t>
            </a:r>
            <a:r>
              <a:rPr spc="15" dirty="0"/>
              <a:t> </a:t>
            </a:r>
            <a:r>
              <a:rPr spc="-90" dirty="0"/>
              <a:t>de</a:t>
            </a:r>
            <a:r>
              <a:rPr spc="15" dirty="0"/>
              <a:t> </a:t>
            </a:r>
            <a:r>
              <a:rPr spc="-100" dirty="0"/>
              <a:t>p</a:t>
            </a:r>
            <a:r>
              <a:rPr spc="-60" dirty="0"/>
              <a:t>rog</a:t>
            </a:r>
            <a:r>
              <a:rPr spc="-50" dirty="0"/>
              <a:t>r</a:t>
            </a:r>
            <a:r>
              <a:rPr spc="-75" dirty="0"/>
              <a:t>a</a:t>
            </a:r>
            <a:r>
              <a:rPr spc="-95" dirty="0"/>
              <a:t>ma</a:t>
            </a:r>
            <a:r>
              <a:rPr spc="-75" dirty="0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389" y="944537"/>
            <a:ext cx="3371215" cy="161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aleg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limbajele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adecvate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25" dirty="0">
                <a:latin typeface="Tahoma"/>
                <a:cs typeface="Tahoma"/>
              </a:rPr>
              <a:t>roiectului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depind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op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89" baseline="-13888" dirty="0">
                <a:latin typeface="Arial"/>
                <a:cs typeface="Arial"/>
              </a:rPr>
              <a:t> </a:t>
            </a:r>
            <a:r>
              <a:rPr sz="1100" spc="-30" dirty="0">
                <a:latin typeface="Tahoma"/>
                <a:cs typeface="Tahoma"/>
              </a:rPr>
              <a:t>iunile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dezvoltat</a:t>
            </a:r>
            <a:r>
              <a:rPr sz="1100" spc="-75" dirty="0">
                <a:latin typeface="Tahoma"/>
                <a:cs typeface="Tahoma"/>
              </a:rPr>
              <a:t>o</a:t>
            </a:r>
            <a:r>
              <a:rPr sz="1100" spc="-15" dirty="0">
                <a:latin typeface="Tahoma"/>
                <a:cs typeface="Tahoma"/>
              </a:rPr>
              <a:t>ril</a:t>
            </a:r>
            <a:r>
              <a:rPr sz="1100" spc="-5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p</a:t>
            </a:r>
            <a:r>
              <a:rPr sz="1100" spc="-30" dirty="0">
                <a:latin typeface="Tahoma"/>
                <a:cs typeface="Tahoma"/>
              </a:rPr>
              <a:t>roiect</a:t>
            </a:r>
            <a:r>
              <a:rPr sz="1100" spc="-60" dirty="0">
                <a:latin typeface="Tahoma"/>
                <a:cs typeface="Tahoma"/>
              </a:rPr>
              <a:t>u</a:t>
            </a:r>
            <a:r>
              <a:rPr sz="1100" spc="-15" dirty="0">
                <a:latin typeface="Tahoma"/>
                <a:cs typeface="Tahoma"/>
              </a:rPr>
              <a:t>lui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ale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pachetel</a:t>
            </a:r>
            <a:r>
              <a:rPr sz="1100" spc="-85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v</a:t>
            </a:r>
            <a:r>
              <a:rPr sz="1100" spc="-90" dirty="0">
                <a:latin typeface="Tahoma"/>
                <a:cs typeface="Tahoma"/>
              </a:rPr>
              <a:t>o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fi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folosite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45" dirty="0">
                <a:latin typeface="Tahoma"/>
                <a:cs typeface="Tahoma"/>
              </a:rPr>
              <a:t>erf</a:t>
            </a:r>
            <a:r>
              <a:rPr sz="1100" spc="-90" dirty="0">
                <a:latin typeface="Tahoma"/>
                <a:cs typeface="Tahoma"/>
              </a:rPr>
              <a:t>o</a:t>
            </a:r>
            <a:r>
              <a:rPr sz="1100" spc="-50" dirty="0">
                <a:latin typeface="Tahoma"/>
                <a:cs typeface="Tahoma"/>
              </a:rPr>
              <a:t>rman</a:t>
            </a:r>
            <a:r>
              <a:rPr sz="1100" spc="-265" dirty="0">
                <a:latin typeface="Tahoma"/>
                <a:cs typeface="Tahoma"/>
              </a:rPr>
              <a:t>t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104" baseline="-13888" dirty="0">
                <a:latin typeface="Arial"/>
                <a:cs typeface="Arial"/>
              </a:rPr>
              <a:t> </a:t>
            </a:r>
            <a:r>
              <a:rPr sz="1100" spc="-595" dirty="0">
                <a:latin typeface="Tahoma"/>
                <a:cs typeface="Tahoma"/>
              </a:rPr>
              <a:t>˘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le</a:t>
            </a:r>
            <a:r>
              <a:rPr sz="1100" spc="-80" dirty="0">
                <a:latin typeface="Tahoma"/>
                <a:cs typeface="Tahoma"/>
              </a:rPr>
              <a:t>g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20" dirty="0">
                <a:latin typeface="Tahoma"/>
                <a:cs typeface="Tahoma"/>
              </a:rPr>
              <a:t>aturi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sistemul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de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er</a:t>
            </a:r>
            <a:r>
              <a:rPr sz="1100" spc="-95" dirty="0">
                <a:latin typeface="Tahoma"/>
                <a:cs typeface="Tahoma"/>
              </a:rPr>
              <a:t>a</a:t>
            </a:r>
            <a:r>
              <a:rPr sz="1100" spc="-70" dirty="0">
                <a:latin typeface="Tahoma"/>
                <a:cs typeface="Tahoma"/>
              </a:rPr>
              <a:t>re: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C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Tahoma"/>
                <a:cs typeface="Tahoma"/>
              </a:rPr>
              <a:t>dezvolt</a:t>
            </a:r>
            <a:r>
              <a:rPr sz="1100" spc="-75" dirty="0">
                <a:latin typeface="Tahoma"/>
                <a:cs typeface="Tahoma"/>
              </a:rPr>
              <a:t>a</a:t>
            </a:r>
            <a:r>
              <a:rPr sz="1100" spc="-60" dirty="0">
                <a:latin typeface="Tahoma"/>
                <a:cs typeface="Tahoma"/>
              </a:rPr>
              <a:t>re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-25" dirty="0">
                <a:latin typeface="Tahoma"/>
                <a:cs typeface="Tahoma"/>
              </a:rPr>
              <a:t>pi</a:t>
            </a:r>
            <a:r>
              <a:rPr sz="1100" spc="-45" dirty="0">
                <a:latin typeface="Tahoma"/>
                <a:cs typeface="Tahoma"/>
              </a:rPr>
              <a:t>d</a:t>
            </a:r>
            <a:r>
              <a:rPr sz="1100" spc="-600" dirty="0">
                <a:latin typeface="Tahoma"/>
                <a:cs typeface="Tahoma"/>
              </a:rPr>
              <a:t>˘</a:t>
            </a:r>
            <a:r>
              <a:rPr sz="1100" spc="-75" dirty="0">
                <a:latin typeface="Tahoma"/>
                <a:cs typeface="Tahoma"/>
              </a:rPr>
              <a:t>a: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Python,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Ru</a:t>
            </a:r>
            <a:r>
              <a:rPr sz="1100" spc="-55" dirty="0">
                <a:latin typeface="Tahoma"/>
                <a:cs typeface="Tahoma"/>
              </a:rPr>
              <a:t>b</a:t>
            </a:r>
            <a:r>
              <a:rPr sz="1100" spc="-45" dirty="0">
                <a:latin typeface="Tahoma"/>
                <a:cs typeface="Tahoma"/>
              </a:rPr>
              <a:t>y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30" dirty="0">
                <a:latin typeface="Tahoma"/>
                <a:cs typeface="Tahoma"/>
              </a:rPr>
              <a:t>scripting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75" dirty="0">
                <a:latin typeface="Tahoma"/>
                <a:cs typeface="Tahoma"/>
              </a:rPr>
              <a:t>s</a:t>
            </a:r>
            <a:r>
              <a:rPr sz="900" spc="7" baseline="-13888" dirty="0">
                <a:latin typeface="Arial"/>
                <a:cs typeface="Arial"/>
              </a:rPr>
              <a:t>,</a:t>
            </a:r>
            <a:r>
              <a:rPr sz="900" spc="-75" baseline="-13888" dirty="0">
                <a:latin typeface="Arial"/>
                <a:cs typeface="Arial"/>
              </a:rPr>
              <a:t> </a:t>
            </a:r>
            <a:r>
              <a:rPr sz="1100" spc="5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automatiz</a:t>
            </a:r>
            <a:r>
              <a:rPr sz="1100" spc="-65" dirty="0">
                <a:latin typeface="Tahoma"/>
                <a:cs typeface="Tahoma"/>
              </a:rPr>
              <a:t>a</a:t>
            </a:r>
            <a:r>
              <a:rPr sz="1100" spc="-70" dirty="0">
                <a:latin typeface="Tahoma"/>
                <a:cs typeface="Tahoma"/>
              </a:rPr>
              <a:t>re: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erl,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Python,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Bash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110" dirty="0">
                <a:latin typeface="Tahoma"/>
                <a:cs typeface="Tahoma"/>
              </a:rPr>
              <a:t>w</a:t>
            </a:r>
            <a:r>
              <a:rPr sz="1100" spc="-80" dirty="0">
                <a:latin typeface="Tahoma"/>
                <a:cs typeface="Tahoma"/>
              </a:rPr>
              <a:t>eb: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PH</a:t>
            </a:r>
            <a:r>
              <a:rPr sz="1100" spc="-30" dirty="0">
                <a:latin typeface="Tahoma"/>
                <a:cs typeface="Tahoma"/>
              </a:rPr>
              <a:t>P</a:t>
            </a:r>
            <a:r>
              <a:rPr sz="1100" spc="-35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erl,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Python,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Java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525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› </a:t>
            </a:r>
            <a:r>
              <a:rPr sz="1200" spc="60" baseline="6944" dirty="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Tahoma"/>
                <a:cs typeface="Tahoma"/>
              </a:rPr>
              <a:t>enter</a:t>
            </a:r>
            <a:r>
              <a:rPr sz="1100" spc="-85" dirty="0">
                <a:latin typeface="Tahoma"/>
                <a:cs typeface="Tahoma"/>
              </a:rPr>
              <a:t>p</a:t>
            </a:r>
            <a:r>
              <a:rPr sz="1100" spc="-55" dirty="0">
                <a:latin typeface="Tahoma"/>
                <a:cs typeface="Tahoma"/>
              </a:rPr>
              <a:t>rise: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Java,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C++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5"/>
              </a:lnSpc>
            </a:pPr>
            <a:r>
              <a:rPr spc="-30" dirty="0"/>
              <a:t>CSE</a:t>
            </a:r>
            <a:r>
              <a:rPr spc="35" dirty="0"/>
              <a:t> </a:t>
            </a:r>
            <a:r>
              <a:rPr spc="-10" dirty="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pc="-10" dirty="0">
                <a:hlinkClick r:id="rId2" action="ppaction://hlinksldjump"/>
              </a:rPr>
              <a:t>Cursul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3,</a:t>
            </a:r>
            <a:r>
              <a:rPr spc="35" dirty="0">
                <a:hlinkClick r:id="rId2" action="ppaction://hlinksldjump"/>
              </a:rPr>
              <a:t> </a:t>
            </a:r>
            <a:r>
              <a:rPr spc="-5" dirty="0">
                <a:hlinkClick r:id="rId2" action="ppaction://hlinksldjump"/>
              </a:rPr>
              <a:t>Dezvolt</a:t>
            </a:r>
            <a:r>
              <a:rPr spc="-20" dirty="0">
                <a:hlinkClick r:id="rId2" action="ppaction://hlinksldjump"/>
              </a:rPr>
              <a:t>area</a:t>
            </a:r>
            <a:r>
              <a:rPr spc="35" dirty="0">
                <a:hlinkClick r:id="rId2" action="ppaction://hlinksldjump"/>
              </a:rPr>
              <a:t> </a:t>
            </a:r>
            <a:r>
              <a:rPr spc="-20" dirty="0">
                <a:hlinkClick r:id="rId2" action="ppaction://hlinksldjump"/>
              </a:rPr>
              <a:t>p</a:t>
            </a:r>
            <a:r>
              <a:rPr spc="-10" dirty="0">
                <a:hlinkClick r:id="rId2" action="ppaction://hlinksldjump"/>
              </a:rPr>
              <a:t>rogramel</a:t>
            </a:r>
            <a:r>
              <a:rPr spc="-30" dirty="0">
                <a:hlinkClick r:id="rId2" action="ppaction://hlinksldjump"/>
              </a:rPr>
              <a:t>o</a:t>
            </a:r>
            <a:r>
              <a:rPr spc="10" dirty="0">
                <a:hlinkClick r:id="rId2" action="ppaction://hlinksldjump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75"/>
              </a:lnSpc>
            </a:pPr>
            <a:r>
              <a:rPr spc="-15" dirty="0"/>
              <a:t>12</a:t>
            </a:r>
            <a:r>
              <a:rPr spc="30" dirty="0"/>
              <a:t>/54</a:t>
            </a: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3043</Words>
  <Application>Microsoft Office PowerPoint</Application>
  <PresentationFormat>Custom</PresentationFormat>
  <Paragraphs>551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Meiryo</vt:lpstr>
      <vt:lpstr>Arial</vt:lpstr>
      <vt:lpstr>Calibri</vt:lpstr>
      <vt:lpstr>Courier New</vt:lpstr>
      <vt:lpstr>Lucida Sans Unicode</vt:lpstr>
      <vt:lpstr>Tahoma</vt:lpstr>
      <vt:lpstr>Times New Roman</vt:lpstr>
      <vt:lpstr>Trebuchet MS</vt:lpstr>
      <vt:lpstr>Office Theme</vt:lpstr>
      <vt:lpstr>Cursul 3 Dezvoltarea programelor</vt:lpstr>
      <vt:lpstr>Utilizarea sistemului de fis, iere</vt:lpstr>
      <vt:lpstr>Suport curs</vt:lpstr>
      <vt:lpstr>Ce ne ofer˘a software-ul?</vt:lpstr>
      <vt:lpstr>De ce dezvolt˘am software?</vt:lpstr>
      <vt:lpstr>Profile de persoane implicate</vt:lpstr>
      <vt:lpstr>Procesul de dezvoltare software</vt:lpstr>
      <vt:lpstr>Implementare</vt:lpstr>
      <vt:lpstr>Folosirea limbajelor de programare</vt:lpstr>
      <vt:lpstr>Biblioteci</vt:lpstr>
      <vt:lpstr>Framework-uri</vt:lpstr>
      <vt:lpstr>Cod surs˘a pentru un limbaj</vt:lpstr>
      <vt:lpstr>Editoare s, i IDE-uri</vt:lpstr>
      <vt:lpstr>Coding Style</vt:lpstr>
      <vt:lpstr>Controlul versiunii</vt:lpstr>
      <vt:lpstr>GitHub</vt:lpstr>
      <vt:lpstr>Best Practices</vt:lpstr>
      <vt:lpstr>Operat, iile utilizatorului cu aplicat, iile</vt:lpstr>
      <vt:lpstr>Pachete software</vt:lpstr>
      <vt:lpstr>Fis, iere executabile</vt:lpstr>
      <vt:lpstr>Compilare s, i interpretare</vt:lpstr>
      <vt:lpstr>Linking</vt:lpstr>
      <vt:lpstr>Documentat, ie</vt:lpstr>
      <vt:lpstr>De la dezvoltator la utilizator</vt:lpstr>
      <vt:lpstr>De ce programare ˆın limbajul C?</vt:lpstr>
      <vt:lpstr>Procesul de dezvoltare pentru programe C</vt:lpstr>
      <vt:lpstr>Compilare de program simplu ˆın C</vt:lpstr>
      <vt:lpstr>Compilare s, i linking de program simplu ˆın C</vt:lpstr>
      <vt:lpstr>Modularizare s, i module</vt:lpstr>
      <vt:lpstr>Compilare s, i linking din surse multiple</vt:lpstr>
      <vt:lpstr>Cauze frecvente pentru erori de compilare s, i linking</vt:lpstr>
      <vt:lpstr>Procesul de build</vt:lpstr>
      <vt:lpstr>Sisteme de build</vt:lpstr>
      <vt:lpstr>Make</vt:lpstr>
      <vt:lpstr>Folosire simpl˘a a Make</vt:lpstr>
      <vt:lpstr>Folosire mai avansat˘a a Make</vt:lpstr>
      <vt:lpstr>Folosire elegant˘a a Make</vt:lpstr>
      <vt:lpstr>Folosire elegant˘a a Make pentru surse multiple</vt:lpstr>
      <vt:lpstr>Nice to know: Obt, inerea automat˘a a regulilor ˆın Makefile</vt:lpstr>
      <vt:lpstr>Compilers: Principles, Techniques and Tools</vt:lpstr>
      <vt:lpstr>Guido van Rossum</vt:lpstr>
      <vt:lpstr>Google</vt:lpstr>
      <vt:lpstr>Valgrind</vt:lpstr>
      <vt:lpstr>Cuvinte cheie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Cursul 3 - Dezvoltarea programelor</dc:title>
  <dc:creator>Utilizarea Sistemelor de Operare (USO)</dc:creator>
  <cp:lastModifiedBy>PC</cp:lastModifiedBy>
  <cp:revision>2</cp:revision>
  <dcterms:created xsi:type="dcterms:W3CDTF">2015-07-31T14:27:48Z</dcterms:created>
  <dcterms:modified xsi:type="dcterms:W3CDTF">2015-11-01T07:01:54Z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2014-10-19T00:00:00Z</vt:filetime>
  </property>
  <property fmtid="{D5CDD505-2E9C-101B-9397-08002B2CF9AE}" pid="3" name="Creator">
    <vt:lpwstr>LaTeX with Beamer class version 3.33</vt:lpwstr>
  </property>
  <property fmtid="{D5CDD505-2E9C-101B-9397-08002B2CF9AE}" pid="4" name="LastSaved">
    <vt:filetime>2015-07-31T00:00:00Z</vt:filetime>
  </property>
</Properties>
</file>