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4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69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540393" y="710806"/>
            <a:ext cx="1202689" cy="2287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8617" y="116166"/>
            <a:ext cx="4272864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7301" y="813422"/>
            <a:ext cx="3895496" cy="2042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1305" y="3361937"/>
            <a:ext cx="281940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31535" y="3361937"/>
            <a:ext cx="866775" cy="9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/>
              <a:t>Cursul</a:t>
            </a:r>
            <a:r>
              <a:rPr sz="750" spc="30" baseline="5555" dirty="0"/>
              <a:t> </a:t>
            </a:r>
            <a:r>
              <a:rPr sz="750" spc="-52" baseline="5555" dirty="0"/>
              <a:t>4,</a:t>
            </a:r>
            <a:r>
              <a:rPr sz="750" spc="22" baseline="5555" dirty="0"/>
              <a:t> </a:t>
            </a:r>
            <a:r>
              <a:rPr sz="750" spc="-7" baseline="5555" dirty="0"/>
              <a:t>Pr</a:t>
            </a:r>
            <a:r>
              <a:rPr sz="750" spc="0" baseline="5555" dirty="0"/>
              <a:t>o</a:t>
            </a:r>
            <a:r>
              <a:rPr sz="750" spc="-60" baseline="5555" dirty="0"/>
              <a:t>cese</a:t>
            </a:r>
            <a:r>
              <a:rPr sz="750" spc="22" baseline="5555" dirty="0"/>
              <a:t> </a:t>
            </a:r>
            <a:r>
              <a:rPr sz="750" spc="-345" baseline="5555" dirty="0"/>
              <a:t>s</a:t>
            </a:r>
            <a:r>
              <a:rPr sz="500" spc="10" dirty="0"/>
              <a:t>,</a:t>
            </a:r>
            <a:r>
              <a:rPr sz="750" spc="-30" baseline="5555" dirty="0"/>
              <a:t>i</a:t>
            </a:r>
            <a:r>
              <a:rPr sz="750" spc="22" baseline="5555" dirty="0"/>
              <a:t> </a:t>
            </a:r>
            <a:r>
              <a:rPr sz="750" spc="-37" baseline="5555" dirty="0"/>
              <a:t>utilizat</a:t>
            </a:r>
            <a:r>
              <a:rPr sz="750" spc="-75" baseline="5555" dirty="0"/>
              <a:t>o</a:t>
            </a:r>
            <a:r>
              <a:rPr sz="750" spc="-37" baseline="5555" dirty="0"/>
              <a:t>ri</a:t>
            </a:r>
            <a:endParaRPr sz="750" baseline="5555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549" y="3361937"/>
            <a:ext cx="206375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‹#›</a:t>
            </a:fld>
            <a:r>
              <a:rPr spc="-35" dirty="0"/>
              <a:t>/55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slide" Target="slide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1.png"/><Relationship Id="rId7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9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slide" Target="slide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slide" Target="slide45.xm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43.png"/><Relationship Id="rId7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slide" Target="slide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slide" Target="slide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slide" Target="slide49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1.png"/><Relationship Id="rId7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slide" Target="slide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rocess_(computing)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hyperlink" Target="http://computer.howstuffworks.com/operating-system5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slide" Target="slide49.xml"/><Relationship Id="rId4" Type="http://schemas.openxmlformats.org/officeDocument/2006/relationships/hyperlink" Target="http://www.gridshore.nl/wp-content/uploads/code-quality-measuremen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994" y="1231500"/>
            <a:ext cx="1049776" cy="624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90013" y="920343"/>
            <a:ext cx="1194435" cy="40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64"/>
              </a:lnSpc>
            </a:pPr>
            <a:r>
              <a:rPr sz="1400" spc="-40" dirty="0"/>
              <a:t>Cursu</a:t>
            </a:r>
            <a:r>
              <a:rPr sz="1400" spc="-15" dirty="0"/>
              <a:t>l</a:t>
            </a:r>
            <a:r>
              <a:rPr sz="1400" spc="30" dirty="0"/>
              <a:t> </a:t>
            </a:r>
            <a:r>
              <a:rPr sz="1400" spc="-65" dirty="0"/>
              <a:t>4</a:t>
            </a:r>
            <a:endParaRPr sz="1400"/>
          </a:p>
          <a:p>
            <a:pPr algn="ctr">
              <a:lnSpc>
                <a:spcPts val="1305"/>
              </a:lnSpc>
            </a:pPr>
            <a:r>
              <a:rPr sz="1100" dirty="0">
                <a:latin typeface="Tahoma"/>
                <a:cs typeface="Tahoma"/>
              </a:rPr>
              <a:t>Pr</a:t>
            </a:r>
            <a:r>
              <a:rPr sz="1100" spc="35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cese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5" dirty="0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26413" y="1473657"/>
            <a:ext cx="2721610" cy="0"/>
          </a:xfrm>
          <a:custGeom>
            <a:avLst/>
            <a:gdLst/>
            <a:ahLst/>
            <a:cxnLst/>
            <a:rect l="l" t="t" r="r" b="b"/>
            <a:pathLst>
              <a:path w="2721610">
                <a:moveTo>
                  <a:pt x="0" y="0"/>
                </a:moveTo>
                <a:lnTo>
                  <a:pt x="2721584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27949" y="1608122"/>
            <a:ext cx="2319020" cy="526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2600"/>
              </a:lnSpc>
            </a:pPr>
            <a:r>
              <a:rPr sz="1100" dirty="0">
                <a:latin typeface="Tahoma"/>
                <a:cs typeface="Tahoma"/>
              </a:rPr>
              <a:t>Utiliz</a:t>
            </a:r>
            <a:r>
              <a:rPr sz="1100" spc="-3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Sistem</a:t>
            </a:r>
            <a:r>
              <a:rPr sz="1100" spc="-45" dirty="0">
                <a:latin typeface="Tahoma"/>
                <a:cs typeface="Tahoma"/>
              </a:rPr>
              <a:t>el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(USO) </a:t>
            </a:r>
            <a:r>
              <a:rPr sz="1100" spc="-60" dirty="0">
                <a:latin typeface="Tahoma"/>
                <a:cs typeface="Tahoma"/>
              </a:rPr>
              <a:t>27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ctom</a:t>
            </a:r>
            <a:r>
              <a:rPr sz="1100" spc="-70" dirty="0">
                <a:latin typeface="Tahoma"/>
                <a:cs typeface="Tahoma"/>
              </a:rPr>
              <a:t>b</a:t>
            </a:r>
            <a:r>
              <a:rPr sz="1100" spc="-40" dirty="0">
                <a:latin typeface="Tahoma"/>
                <a:cs typeface="Tahoma"/>
              </a:rPr>
              <a:t>rie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2014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334"/>
              </a:spcBef>
            </a:pPr>
            <a:r>
              <a:rPr sz="800" spc="-45" dirty="0">
                <a:latin typeface="Lucida Sans Unicode"/>
                <a:cs typeface="Lucida Sans Unicode"/>
              </a:rPr>
              <a:t>Dep</a:t>
            </a:r>
            <a:r>
              <a:rPr sz="800" spc="-65" dirty="0">
                <a:latin typeface="Lucida Sans Unicode"/>
                <a:cs typeface="Lucida Sans Unicode"/>
              </a:rPr>
              <a:t>a</a:t>
            </a:r>
            <a:r>
              <a:rPr sz="800" spc="-40" dirty="0">
                <a:latin typeface="Lucida Sans Unicode"/>
                <a:cs typeface="Lucida Sans Unicode"/>
              </a:rPr>
              <a:t>rtamentul</a:t>
            </a:r>
            <a:r>
              <a:rPr sz="800" spc="25" dirty="0">
                <a:latin typeface="Lucida Sans Unicode"/>
                <a:cs typeface="Lucida Sans Unicode"/>
              </a:rPr>
              <a:t> </a:t>
            </a:r>
            <a:r>
              <a:rPr sz="800" spc="-70" dirty="0">
                <a:latin typeface="Lucida Sans Unicode"/>
                <a:cs typeface="Lucida Sans Unicode"/>
              </a:rPr>
              <a:t>de</a:t>
            </a:r>
            <a:r>
              <a:rPr sz="800" spc="25" dirty="0">
                <a:latin typeface="Lucida Sans Unicode"/>
                <a:cs typeface="Lucida Sans Unicode"/>
              </a:rPr>
              <a:t> </a:t>
            </a:r>
            <a:r>
              <a:rPr sz="800" spc="-40" dirty="0">
                <a:latin typeface="Lucida Sans Unicode"/>
                <a:cs typeface="Lucida Sans Unicode"/>
              </a:rPr>
              <a:t>Calculato</a:t>
            </a:r>
            <a:r>
              <a:rPr sz="800" spc="-60" dirty="0">
                <a:latin typeface="Lucida Sans Unicode"/>
                <a:cs typeface="Lucida Sans Unicode"/>
              </a:rPr>
              <a:t>a</a:t>
            </a:r>
            <a:r>
              <a:rPr sz="800" spc="-55" dirty="0">
                <a:latin typeface="Lucida Sans Unicode"/>
                <a:cs typeface="Lucida Sans Unicode"/>
              </a:rPr>
              <a:t>re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1</a:t>
            </a:fld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80154">
              <a:lnSpc>
                <a:spcPct val="100000"/>
              </a:lnSpc>
            </a:pPr>
            <a:r>
              <a:rPr spc="-10" dirty="0"/>
              <a:t>Pr</a:t>
            </a:r>
            <a:r>
              <a:rPr spc="20" dirty="0"/>
              <a:t>o</a:t>
            </a:r>
            <a:r>
              <a:rPr spc="-90" dirty="0"/>
              <a:t>cese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63381"/>
            <a:ext cx="3637279" cy="156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269875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concept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fundamental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sisteme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refer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iune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numit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aplica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task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sau,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fo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rect,</a:t>
            </a:r>
            <a:endParaRPr sz="1100">
              <a:latin typeface="Tahoma"/>
              <a:cs typeface="Tahoma"/>
            </a:endParaRPr>
          </a:p>
          <a:p>
            <a:pPr marL="160655">
              <a:lnSpc>
                <a:spcPct val="100000"/>
              </a:lnSpc>
              <a:spcBef>
                <a:spcPts val="35"/>
              </a:spcBef>
            </a:pPr>
            <a:r>
              <a:rPr sz="1100" spc="-30" dirty="0">
                <a:latin typeface="Tahoma"/>
                <a:cs typeface="Tahoma"/>
              </a:rPr>
              <a:t>,,</a:t>
            </a:r>
            <a:r>
              <a:rPr sz="1100" spc="-85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rogram”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50" dirty="0">
                <a:latin typeface="Tahoma"/>
                <a:cs typeface="Tahoma"/>
              </a:rPr>
              <a:t>rogram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aflat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execu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(insta</a:t>
            </a:r>
            <a:r>
              <a:rPr sz="1100" spc="-35" dirty="0">
                <a:latin typeface="Tahoma"/>
                <a:cs typeface="Tahoma"/>
              </a:rPr>
              <a:t>n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rogram)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aplica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ie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deschi</a:t>
            </a:r>
            <a:r>
              <a:rPr sz="1000" spc="-55" dirty="0">
                <a:latin typeface="Tahoma"/>
                <a:cs typeface="Tahoma"/>
              </a:rPr>
              <a:t>s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(c</a:t>
            </a:r>
            <a:r>
              <a:rPr sz="1000" spc="-55" dirty="0">
                <a:latin typeface="Tahoma"/>
                <a:cs typeface="Tahoma"/>
              </a:rPr>
              <a:t>are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rulea</a:t>
            </a:r>
            <a:r>
              <a:rPr sz="1000" spc="-4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25" dirty="0">
                <a:latin typeface="Tahoma"/>
                <a:cs typeface="Tahoma"/>
              </a:rPr>
              <a:t>a)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ac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cadrul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sistemului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50" dirty="0">
                <a:latin typeface="Tahoma"/>
                <a:cs typeface="Tahoma"/>
              </a:rPr>
              <a:t>er</a:t>
            </a:r>
            <a:r>
              <a:rPr sz="1000" spc="-9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endParaRPr sz="1000">
              <a:latin typeface="Tahoma"/>
              <a:cs typeface="Tahoma"/>
            </a:endParaRPr>
          </a:p>
          <a:p>
            <a:pPr marL="437515" marR="17653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40" dirty="0">
                <a:latin typeface="Tahoma"/>
                <a:cs typeface="Tahoma"/>
              </a:rPr>
              <a:t>rogram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-40" dirty="0">
                <a:latin typeface="Tahoma"/>
                <a:cs typeface="Tahoma"/>
              </a:rPr>
              <a:t>ste,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strict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tehnic,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executabilul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c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na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te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10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53410">
              <a:lnSpc>
                <a:spcPct val="100000"/>
              </a:lnSpc>
            </a:pPr>
            <a:r>
              <a:rPr spc="-10" dirty="0"/>
              <a:t>Pr</a:t>
            </a:r>
            <a:r>
              <a:rPr spc="20" dirty="0"/>
              <a:t>o</a:t>
            </a:r>
            <a:r>
              <a:rPr spc="-90" dirty="0"/>
              <a:t>cese</a:t>
            </a:r>
            <a:r>
              <a:rPr spc="10" dirty="0"/>
              <a:t> </a:t>
            </a:r>
            <a:r>
              <a:rPr spc="-35" dirty="0"/>
              <a:t>(detal</a:t>
            </a:r>
            <a:r>
              <a:rPr spc="-25" dirty="0"/>
              <a:t>i</a:t>
            </a:r>
            <a:r>
              <a:rPr spc="-20" dirty="0"/>
              <a:t>at)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62393"/>
            <a:ext cx="3442335" cy="1601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unitatea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lucru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SO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inf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rma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des</a:t>
            </a:r>
            <a:r>
              <a:rPr sz="1100" spc="-100" dirty="0">
                <a:latin typeface="Tahoma"/>
                <a:cs typeface="Tahoma"/>
              </a:rPr>
              <a:t>p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Tahoma"/>
                <a:cs typeface="Tahoma"/>
              </a:rPr>
              <a:t>ce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rulea</a:t>
            </a:r>
            <a:r>
              <a:rPr sz="1000" spc="-4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(c</a:t>
            </a:r>
            <a:r>
              <a:rPr sz="100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dul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ob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15" dirty="0">
                <a:latin typeface="Tahoma"/>
                <a:cs typeface="Tahoma"/>
              </a:rPr>
              <a:t>inut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25" dirty="0">
                <a:latin typeface="Tahoma"/>
                <a:cs typeface="Tahoma"/>
              </a:rPr>
              <a:t>rogram/executabil)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cum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rulea</a:t>
            </a:r>
            <a:r>
              <a:rPr sz="1000" spc="-4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45" dirty="0">
                <a:latin typeface="Tahoma"/>
                <a:cs typeface="Tahoma"/>
              </a:rPr>
              <a:t>ogram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10" dirty="0">
                <a:latin typeface="Tahoma"/>
                <a:cs typeface="Tahoma"/>
              </a:rPr>
              <a:t>SO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ˆ</a:t>
            </a:r>
            <a:r>
              <a:rPr sz="1000" spc="-45" dirty="0">
                <a:latin typeface="Tahoma"/>
                <a:cs typeface="Tahoma"/>
              </a:rPr>
              <a:t>and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trebuie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rul</a:t>
            </a:r>
            <a:r>
              <a:rPr sz="1000" spc="-40" dirty="0">
                <a:latin typeface="Tahoma"/>
                <a:cs typeface="Tahoma"/>
              </a:rPr>
              <a:t>a</a:t>
            </a:r>
            <a:r>
              <a:rPr sz="1000" spc="25" dirty="0">
                <a:latin typeface="Tahoma"/>
                <a:cs typeface="Tahoma"/>
              </a:rPr>
              <a:t>t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p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5" dirty="0">
                <a:latin typeface="Tahoma"/>
                <a:cs typeface="Tahoma"/>
              </a:rPr>
              <a:t>ar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</a:t>
            </a:r>
            <a:r>
              <a:rPr sz="1000" spc="-10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d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din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cadrul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unui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40" dirty="0">
                <a:latin typeface="Tahoma"/>
                <a:cs typeface="Tahoma"/>
              </a:rPr>
              <a:t>rogram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Tahoma"/>
                <a:cs typeface="Tahoma"/>
              </a:rPr>
              <a:t>ce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resurse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folosite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rul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unui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40" dirty="0">
                <a:latin typeface="Tahoma"/>
                <a:cs typeface="Tahoma"/>
              </a:rPr>
              <a:t>rogram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denumit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task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job</a:t>
            </a:r>
            <a:endParaRPr sz="1100">
              <a:latin typeface="Tahoma"/>
              <a:cs typeface="Tahoma"/>
            </a:endParaRPr>
          </a:p>
          <a:p>
            <a:pPr marL="160655" marR="5969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na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tere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dintr-un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executabil,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30" dirty="0">
                <a:latin typeface="Tahoma"/>
                <a:cs typeface="Tahoma"/>
              </a:rPr>
              <a:t>ınc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executabilul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mem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rie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11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66340">
              <a:lnSpc>
                <a:spcPct val="100000"/>
              </a:lnSpc>
            </a:pPr>
            <a:r>
              <a:rPr spc="-75" dirty="0"/>
              <a:t>Resurse</a:t>
            </a:r>
            <a:r>
              <a:rPr spc="15" dirty="0"/>
              <a:t> </a:t>
            </a:r>
            <a:r>
              <a:rPr spc="-45" dirty="0"/>
              <a:t>folosite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70" dirty="0"/>
              <a:t>un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80" dirty="0"/>
              <a:t>ces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4883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/>
              <a:t>un</a:t>
            </a:r>
            <a:r>
              <a:rPr sz="1100" spc="15" dirty="0"/>
              <a:t> </a:t>
            </a:r>
            <a:r>
              <a:rPr sz="1100" spc="-25" dirty="0"/>
              <a:t>identificat</a:t>
            </a:r>
            <a:r>
              <a:rPr sz="1100" spc="-6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25" dirty="0"/>
              <a:t>la</a:t>
            </a:r>
            <a:r>
              <a:rPr sz="1100" spc="15" dirty="0"/>
              <a:t> </a:t>
            </a:r>
            <a:r>
              <a:rPr sz="1100" spc="-35" dirty="0"/>
              <a:t>nivelul</a:t>
            </a:r>
            <a:r>
              <a:rPr sz="1100" spc="15" dirty="0"/>
              <a:t> </a:t>
            </a:r>
            <a:r>
              <a:rPr sz="1100" spc="-40" dirty="0"/>
              <a:t>sistemului:</a:t>
            </a:r>
            <a:r>
              <a:rPr sz="1100" spc="140" dirty="0"/>
              <a:t> </a:t>
            </a:r>
            <a:r>
              <a:rPr sz="1100" b="1" spc="50" dirty="0">
                <a:latin typeface="Arial"/>
                <a:cs typeface="Arial"/>
              </a:rPr>
              <a:t>PID</a:t>
            </a:r>
            <a:r>
              <a:rPr sz="1100" b="1" spc="55" dirty="0">
                <a:latin typeface="Arial"/>
                <a:cs typeface="Arial"/>
              </a:rPr>
              <a:t> </a:t>
            </a:r>
            <a:r>
              <a:rPr sz="1100" dirty="0"/>
              <a:t>(</a:t>
            </a:r>
            <a:r>
              <a:rPr sz="1100" i="1" spc="-80" dirty="0">
                <a:latin typeface="Trebuchet MS"/>
                <a:cs typeface="Trebuchet MS"/>
              </a:rPr>
              <a:t>p</a:t>
            </a:r>
            <a:r>
              <a:rPr sz="1100" i="1" spc="-60" dirty="0">
                <a:latin typeface="Trebuchet MS"/>
                <a:cs typeface="Trebuchet MS"/>
              </a:rPr>
              <a:t>r</a:t>
            </a:r>
            <a:r>
              <a:rPr sz="1100" i="1" spc="-45" dirty="0">
                <a:latin typeface="Trebuchet MS"/>
                <a:cs typeface="Trebuchet MS"/>
              </a:rPr>
              <a:t>o</a:t>
            </a:r>
            <a:r>
              <a:rPr sz="1100" i="1" spc="-50" dirty="0">
                <a:latin typeface="Trebuchet MS"/>
                <a:cs typeface="Trebuchet MS"/>
              </a:rPr>
              <a:t>cess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85" dirty="0">
                <a:latin typeface="Trebuchet MS"/>
                <a:cs typeface="Trebuchet MS"/>
              </a:rPr>
              <a:t>identifier</a:t>
            </a:r>
            <a:r>
              <a:rPr sz="1100" i="1" spc="-215" dirty="0">
                <a:latin typeface="Trebuchet MS"/>
                <a:cs typeface="Trebuchet MS"/>
              </a:rPr>
              <a:t> </a:t>
            </a:r>
            <a:r>
              <a:rPr sz="1100" dirty="0"/>
              <a:t>)</a:t>
            </a:r>
            <a:endParaRPr sz="1100">
              <a:latin typeface="Trebuchet MS"/>
              <a:cs typeface="Trebuchet MS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60" dirty="0"/>
              <a:t>ces</a:t>
            </a:r>
            <a:r>
              <a:rPr sz="1100" spc="-105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25" dirty="0"/>
              <a:t>(r</a:t>
            </a:r>
            <a:r>
              <a:rPr sz="1100" spc="-40" dirty="0"/>
              <a:t>u</a:t>
            </a:r>
            <a:r>
              <a:rPr sz="1100" spc="-45" dirty="0"/>
              <a:t>le</a:t>
            </a:r>
            <a:r>
              <a:rPr sz="1100" spc="-60" dirty="0"/>
              <a:t>a</a:t>
            </a:r>
            <a:r>
              <a:rPr sz="1100" spc="-25" dirty="0"/>
              <a:t>z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30" dirty="0"/>
              <a:t>instru</a:t>
            </a:r>
            <a:r>
              <a:rPr sz="1100" spc="-25" dirty="0"/>
              <a:t>c</a:t>
            </a:r>
            <a:r>
              <a:rPr sz="1100" spc="-27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/>
              <a:t>iuni</a:t>
            </a:r>
            <a:r>
              <a:rPr sz="1100" spc="15" dirty="0"/>
              <a:t> </a:t>
            </a:r>
            <a:r>
              <a:rPr sz="1100" spc="-20" dirty="0"/>
              <a:t>p</a:t>
            </a:r>
            <a:r>
              <a:rPr sz="1100" spc="-95" dirty="0"/>
              <a:t>e</a:t>
            </a:r>
            <a:r>
              <a:rPr sz="1100" spc="15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5" dirty="0"/>
              <a:t>o</a:t>
            </a:r>
            <a:r>
              <a:rPr sz="1100" spc="-60" dirty="0"/>
              <a:t>ces</a:t>
            </a:r>
            <a:r>
              <a:rPr sz="1100" spc="-100" dirty="0"/>
              <a:t>o</a:t>
            </a:r>
            <a:r>
              <a:rPr sz="1100" spc="-15" dirty="0"/>
              <a:t>r)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/>
              <a:t>mem</a:t>
            </a:r>
            <a:r>
              <a:rPr sz="1100" spc="-90" dirty="0"/>
              <a:t>o</a:t>
            </a:r>
            <a:r>
              <a:rPr sz="1100" spc="-40" dirty="0"/>
              <a:t>rie</a:t>
            </a:r>
            <a:r>
              <a:rPr sz="1100" spc="20" dirty="0"/>
              <a:t> </a:t>
            </a:r>
            <a:r>
              <a:rPr sz="1100" spc="-25" dirty="0"/>
              <a:t>(instruc</a:t>
            </a:r>
            <a:r>
              <a:rPr sz="1100" spc="-27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/>
              <a:t>iunile</a:t>
            </a:r>
            <a:r>
              <a:rPr sz="1100" spc="15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45" dirty="0"/>
              <a:t>datele</a:t>
            </a:r>
            <a:r>
              <a:rPr sz="1100" spc="15" dirty="0"/>
              <a:t> </a:t>
            </a:r>
            <a:r>
              <a:rPr sz="1100" spc="-40" dirty="0"/>
              <a:t>sunt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70" dirty="0"/>
              <a:t>mem</a:t>
            </a:r>
            <a:r>
              <a:rPr sz="1100" spc="-85" dirty="0"/>
              <a:t>o</a:t>
            </a:r>
            <a:r>
              <a:rPr sz="1100" spc="-30" dirty="0"/>
              <a:t>rie)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/>
              <a:t>spa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/>
              <a:t>iu</a:t>
            </a:r>
            <a:r>
              <a:rPr sz="1100" spc="15" dirty="0"/>
              <a:t> </a:t>
            </a:r>
            <a:r>
              <a:rPr sz="1100" spc="-20" dirty="0"/>
              <a:t>p</a:t>
            </a:r>
            <a:r>
              <a:rPr sz="1100" spc="-95" dirty="0"/>
              <a:t>e</a:t>
            </a:r>
            <a:r>
              <a:rPr sz="1100" spc="15" dirty="0"/>
              <a:t> </a:t>
            </a:r>
            <a:r>
              <a:rPr sz="1100" spc="-35" dirty="0"/>
              <a:t>disc</a:t>
            </a:r>
            <a:r>
              <a:rPr sz="1100" spc="20" dirty="0"/>
              <a:t> </a:t>
            </a:r>
            <a:r>
              <a:rPr sz="1100" spc="-35" dirty="0"/>
              <a:t>(da</a:t>
            </a:r>
            <a:r>
              <a:rPr sz="1100" spc="-45" dirty="0"/>
              <a:t>c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40" dirty="0"/>
              <a:t>lucrea</a:t>
            </a:r>
            <a:r>
              <a:rPr sz="1100" spc="-55" dirty="0"/>
              <a:t>z</a:t>
            </a:r>
            <a:r>
              <a:rPr sz="1100" spc="-595" dirty="0"/>
              <a:t>˘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40" dirty="0"/>
              <a:t>cu</a:t>
            </a:r>
            <a:r>
              <a:rPr sz="1100" spc="20" dirty="0"/>
              <a:t> </a:t>
            </a:r>
            <a:r>
              <a:rPr sz="1100" spc="-10" dirty="0"/>
              <a:t>fi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/>
              <a:t>iere)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dis</a:t>
            </a:r>
            <a:r>
              <a:rPr sz="1100" spc="-20" dirty="0"/>
              <a:t>p</a:t>
            </a:r>
            <a:r>
              <a:rPr sz="1100" spc="-25" dirty="0"/>
              <a:t>ozitive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20" dirty="0"/>
              <a:t>intr</a:t>
            </a:r>
            <a:r>
              <a:rPr sz="1100" spc="-60" dirty="0"/>
              <a:t>a</a:t>
            </a:r>
            <a:r>
              <a:rPr sz="1100" spc="-20" dirty="0"/>
              <a:t>re/ie</a:t>
            </a:r>
            <a:r>
              <a:rPr sz="1100" spc="-380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/>
              <a:t>ire</a:t>
            </a:r>
            <a:r>
              <a:rPr sz="1100" spc="15" dirty="0"/>
              <a:t> </a:t>
            </a:r>
            <a:r>
              <a:rPr sz="1100" spc="-25" dirty="0"/>
              <a:t>(pla</a:t>
            </a:r>
            <a:r>
              <a:rPr sz="1100" spc="-35" dirty="0"/>
              <a:t>c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60" dirty="0"/>
              <a:t>re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60" dirty="0"/>
              <a:t>ea,</a:t>
            </a:r>
            <a:r>
              <a:rPr sz="1100" spc="20" dirty="0"/>
              <a:t> </a:t>
            </a:r>
            <a:r>
              <a:rPr sz="1100" spc="30" dirty="0"/>
              <a:t>USB</a:t>
            </a:r>
            <a:r>
              <a:rPr sz="1100" spc="20" dirty="0"/>
              <a:t> </a:t>
            </a:r>
            <a:r>
              <a:rPr sz="1100" spc="-55" dirty="0"/>
              <a:t>devices</a:t>
            </a:r>
            <a:r>
              <a:rPr sz="1100" spc="15" dirty="0"/>
              <a:t> </a:t>
            </a:r>
            <a:r>
              <a:rPr sz="1100" spc="-25" dirty="0"/>
              <a:t>etc.)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12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0065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55" dirty="0"/>
              <a:t>cu</a:t>
            </a:r>
            <a:r>
              <a:rPr sz="1200" spc="15" dirty="0"/>
              <a:t> </a:t>
            </a:r>
            <a:r>
              <a:rPr sz="1200" spc="-100" dirty="0"/>
              <a:t>p</a:t>
            </a:r>
            <a:r>
              <a:rPr sz="1200" spc="-45" dirty="0"/>
              <a:t>r</a:t>
            </a:r>
            <a:r>
              <a:rPr sz="1200" spc="-35" dirty="0"/>
              <a:t>o</a:t>
            </a:r>
            <a:r>
              <a:rPr sz="1200" spc="-90" dirty="0"/>
              <a:t>cese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83959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cre</a:t>
            </a:r>
            <a:r>
              <a:rPr sz="1100" spc="-8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60" dirty="0"/>
              <a:t>sau</a:t>
            </a:r>
            <a:r>
              <a:rPr sz="1100" spc="20" dirty="0"/>
              <a:t> </a:t>
            </a:r>
            <a:r>
              <a:rPr sz="1100" spc="-20" dirty="0"/>
              <a:t>p</a:t>
            </a:r>
            <a:r>
              <a:rPr sz="1100" spc="-90" dirty="0"/>
              <a:t>o</a:t>
            </a:r>
            <a:r>
              <a:rPr sz="1100" spc="-40" dirty="0"/>
              <a:t>rnirea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65" dirty="0"/>
              <a:t>ces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termin</a:t>
            </a:r>
            <a:r>
              <a:rPr sz="1100" spc="-70" dirty="0"/>
              <a:t>a</a:t>
            </a:r>
            <a:r>
              <a:rPr sz="1100" spc="-55" dirty="0"/>
              <a:t>rea,</a:t>
            </a:r>
            <a:r>
              <a:rPr sz="1100" spc="15" dirty="0"/>
              <a:t> </a:t>
            </a:r>
            <a:r>
              <a:rPr sz="1100" spc="-50" dirty="0"/>
              <a:t>o</a:t>
            </a:r>
            <a:r>
              <a:rPr sz="1100" spc="-80" dirty="0"/>
              <a:t>p</a:t>
            </a:r>
            <a:r>
              <a:rPr sz="1100" spc="-40" dirty="0"/>
              <a:t>rirea</a:t>
            </a:r>
            <a:r>
              <a:rPr sz="1100" spc="15" dirty="0"/>
              <a:t> </a:t>
            </a:r>
            <a:r>
              <a:rPr sz="1100" spc="-60" dirty="0"/>
              <a:t>sau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50" dirty="0"/>
              <a:t>ıncheierea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-60" dirty="0"/>
              <a:t>u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65" dirty="0"/>
              <a:t>ces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vizualiz</a:t>
            </a:r>
            <a:r>
              <a:rPr sz="1100" spc="-55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20" dirty="0"/>
              <a:t>listei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75" dirty="0"/>
              <a:t>cese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ins</a:t>
            </a:r>
            <a:r>
              <a:rPr sz="1100" spc="-20" dirty="0"/>
              <a:t>p</a:t>
            </a:r>
            <a:r>
              <a:rPr sz="1100" spc="-35" dirty="0"/>
              <a:t>ect</a:t>
            </a:r>
            <a:r>
              <a:rPr sz="1100" spc="-80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5" dirty="0"/>
              <a:t>oc</a:t>
            </a:r>
            <a:r>
              <a:rPr sz="1100" spc="-85" dirty="0"/>
              <a:t>es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/>
              <a:t>m</a:t>
            </a:r>
            <a:r>
              <a:rPr sz="1100" spc="-15" dirty="0"/>
              <a:t>o</a:t>
            </a:r>
            <a:r>
              <a:rPr sz="1100" spc="-25" dirty="0"/>
              <a:t>dific</a:t>
            </a:r>
            <a:r>
              <a:rPr sz="1100" spc="-65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25" dirty="0"/>
              <a:t>atributel</a:t>
            </a:r>
            <a:r>
              <a:rPr sz="1100" spc="-70" dirty="0"/>
              <a:t>o</a:t>
            </a:r>
            <a:r>
              <a:rPr sz="1100" spc="-25" dirty="0"/>
              <a:t>r</a:t>
            </a:r>
            <a:r>
              <a:rPr sz="1100" spc="20" dirty="0"/>
              <a:t> </a:t>
            </a:r>
            <a:r>
              <a:rPr sz="1100" spc="-40" dirty="0"/>
              <a:t>unui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65" dirty="0"/>
              <a:t>ces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comunic</a:t>
            </a:r>
            <a:r>
              <a:rPr sz="1100" spc="-70" dirty="0"/>
              <a:t>a</a:t>
            </a:r>
            <a:r>
              <a:rPr sz="1100" spc="-60" dirty="0"/>
              <a:t>rea</a:t>
            </a:r>
            <a:r>
              <a:rPr sz="1100" spc="-125" dirty="0"/>
              <a:t> </a:t>
            </a:r>
            <a:r>
              <a:rPr sz="1100" spc="-465" dirty="0"/>
              <a:t>ˆ</a:t>
            </a:r>
            <a:r>
              <a:rPr sz="1100" spc="-15" dirty="0"/>
              <a:t>ı</a:t>
            </a:r>
            <a:r>
              <a:rPr sz="1100" spc="-40" dirty="0"/>
              <a:t>n</a:t>
            </a:r>
            <a:r>
              <a:rPr sz="1100" spc="-35" dirty="0"/>
              <a:t>tre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75" dirty="0"/>
              <a:t>cese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13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73835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35" dirty="0"/>
              <a:t>p</a:t>
            </a:r>
            <a:r>
              <a:rPr spc="-60" dirty="0"/>
              <a:t>oate</a:t>
            </a:r>
            <a:r>
              <a:rPr spc="10" dirty="0"/>
              <a:t> </a:t>
            </a:r>
            <a:r>
              <a:rPr spc="-60" dirty="0"/>
              <a:t>face</a:t>
            </a:r>
            <a:r>
              <a:rPr spc="15" dirty="0"/>
              <a:t> 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75" dirty="0"/>
              <a:t>ce</a:t>
            </a:r>
            <a:r>
              <a:rPr sz="1200" spc="15" dirty="0"/>
              <a:t> </a:t>
            </a:r>
            <a:r>
              <a:rPr sz="1200" spc="-70" dirty="0"/>
              <a:t>nu</a:t>
            </a:r>
            <a:r>
              <a:rPr sz="1200" spc="10" dirty="0"/>
              <a:t> </a:t>
            </a:r>
            <a:r>
              <a:rPr sz="1200" spc="-35" dirty="0"/>
              <a:t>p</a:t>
            </a:r>
            <a:r>
              <a:rPr sz="1200" spc="-60" dirty="0"/>
              <a:t>oate</a:t>
            </a:r>
            <a:r>
              <a:rPr sz="1200" spc="15" dirty="0"/>
              <a:t> </a:t>
            </a:r>
            <a:r>
              <a:rPr sz="1200" spc="-60" dirty="0"/>
              <a:t>face</a:t>
            </a:r>
            <a:r>
              <a:rPr sz="1200" spc="15" dirty="0"/>
              <a:t> </a:t>
            </a:r>
            <a:r>
              <a:rPr sz="1200" spc="-70" dirty="0"/>
              <a:t>un</a:t>
            </a:r>
            <a:r>
              <a:rPr sz="1200" spc="15" dirty="0"/>
              <a:t> </a:t>
            </a:r>
            <a:r>
              <a:rPr sz="1200" spc="-100" dirty="0"/>
              <a:t>p</a:t>
            </a:r>
            <a:r>
              <a:rPr sz="1200" spc="-45" dirty="0"/>
              <a:t>r</a:t>
            </a:r>
            <a:r>
              <a:rPr sz="1200" spc="-35" dirty="0"/>
              <a:t>o</a:t>
            </a:r>
            <a:r>
              <a:rPr sz="1200" spc="-65" dirty="0"/>
              <a:t>ces?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26985"/>
            <a:ext cx="3745865" cy="1164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depinde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rivilegii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ermisiuni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resurse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ier;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trimite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pachete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75" dirty="0">
                <a:latin typeface="Tahoma"/>
                <a:cs typeface="Tahoma"/>
              </a:rPr>
              <a:t>ea</a:t>
            </a:r>
            <a:endParaRPr sz="1100">
              <a:latin typeface="Tahoma"/>
              <a:cs typeface="Tahoma"/>
            </a:endParaRPr>
          </a:p>
          <a:p>
            <a:pPr marL="160655" marR="30797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rivilegiile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date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ine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rice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ap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</a:t>
            </a:r>
            <a:r>
              <a:rPr sz="1100" spc="-20" dirty="0">
                <a:latin typeface="Tahoma"/>
                <a:cs typeface="Tahoma"/>
              </a:rPr>
              <a:t>a</a:t>
            </a:r>
            <a:r>
              <a:rPr sz="1100" spc="25" dirty="0">
                <a:latin typeface="Tahoma"/>
                <a:cs typeface="Tahoma"/>
              </a:rPr>
              <a:t>t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14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69745">
              <a:lnSpc>
                <a:spcPct val="100000"/>
              </a:lnSpc>
            </a:pPr>
            <a:r>
              <a:rPr spc="-25" dirty="0"/>
              <a:t>Vizualiz</a:t>
            </a:r>
            <a:r>
              <a:rPr spc="-60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90" dirty="0"/>
              <a:t>cese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40" dirty="0"/>
              <a:t>Wind</a:t>
            </a:r>
            <a:r>
              <a:rPr spc="-75" dirty="0"/>
              <a:t>o</a:t>
            </a:r>
            <a:r>
              <a:rPr spc="-95" dirty="0"/>
              <a:t>ws</a:t>
            </a:r>
            <a:r>
              <a:rPr spc="10" dirty="0"/>
              <a:t> </a:t>
            </a:r>
            <a:r>
              <a:rPr spc="-25" dirty="0"/>
              <a:t>Expl</a:t>
            </a:r>
            <a:r>
              <a:rPr spc="-105" dirty="0"/>
              <a:t>o</a:t>
            </a:r>
            <a:r>
              <a:rPr spc="-65" dirty="0"/>
              <a:t>rer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12558"/>
            <a:ext cx="3700145" cy="1199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70" dirty="0">
                <a:latin typeface="PMingLiU"/>
                <a:cs typeface="PMingLiU"/>
              </a:rPr>
              <a:t>Task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45" dirty="0">
                <a:latin typeface="PMingLiU"/>
                <a:cs typeface="PMingLiU"/>
              </a:rPr>
              <a:t>Manager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PMingLiU"/>
                <a:cs typeface="PMingLiU"/>
              </a:rPr>
              <a:t>ALT+CTRL+DEL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PMingLiU"/>
                <a:cs typeface="PMingLiU"/>
              </a:rPr>
              <a:t>CTRL+SHIFT+ESC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lista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active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numele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exec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-20" dirty="0">
                <a:latin typeface="Tahoma"/>
                <a:cs typeface="Tahoma"/>
              </a:rPr>
              <a:t>tabilului,</a:t>
            </a:r>
            <a:r>
              <a:rPr sz="1100" spc="2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ces</a:t>
            </a:r>
            <a:r>
              <a:rPr sz="1100" spc="-10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mem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cupat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(configurabil)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termin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-50" dirty="0">
                <a:latin typeface="Tahoma"/>
                <a:cs typeface="Tahoma"/>
              </a:rPr>
              <a:t>sel</a:t>
            </a:r>
            <a:r>
              <a:rPr sz="1100" spc="-10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ned</a:t>
            </a:r>
            <a:r>
              <a:rPr sz="1100" spc="-10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rite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16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9525">
              <a:lnSpc>
                <a:spcPct val="100000"/>
              </a:lnSpc>
            </a:pPr>
            <a:r>
              <a:rPr spc="-25" dirty="0"/>
              <a:t>Vizualiz</a:t>
            </a:r>
            <a:r>
              <a:rPr spc="-60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90" dirty="0"/>
              <a:t>cese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30" dirty="0"/>
              <a:t>Unix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520583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672564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286863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274163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324964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564817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615614"/>
            <a:ext cx="50749" cy="6712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716835"/>
            <a:ext cx="3989704" cy="621030"/>
          </a:xfrm>
          <a:custGeom>
            <a:avLst/>
            <a:gdLst/>
            <a:ahLst/>
            <a:cxnLst/>
            <a:rect l="l" t="t" r="r" b="b"/>
            <a:pathLst>
              <a:path w="3989704" h="621030">
                <a:moveTo>
                  <a:pt x="3989654" y="0"/>
                </a:moveTo>
                <a:lnTo>
                  <a:pt x="0" y="0"/>
                </a:lnTo>
                <a:lnTo>
                  <a:pt x="0" y="570028"/>
                </a:lnTo>
                <a:lnTo>
                  <a:pt x="4008" y="589752"/>
                </a:lnTo>
                <a:lnTo>
                  <a:pt x="14922" y="605905"/>
                </a:lnTo>
                <a:lnTo>
                  <a:pt x="31075" y="616819"/>
                </a:lnTo>
                <a:lnTo>
                  <a:pt x="50800" y="620828"/>
                </a:lnTo>
                <a:lnTo>
                  <a:pt x="3938854" y="620828"/>
                </a:lnTo>
                <a:lnTo>
                  <a:pt x="3958579" y="616819"/>
                </a:lnTo>
                <a:lnTo>
                  <a:pt x="3974732" y="605905"/>
                </a:lnTo>
                <a:lnTo>
                  <a:pt x="3985646" y="589752"/>
                </a:lnTo>
                <a:lnTo>
                  <a:pt x="3989654" y="570028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602914"/>
            <a:ext cx="0" cy="703580"/>
          </a:xfrm>
          <a:custGeom>
            <a:avLst/>
            <a:gdLst/>
            <a:ahLst/>
            <a:cxnLst/>
            <a:rect l="l" t="t" r="r" b="b"/>
            <a:pathLst>
              <a:path h="703580">
                <a:moveTo>
                  <a:pt x="0" y="702999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5902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5775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56481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140803"/>
            <a:ext cx="2190750" cy="709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comanda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10" dirty="0">
                <a:latin typeface="PMingLiU"/>
                <a:cs typeface="PMingLiU"/>
              </a:rPr>
              <a:t>ps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80" dirty="0">
                <a:latin typeface="Trebuchet MS"/>
                <a:cs typeface="Trebuchet MS"/>
              </a:rPr>
              <a:t>p</a:t>
            </a:r>
            <a:r>
              <a:rPr sz="1100" i="1" spc="-60" dirty="0">
                <a:latin typeface="Trebuchet MS"/>
                <a:cs typeface="Trebuchet MS"/>
              </a:rPr>
              <a:t>r</a:t>
            </a:r>
            <a:r>
              <a:rPr sz="1100" i="1" spc="-45" dirty="0">
                <a:latin typeface="Trebuchet MS"/>
                <a:cs typeface="Trebuchet MS"/>
              </a:rPr>
              <a:t>o</a:t>
            </a:r>
            <a:r>
              <a:rPr sz="1100" i="1" spc="-50" dirty="0">
                <a:latin typeface="Trebuchet MS"/>
                <a:cs typeface="Trebuchet MS"/>
              </a:rPr>
              <a:t>cess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5" dirty="0">
                <a:latin typeface="Trebuchet MS"/>
                <a:cs typeface="Trebuchet MS"/>
              </a:rPr>
              <a:t>statu</a:t>
            </a:r>
            <a:r>
              <a:rPr sz="1100" i="1" spc="40" dirty="0">
                <a:latin typeface="Trebuchet MS"/>
                <a:cs typeface="Trebuchet MS"/>
              </a:rPr>
              <a:t>s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Vizualiz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cesel</a:t>
            </a:r>
            <a:r>
              <a:rPr sz="900" spc="-1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din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terminalul</a:t>
            </a:r>
            <a:r>
              <a:rPr sz="9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curent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294" y="1831035"/>
            <a:ext cx="61722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PID TTY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10388 pts/2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10478 pts/2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53918" y="1831035"/>
            <a:ext cx="72453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329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T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ME CMD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bash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00:00:00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17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22170">
              <a:lnSpc>
                <a:spcPct val="100000"/>
              </a:lnSpc>
            </a:pPr>
            <a:r>
              <a:rPr spc="-25" dirty="0"/>
              <a:t>Vizualiz</a:t>
            </a:r>
            <a:r>
              <a:rPr spc="-60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90" dirty="0"/>
              <a:t>cese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30" dirty="0"/>
              <a:t>Unix(cont.)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840549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992530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568422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555722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606523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884783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935570"/>
            <a:ext cx="50749" cy="16328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036790"/>
            <a:ext cx="3989704" cy="1583055"/>
          </a:xfrm>
          <a:custGeom>
            <a:avLst/>
            <a:gdLst/>
            <a:ahLst/>
            <a:cxnLst/>
            <a:rect l="l" t="t" r="r" b="b"/>
            <a:pathLst>
              <a:path w="3989704" h="1583055">
                <a:moveTo>
                  <a:pt x="3989654" y="0"/>
                </a:moveTo>
                <a:lnTo>
                  <a:pt x="0" y="0"/>
                </a:lnTo>
                <a:lnTo>
                  <a:pt x="0" y="1531632"/>
                </a:lnTo>
                <a:lnTo>
                  <a:pt x="4008" y="1551357"/>
                </a:lnTo>
                <a:lnTo>
                  <a:pt x="14922" y="1567510"/>
                </a:lnTo>
                <a:lnTo>
                  <a:pt x="31075" y="1578424"/>
                </a:lnTo>
                <a:lnTo>
                  <a:pt x="50800" y="1582433"/>
                </a:lnTo>
                <a:lnTo>
                  <a:pt x="3938854" y="1582433"/>
                </a:lnTo>
                <a:lnTo>
                  <a:pt x="3958579" y="1578424"/>
                </a:lnTo>
                <a:lnTo>
                  <a:pt x="3974732" y="1567510"/>
                </a:lnTo>
                <a:lnTo>
                  <a:pt x="3985646" y="1551357"/>
                </a:lnTo>
                <a:lnTo>
                  <a:pt x="3989654" y="153163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922870"/>
            <a:ext cx="0" cy="1664970"/>
          </a:xfrm>
          <a:custGeom>
            <a:avLst/>
            <a:gdLst/>
            <a:ahLst/>
            <a:cxnLst/>
            <a:rect l="l" t="t" r="r" b="b"/>
            <a:pathLst>
              <a:path h="1664970">
                <a:moveTo>
                  <a:pt x="0" y="1664601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91017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89747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88477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843432"/>
            <a:ext cx="2040889" cy="327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Vizualiz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tutur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cesel</a:t>
            </a:r>
            <a:r>
              <a:rPr sz="900" spc="-1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din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sistem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ps -e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3884" y="1151001"/>
            <a:ext cx="1101090" cy="741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07010"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T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ME CMD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init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ksoftirqd/0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events/0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khelper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00:00:00 kacpid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294" y="1156081"/>
            <a:ext cx="617220" cy="1336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014" marR="112395" algn="ctr">
              <a:lnSpc>
                <a:spcPts val="950"/>
              </a:lnSpc>
            </a:pPr>
            <a:r>
              <a:rPr sz="800" spc="-60" dirty="0">
                <a:latin typeface="Courier New"/>
                <a:cs typeface="Courier New"/>
              </a:rPr>
              <a:t>PID TTY 1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2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4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5 ?</a:t>
            </a:r>
            <a:endParaRPr sz="800">
              <a:latin typeface="Courier New"/>
              <a:cs typeface="Courier New"/>
            </a:endParaRPr>
          </a:p>
          <a:p>
            <a:pPr marL="66040" marR="219710" indent="-53975" algn="ctr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latin typeface="Courier New"/>
                <a:cs typeface="Courier New"/>
              </a:rPr>
              <a:t>... 3798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10388 pts/2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10415 ?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10479 pts/2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53898" y="1992376"/>
            <a:ext cx="1101090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00:00:08 soffice.bin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bash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sshd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00:00:00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18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22170">
              <a:lnSpc>
                <a:spcPct val="100000"/>
              </a:lnSpc>
            </a:pPr>
            <a:r>
              <a:rPr spc="-25" dirty="0"/>
              <a:t>Vizualiz</a:t>
            </a:r>
            <a:r>
              <a:rPr spc="-60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90" dirty="0"/>
              <a:t>cese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30" dirty="0"/>
              <a:t>Unix(cont.)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664463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667334"/>
            <a:ext cx="1227455" cy="155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Vizualiz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re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ersonalizat</a:t>
            </a:r>
            <a:r>
              <a:rPr sz="900" spc="-295" dirty="0">
                <a:solidFill>
                  <a:srgbClr val="FFFFFF"/>
                </a:solidFill>
                <a:latin typeface="Arial"/>
                <a:cs typeface="Arial"/>
              </a:rPr>
              <a:t>˘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816432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994" y="2792285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35348" y="2779585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94" y="2830385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708698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8848" y="759460"/>
            <a:ext cx="50749" cy="203282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9193" y="860679"/>
            <a:ext cx="3989704" cy="1982470"/>
          </a:xfrm>
          <a:custGeom>
            <a:avLst/>
            <a:gdLst/>
            <a:ahLst/>
            <a:cxnLst/>
            <a:rect l="l" t="t" r="r" b="b"/>
            <a:pathLst>
              <a:path w="3989704" h="1982470">
                <a:moveTo>
                  <a:pt x="3989654" y="0"/>
                </a:moveTo>
                <a:lnTo>
                  <a:pt x="0" y="0"/>
                </a:lnTo>
                <a:lnTo>
                  <a:pt x="0" y="1931606"/>
                </a:lnTo>
                <a:lnTo>
                  <a:pt x="4008" y="1951331"/>
                </a:lnTo>
                <a:lnTo>
                  <a:pt x="14922" y="1967484"/>
                </a:lnTo>
                <a:lnTo>
                  <a:pt x="31075" y="1978398"/>
                </a:lnTo>
                <a:lnTo>
                  <a:pt x="50800" y="1982406"/>
                </a:lnTo>
                <a:lnTo>
                  <a:pt x="3938854" y="1982406"/>
                </a:lnTo>
                <a:lnTo>
                  <a:pt x="3958579" y="1978398"/>
                </a:lnTo>
                <a:lnTo>
                  <a:pt x="3974732" y="1967484"/>
                </a:lnTo>
                <a:lnTo>
                  <a:pt x="3985646" y="1951331"/>
                </a:lnTo>
                <a:lnTo>
                  <a:pt x="3989654" y="1931606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746760"/>
            <a:ext cx="0" cy="2065020"/>
          </a:xfrm>
          <a:custGeom>
            <a:avLst/>
            <a:gdLst/>
            <a:ahLst/>
            <a:cxnLst/>
            <a:rect l="l" t="t" r="r" b="b"/>
            <a:pathLst>
              <a:path h="2065020">
                <a:moveTo>
                  <a:pt x="0" y="206457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73406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72136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8848" y="70866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47294" y="862533"/>
            <a:ext cx="2405380" cy="107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45" dirty="0">
                <a:latin typeface="Courier New"/>
                <a:cs typeface="Courier New"/>
              </a:rPr>
              <a:t>razvan@anaco</a:t>
            </a:r>
            <a:r>
              <a:rPr sz="600" spc="-50" dirty="0">
                <a:latin typeface="Courier New"/>
                <a:cs typeface="Courier New"/>
              </a:rPr>
              <a:t>n</a:t>
            </a:r>
            <a:r>
              <a:rPr sz="600" spc="-45" dirty="0">
                <a:latin typeface="Courier New"/>
                <a:cs typeface="Courier New"/>
              </a:rPr>
              <a:t>da:~$ </a:t>
            </a:r>
            <a:r>
              <a:rPr sz="600" spc="-50" dirty="0">
                <a:latin typeface="Courier New"/>
                <a:cs typeface="Courier New"/>
              </a:rPr>
              <a:t>p</a:t>
            </a:r>
            <a:r>
              <a:rPr sz="600" spc="-45" dirty="0">
                <a:latin typeface="Courier New"/>
                <a:cs typeface="Courier New"/>
              </a:rPr>
              <a:t>s -o pid,ppid</a:t>
            </a:r>
            <a:r>
              <a:rPr sz="600" spc="-50" dirty="0">
                <a:latin typeface="Courier New"/>
                <a:cs typeface="Courier New"/>
              </a:rPr>
              <a:t>,</a:t>
            </a:r>
            <a:r>
              <a:rPr sz="600" spc="-45" dirty="0">
                <a:latin typeface="Courier New"/>
                <a:cs typeface="Courier New"/>
              </a:rPr>
              <a:t>tty,rss,cmd -e --sort rss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19</a:t>
            </a:r>
            <a:r>
              <a:rPr spc="-35" dirty="0"/>
              <a:t>/55</a:t>
            </a: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337769" y="970305"/>
          <a:ext cx="3271520" cy="1822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373"/>
                <a:gridCol w="483961"/>
                <a:gridCol w="2502593"/>
              </a:tblGrid>
              <a:tr h="82242">
                <a:tc>
                  <a:txBody>
                    <a:bodyPr/>
                    <a:lstStyle/>
                    <a:p>
                      <a:pPr marL="102870">
                        <a:lnSpc>
                          <a:spcPts val="57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PID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57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PPID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57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RSS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CMD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3263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380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/usr/sbin/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quid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-D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-sYC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2770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2746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388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hald-addon-st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o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rage: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p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olling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/dev/hdc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2737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392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/usr/bin/d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b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us-daemon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--system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1075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400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udevd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--daemon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3355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tty1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416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/sbin/getty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38400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tty1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3356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tty2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416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/sbin/getty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38400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tty2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[...]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3364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tty6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416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/sbin/getty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38400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tty6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3057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432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/usr/bin/x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f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-dae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m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on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3380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3377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436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git-daemon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--verbose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--bas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e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-path=/var/cache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/var/cach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2733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448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/usr/sbin/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c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ourierlogger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courierpop3login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3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3636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456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gpg-agent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--daemon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3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[...]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367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3313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5188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/usr/sbin/apa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c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he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2827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2804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5336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/usr/bin/pyth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o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n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/var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lib/mailman/bin/qrunner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--run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n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er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[...]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2823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2804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6652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/usr/bin/pyth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o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n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/var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lib/mailman/bin/qrunner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--run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n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er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88569">
                <a:tc>
                  <a:txBody>
                    <a:bodyPr/>
                    <a:lstStyle/>
                    <a:p>
                      <a:pPr marL="622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32488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3313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10340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/usr/sbin/apache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45742">
                <a:tc>
                  <a:txBody>
                    <a:bodyPr/>
                    <a:lstStyle/>
                    <a:p>
                      <a:pPr marL="22225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3313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?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620"/>
                        </a:lnSpc>
                      </a:pPr>
                      <a:r>
                        <a:rPr sz="600" dirty="0">
                          <a:latin typeface="Courier New"/>
                          <a:cs typeface="Courier New"/>
                        </a:rPr>
                        <a:t>104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600" spc="-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/usr</a:t>
                      </a:r>
                      <a:r>
                        <a:rPr sz="600" spc="-5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600" dirty="0">
                          <a:latin typeface="Courier New"/>
                          <a:cs typeface="Courier New"/>
                        </a:rPr>
                        <a:t>sbin/apache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54985">
              <a:lnSpc>
                <a:spcPct val="100000"/>
              </a:lnSpc>
            </a:pPr>
            <a:r>
              <a:rPr spc="-85" dirty="0"/>
              <a:t>Ier</a:t>
            </a:r>
            <a:r>
              <a:rPr spc="-140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70" dirty="0"/>
              <a:t>c</a:t>
            </a:r>
            <a:r>
              <a:rPr spc="-85" dirty="0"/>
              <a:t>e</a:t>
            </a:r>
            <a:r>
              <a:rPr spc="-90" dirty="0"/>
              <a:t>s</a:t>
            </a:r>
            <a:r>
              <a:rPr spc="-114" dirty="0"/>
              <a:t>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878217"/>
            <a:ext cx="3617595" cy="18757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identificat</a:t>
            </a:r>
            <a:r>
              <a:rPr sz="1100" spc="-6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15" dirty="0">
                <a:latin typeface="PMingLiU"/>
                <a:cs typeface="PMingLiU"/>
              </a:rPr>
              <a:t>PID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80" dirty="0">
                <a:latin typeface="Trebuchet MS"/>
                <a:cs typeface="Trebuchet MS"/>
              </a:rPr>
              <a:t>p</a:t>
            </a:r>
            <a:r>
              <a:rPr sz="1100" i="1" spc="-60" dirty="0">
                <a:latin typeface="Trebuchet MS"/>
                <a:cs typeface="Trebuchet MS"/>
              </a:rPr>
              <a:t>r</a:t>
            </a:r>
            <a:r>
              <a:rPr sz="1100" i="1" spc="-45" dirty="0">
                <a:latin typeface="Trebuchet MS"/>
                <a:cs typeface="Trebuchet MS"/>
              </a:rPr>
              <a:t>o</a:t>
            </a:r>
            <a:r>
              <a:rPr sz="1100" i="1" spc="-50" dirty="0">
                <a:latin typeface="Trebuchet MS"/>
                <a:cs typeface="Trebuchet MS"/>
              </a:rPr>
              <a:t>cess</a:t>
            </a:r>
            <a:r>
              <a:rPr sz="1100" i="1" spc="30" dirty="0">
                <a:latin typeface="Trebuchet MS"/>
                <a:cs typeface="Trebuchet MS"/>
              </a:rPr>
              <a:t> I</a:t>
            </a:r>
            <a:r>
              <a:rPr sz="1100" i="1" spc="155" dirty="0">
                <a:latin typeface="Trebuchet MS"/>
                <a:cs typeface="Trebuchet MS"/>
              </a:rPr>
              <a:t>D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(un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15" dirty="0">
                <a:latin typeface="Tahoma"/>
                <a:cs typeface="Tahoma"/>
              </a:rPr>
              <a:t>r)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35" dirty="0">
                <a:latin typeface="Tahoma"/>
                <a:cs typeface="Tahoma"/>
              </a:rPr>
              <a:t>rice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arinte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numai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unul)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(excep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60655">
              <a:lnSpc>
                <a:spcPct val="100000"/>
              </a:lnSpc>
              <a:spcBef>
                <a:spcPts val="35"/>
              </a:spcBef>
            </a:pPr>
            <a:r>
              <a:rPr sz="1100" spc="225" dirty="0">
                <a:latin typeface="PMingLiU"/>
                <a:cs typeface="PMingLiU"/>
              </a:rPr>
              <a:t>init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creat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dintr-un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alt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endParaRPr sz="1100">
              <a:latin typeface="Tahoma"/>
              <a:cs typeface="Tahoma"/>
            </a:endParaRPr>
          </a:p>
          <a:p>
            <a:pPr marL="160655" marR="75565" indent="-148590">
              <a:lnSpc>
                <a:spcPct val="1026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55" dirty="0">
                <a:latin typeface="Tahoma"/>
                <a:cs typeface="Tahoma"/>
              </a:rPr>
              <a:t>oman</a:t>
            </a:r>
            <a:r>
              <a:rPr sz="1100" spc="-60" dirty="0">
                <a:latin typeface="Tahoma"/>
                <a:cs typeface="Tahoma"/>
              </a:rPr>
              <a:t>d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creat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-40" dirty="0">
                <a:latin typeface="Tahoma"/>
                <a:cs typeface="Tahoma"/>
              </a:rPr>
              <a:t>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shell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(din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cite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nda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rului)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rezul</a:t>
            </a:r>
            <a:r>
              <a:rPr sz="1100" spc="-4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rhie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cese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22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un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p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0" dirty="0">
                <a:latin typeface="Tahoma"/>
                <a:cs typeface="Tahoma"/>
              </a:rPr>
              <a:t>arinte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4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un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0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mai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multe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c</a:t>
            </a:r>
            <a:r>
              <a:rPr sz="1000" spc="-80" dirty="0">
                <a:latin typeface="Tahoma"/>
                <a:cs typeface="Tahoma"/>
              </a:rPr>
              <a:t>ese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copil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4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Unix,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204" dirty="0">
                <a:latin typeface="PMingLiU"/>
                <a:cs typeface="PMingLiU"/>
              </a:rPr>
              <a:t>init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55" dirty="0">
                <a:latin typeface="Tahoma"/>
                <a:cs typeface="Tahoma"/>
              </a:rPr>
              <a:t>este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d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0" dirty="0">
                <a:latin typeface="Tahoma"/>
                <a:cs typeface="Tahoma"/>
              </a:rPr>
              <a:t>acina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ier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30" dirty="0">
                <a:latin typeface="Tahoma"/>
                <a:cs typeface="Tahoma"/>
              </a:rPr>
              <a:t>rhiei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20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27475">
              <a:lnSpc>
                <a:spcPct val="100000"/>
              </a:lnSpc>
            </a:pPr>
            <a:r>
              <a:rPr spc="-10" dirty="0"/>
              <a:t>Moto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4180" y="1428897"/>
            <a:ext cx="3860165" cy="363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0980" marR="5080" indent="-1478915">
              <a:lnSpc>
                <a:spcPct val="102699"/>
              </a:lnSpc>
            </a:pPr>
            <a:r>
              <a:rPr sz="1100" i="1" spc="-45" dirty="0">
                <a:latin typeface="Trebuchet MS"/>
                <a:cs typeface="Trebuchet MS"/>
              </a:rPr>
              <a:t>Multitasking:</a:t>
            </a:r>
            <a:r>
              <a:rPr sz="1100" i="1" spc="160" dirty="0">
                <a:latin typeface="Trebuchet MS"/>
                <a:cs typeface="Trebuchet MS"/>
              </a:rPr>
              <a:t> </a:t>
            </a:r>
            <a:r>
              <a:rPr sz="1100" i="1" spc="50" dirty="0">
                <a:latin typeface="Trebuchet MS"/>
                <a:cs typeface="Trebuchet MS"/>
              </a:rPr>
              <a:t>A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20" dirty="0">
                <a:latin typeface="Trebuchet MS"/>
                <a:cs typeface="Trebuchet MS"/>
              </a:rPr>
              <a:t>p</a:t>
            </a:r>
            <a:r>
              <a:rPr sz="1100" i="1" spc="-80" dirty="0">
                <a:latin typeface="Trebuchet MS"/>
                <a:cs typeface="Trebuchet MS"/>
              </a:rPr>
              <a:t>olite</a:t>
            </a:r>
            <a:r>
              <a:rPr sz="1100" i="1" spc="35" dirty="0">
                <a:latin typeface="Trebuchet MS"/>
                <a:cs typeface="Trebuchet MS"/>
              </a:rPr>
              <a:t> </a:t>
            </a:r>
            <a:r>
              <a:rPr sz="1100" i="1" spc="-110" dirty="0">
                <a:latin typeface="Trebuchet MS"/>
                <a:cs typeface="Trebuchet MS"/>
              </a:rPr>
              <a:t>w</a:t>
            </a:r>
            <a:r>
              <a:rPr sz="1100" i="1" spc="-85" dirty="0">
                <a:latin typeface="Trebuchet MS"/>
                <a:cs typeface="Trebuchet MS"/>
              </a:rPr>
              <a:t>a</a:t>
            </a:r>
            <a:r>
              <a:rPr sz="1100" i="1" spc="-40" dirty="0">
                <a:latin typeface="Trebuchet MS"/>
                <a:cs typeface="Trebuchet MS"/>
              </a:rPr>
              <a:t>y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80" dirty="0">
                <a:latin typeface="Trebuchet MS"/>
                <a:cs typeface="Trebuchet MS"/>
              </a:rPr>
              <a:t>of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telling</a:t>
            </a:r>
            <a:r>
              <a:rPr sz="1100" i="1" spc="35" dirty="0">
                <a:latin typeface="Trebuchet MS"/>
                <a:cs typeface="Trebuchet MS"/>
              </a:rPr>
              <a:t> </a:t>
            </a:r>
            <a:r>
              <a:rPr sz="1100" i="1" spc="-60" dirty="0">
                <a:latin typeface="Trebuchet MS"/>
                <a:cs typeface="Trebuchet MS"/>
              </a:rPr>
              <a:t>someone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5" dirty="0">
                <a:latin typeface="Trebuchet MS"/>
                <a:cs typeface="Trebuchet MS"/>
              </a:rPr>
              <a:t>y</a:t>
            </a:r>
            <a:r>
              <a:rPr sz="1100" i="1" spc="-50" dirty="0">
                <a:latin typeface="Trebuchet MS"/>
                <a:cs typeface="Trebuchet MS"/>
              </a:rPr>
              <a:t>ou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65" dirty="0">
                <a:latin typeface="Trebuchet MS"/>
                <a:cs typeface="Trebuchet MS"/>
              </a:rPr>
              <a:t>haven’t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5" dirty="0">
                <a:latin typeface="Trebuchet MS"/>
                <a:cs typeface="Trebuchet MS"/>
              </a:rPr>
              <a:t>he</a:t>
            </a:r>
            <a:r>
              <a:rPr sz="1100" i="1" spc="-100" dirty="0">
                <a:latin typeface="Trebuchet MS"/>
                <a:cs typeface="Trebuchet MS"/>
              </a:rPr>
              <a:t>a</a:t>
            </a:r>
            <a:r>
              <a:rPr sz="1100" i="1" spc="-70" dirty="0">
                <a:latin typeface="Trebuchet MS"/>
                <a:cs typeface="Trebuchet MS"/>
              </a:rPr>
              <a:t>rd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5" dirty="0">
                <a:latin typeface="Trebuchet MS"/>
                <a:cs typeface="Trebuchet MS"/>
              </a:rPr>
              <a:t>a</a:t>
            </a:r>
            <a:r>
              <a:rPr sz="1100" i="1" spc="-35" dirty="0">
                <a:latin typeface="Trebuchet MS"/>
                <a:cs typeface="Trebuchet MS"/>
              </a:rPr>
              <a:t> </a:t>
            </a:r>
            <a:r>
              <a:rPr sz="1100" i="1" spc="-110" dirty="0">
                <a:latin typeface="Trebuchet MS"/>
                <a:cs typeface="Trebuchet MS"/>
              </a:rPr>
              <a:t>w</a:t>
            </a:r>
            <a:r>
              <a:rPr sz="1100" i="1" spc="-85" dirty="0">
                <a:latin typeface="Trebuchet MS"/>
                <a:cs typeface="Trebuchet MS"/>
              </a:rPr>
              <a:t>o</a:t>
            </a:r>
            <a:r>
              <a:rPr sz="1100" i="1" spc="-70" dirty="0">
                <a:latin typeface="Trebuchet MS"/>
                <a:cs typeface="Trebuchet MS"/>
              </a:rPr>
              <a:t>rd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they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65" dirty="0">
                <a:latin typeface="Trebuchet MS"/>
                <a:cs typeface="Trebuchet MS"/>
              </a:rPr>
              <a:t>said.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2</a:t>
            </a:fld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27630">
              <a:lnSpc>
                <a:spcPct val="100000"/>
              </a:lnSpc>
            </a:pPr>
            <a:r>
              <a:rPr spc="-85" dirty="0"/>
              <a:t>Ier</a:t>
            </a:r>
            <a:r>
              <a:rPr spc="-140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40" dirty="0"/>
              <a:t>c</a:t>
            </a:r>
            <a:r>
              <a:rPr spc="-100" dirty="0"/>
              <a:t>es</a:t>
            </a:r>
            <a:r>
              <a:rPr spc="-114" dirty="0"/>
              <a:t>e</a:t>
            </a:r>
            <a:r>
              <a:rPr spc="-30" dirty="0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743127"/>
            <a:ext cx="3989704" cy="168275"/>
          </a:xfrm>
          <a:custGeom>
            <a:avLst/>
            <a:gdLst/>
            <a:ahLst/>
            <a:cxnLst/>
            <a:rect l="l" t="t" r="r" b="b"/>
            <a:pathLst>
              <a:path w="3989704" h="16827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7790"/>
                </a:lnTo>
                <a:lnTo>
                  <a:pt x="3989654" y="16779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898271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714561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701861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752662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787361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838136"/>
            <a:ext cx="50749" cy="187642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942530"/>
            <a:ext cx="3989704" cy="1823085"/>
          </a:xfrm>
          <a:custGeom>
            <a:avLst/>
            <a:gdLst/>
            <a:ahLst/>
            <a:cxnLst/>
            <a:rect l="l" t="t" r="r" b="b"/>
            <a:pathLst>
              <a:path w="3989704" h="1823085">
                <a:moveTo>
                  <a:pt x="3989654" y="0"/>
                </a:moveTo>
                <a:lnTo>
                  <a:pt x="0" y="0"/>
                </a:lnTo>
                <a:lnTo>
                  <a:pt x="0" y="1772031"/>
                </a:lnTo>
                <a:lnTo>
                  <a:pt x="4008" y="1791755"/>
                </a:lnTo>
                <a:lnTo>
                  <a:pt x="14922" y="1807908"/>
                </a:lnTo>
                <a:lnTo>
                  <a:pt x="31075" y="1818822"/>
                </a:lnTo>
                <a:lnTo>
                  <a:pt x="50800" y="1822831"/>
                </a:lnTo>
                <a:lnTo>
                  <a:pt x="3938854" y="1822831"/>
                </a:lnTo>
                <a:lnTo>
                  <a:pt x="3958579" y="1818822"/>
                </a:lnTo>
                <a:lnTo>
                  <a:pt x="3974732" y="1807908"/>
                </a:lnTo>
                <a:lnTo>
                  <a:pt x="3985646" y="1791755"/>
                </a:lnTo>
                <a:lnTo>
                  <a:pt x="3989654" y="17720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825436"/>
            <a:ext cx="0" cy="1908175"/>
          </a:xfrm>
          <a:custGeom>
            <a:avLst/>
            <a:gdLst/>
            <a:ahLst/>
            <a:cxnLst/>
            <a:rect l="l" t="t" r="r" b="b"/>
            <a:pathLst>
              <a:path h="1908175">
                <a:moveTo>
                  <a:pt x="0" y="1908174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8127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8000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78733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746010"/>
            <a:ext cx="335978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Vizualiz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ier</a:t>
            </a:r>
            <a:r>
              <a:rPr sz="900" spc="-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rhiei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85" dirty="0">
                <a:solidFill>
                  <a:srgbClr val="FFFFFF"/>
                </a:solidFill>
                <a:latin typeface="Arial"/>
                <a:cs typeface="Arial"/>
              </a:rPr>
              <a:t>cese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Unix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95" dirty="0">
                <a:solidFill>
                  <a:srgbClr val="FFFFFF"/>
                </a:solidFill>
                <a:latin typeface="PMingLiU"/>
                <a:cs typeface="PMingLiU"/>
              </a:rPr>
              <a:t>ps</a:t>
            </a:r>
            <a:r>
              <a:rPr sz="900" dirty="0">
                <a:solidFill>
                  <a:srgbClr val="FFFFFF"/>
                </a:solidFill>
                <a:latin typeface="PMingLiU"/>
                <a:cs typeface="PMingLiU"/>
              </a:rPr>
              <a:t>  </a:t>
            </a:r>
            <a:r>
              <a:rPr sz="900" spc="20" dirty="0">
                <a:solidFill>
                  <a:srgbClr val="FFFFFF"/>
                </a:solidFill>
                <a:latin typeface="PMingLiU"/>
                <a:cs typeface="PMingLiU"/>
              </a:rPr>
              <a:t>-H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ps -H -o pid,ppid,comm -C init,sshd,b</a:t>
            </a:r>
            <a:r>
              <a:rPr sz="800" spc="-65" dirty="0">
                <a:latin typeface="Courier New"/>
                <a:cs typeface="Courier New"/>
              </a:rPr>
              <a:t>a</a:t>
            </a:r>
            <a:r>
              <a:rPr sz="800" spc="-60" dirty="0">
                <a:latin typeface="Courier New"/>
                <a:cs typeface="Courier New"/>
              </a:rPr>
              <a:t>sh,ps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294" y="1056741"/>
            <a:ext cx="1047115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PID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PPID COMMAND</a:t>
            </a:r>
            <a:endParaRPr sz="800">
              <a:latin typeface="Courier New"/>
              <a:cs typeface="Courier New"/>
            </a:endParaRPr>
          </a:p>
          <a:p>
            <a:pPr marL="66040" marR="166370" indent="161290">
              <a:lnSpc>
                <a:spcPts val="950"/>
              </a:lnSpc>
              <a:spcBef>
                <a:spcPts val="30"/>
              </a:spcBef>
              <a:tabLst>
                <a:tab pos="549910" algn="l"/>
              </a:tabLst>
            </a:pPr>
            <a:r>
              <a:rPr sz="800" spc="-60" dirty="0">
                <a:latin typeface="Courier New"/>
                <a:cs typeface="Courier New"/>
              </a:rPr>
              <a:t>1	0 init 3048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15"/>
              </a:lnSpc>
            </a:pPr>
            <a:r>
              <a:rPr sz="800" spc="-60" dirty="0">
                <a:latin typeface="Courier New"/>
                <a:cs typeface="Courier New"/>
              </a:rPr>
              <a:t>29263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294" y="1537538"/>
            <a:ext cx="617220" cy="110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29266 29263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29267 29266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32688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3048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32691 32688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32692 32691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32733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3048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32736 32733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32737 32736</a:t>
            </a:r>
            <a:endParaRPr sz="800">
              <a:latin typeface="Courier New"/>
              <a:cs typeface="Courier New"/>
            </a:endParaRPr>
          </a:p>
          <a:p>
            <a:pPr marL="107314"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487 32737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3681" y="1297140"/>
            <a:ext cx="939800" cy="1341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3990">
              <a:lnSpc>
                <a:spcPts val="955"/>
              </a:lnSpc>
              <a:tabLst>
                <a:tab pos="388620" algn="l"/>
              </a:tabLst>
            </a:pPr>
            <a:r>
              <a:rPr sz="800" spc="-60" dirty="0">
                <a:latin typeface="Courier New"/>
                <a:cs typeface="Courier New"/>
              </a:rPr>
              <a:t>1	sshd</a:t>
            </a:r>
            <a:endParaRPr sz="800">
              <a:latin typeface="Courier New"/>
              <a:cs typeface="Courier New"/>
            </a:endParaRPr>
          </a:p>
          <a:p>
            <a:pPr marL="603885" marR="112395" indent="-591820">
              <a:lnSpc>
                <a:spcPts val="950"/>
              </a:lnSpc>
              <a:spcBef>
                <a:spcPts val="30"/>
              </a:spcBef>
              <a:tabLst>
                <a:tab pos="496570" algn="l"/>
              </a:tabLst>
            </a:pPr>
            <a:r>
              <a:rPr sz="800" spc="-60" dirty="0">
                <a:latin typeface="Courier New"/>
                <a:cs typeface="Courier New"/>
              </a:rPr>
              <a:t>3048	sshd sshd</a:t>
            </a:r>
            <a:endParaRPr sz="800">
              <a:latin typeface="Courier New"/>
              <a:cs typeface="Courier New"/>
            </a:endParaRPr>
          </a:p>
          <a:p>
            <a:pPr marL="711200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bash</a:t>
            </a:r>
            <a:endParaRPr sz="800">
              <a:latin typeface="Courier New"/>
              <a:cs typeface="Courier New"/>
            </a:endParaRPr>
          </a:p>
          <a:p>
            <a:pPr marL="49657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sshd</a:t>
            </a:r>
            <a:endParaRPr sz="800">
              <a:latin typeface="Courier New"/>
              <a:cs typeface="Courier New"/>
            </a:endParaRPr>
          </a:p>
          <a:p>
            <a:pPr marL="603885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sshd</a:t>
            </a:r>
            <a:endParaRPr sz="800">
              <a:latin typeface="Courier New"/>
              <a:cs typeface="Courier New"/>
            </a:endParaRPr>
          </a:p>
          <a:p>
            <a:pPr marR="5080" algn="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bash</a:t>
            </a:r>
            <a:endParaRPr sz="800">
              <a:latin typeface="Courier New"/>
              <a:cs typeface="Courier New"/>
            </a:endParaRPr>
          </a:p>
          <a:p>
            <a:pPr marL="49657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sshd</a:t>
            </a:r>
            <a:endParaRPr sz="800">
              <a:latin typeface="Courier New"/>
              <a:cs typeface="Courier New"/>
            </a:endParaRPr>
          </a:p>
          <a:p>
            <a:pPr marL="603885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sshd</a:t>
            </a:r>
            <a:endParaRPr sz="800">
              <a:latin typeface="Courier New"/>
              <a:cs typeface="Courier New"/>
            </a:endParaRPr>
          </a:p>
          <a:p>
            <a:pPr marL="819150" marR="5080" indent="-107950" algn="r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latin typeface="Courier New"/>
                <a:cs typeface="Courier New"/>
              </a:rPr>
              <a:t>bash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21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27630">
              <a:lnSpc>
                <a:spcPct val="100000"/>
              </a:lnSpc>
            </a:pPr>
            <a:r>
              <a:rPr spc="-85" dirty="0"/>
              <a:t>Ier</a:t>
            </a:r>
            <a:r>
              <a:rPr spc="-140" dirty="0"/>
              <a:t>a</a:t>
            </a:r>
            <a:r>
              <a:rPr spc="-45" dirty="0"/>
              <a:t>rhia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40" dirty="0"/>
              <a:t>c</a:t>
            </a:r>
            <a:r>
              <a:rPr spc="-100" dirty="0"/>
              <a:t>es</a:t>
            </a:r>
            <a:r>
              <a:rPr spc="-114" dirty="0"/>
              <a:t>e</a:t>
            </a:r>
            <a:r>
              <a:rPr spc="-30" dirty="0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014209"/>
            <a:ext cx="3989704" cy="168275"/>
          </a:xfrm>
          <a:custGeom>
            <a:avLst/>
            <a:gdLst/>
            <a:ahLst/>
            <a:cxnLst/>
            <a:rect l="l" t="t" r="r" b="b"/>
            <a:pathLst>
              <a:path w="3989704" h="16827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7790"/>
                </a:lnTo>
                <a:lnTo>
                  <a:pt x="3989654" y="16779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169352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264448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251748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302548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058443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109232"/>
            <a:ext cx="50749" cy="115521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213617"/>
            <a:ext cx="3989704" cy="1101725"/>
          </a:xfrm>
          <a:custGeom>
            <a:avLst/>
            <a:gdLst/>
            <a:ahLst/>
            <a:cxnLst/>
            <a:rect l="l" t="t" r="r" b="b"/>
            <a:pathLst>
              <a:path w="3989704" h="1101725">
                <a:moveTo>
                  <a:pt x="3989654" y="0"/>
                </a:moveTo>
                <a:lnTo>
                  <a:pt x="0" y="0"/>
                </a:lnTo>
                <a:lnTo>
                  <a:pt x="0" y="1050831"/>
                </a:lnTo>
                <a:lnTo>
                  <a:pt x="4008" y="1070555"/>
                </a:lnTo>
                <a:lnTo>
                  <a:pt x="14922" y="1086708"/>
                </a:lnTo>
                <a:lnTo>
                  <a:pt x="31075" y="1097622"/>
                </a:lnTo>
                <a:lnTo>
                  <a:pt x="50800" y="1101631"/>
                </a:lnTo>
                <a:lnTo>
                  <a:pt x="3938854" y="1101631"/>
                </a:lnTo>
                <a:lnTo>
                  <a:pt x="3958579" y="1097622"/>
                </a:lnTo>
                <a:lnTo>
                  <a:pt x="3974732" y="1086708"/>
                </a:lnTo>
                <a:lnTo>
                  <a:pt x="3985646" y="1070555"/>
                </a:lnTo>
                <a:lnTo>
                  <a:pt x="3989654" y="10508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096532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118696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08383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07113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058432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017092"/>
            <a:ext cx="251650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Vizualiz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ier</a:t>
            </a:r>
            <a:r>
              <a:rPr sz="900" spc="-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rhiei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85" dirty="0">
                <a:solidFill>
                  <a:srgbClr val="FFFFFF"/>
                </a:solidFill>
                <a:latin typeface="Arial"/>
                <a:cs typeface="Arial"/>
              </a:rPr>
              <a:t>cese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Unix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30" dirty="0">
                <a:solidFill>
                  <a:srgbClr val="FFFFFF"/>
                </a:solidFill>
                <a:latin typeface="PMingLiU"/>
                <a:cs typeface="PMingLiU"/>
              </a:rPr>
              <a:t>pstree</a:t>
            </a:r>
            <a:endParaRPr sz="900">
              <a:latin typeface="PMingLiU"/>
              <a:cs typeface="PMingLiU"/>
            </a:endParaRPr>
          </a:p>
          <a:p>
            <a:pPr marL="12700" marR="989965">
              <a:lnSpc>
                <a:spcPts val="950"/>
              </a:lnSpc>
              <a:spcBef>
                <a:spcPts val="459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</a:t>
            </a:r>
            <a:r>
              <a:rPr sz="800" spc="-65" dirty="0">
                <a:latin typeface="Courier New"/>
                <a:cs typeface="Courier New"/>
              </a:rPr>
              <a:t>s</a:t>
            </a:r>
            <a:r>
              <a:rPr sz="800" spc="-60" dirty="0">
                <a:latin typeface="Courier New"/>
                <a:cs typeface="Courier New"/>
              </a:rPr>
              <a:t>tree -p init(1)-+-Xpr</a:t>
            </a:r>
            <a:r>
              <a:rPr sz="800" spc="-65" dirty="0">
                <a:latin typeface="Courier New"/>
                <a:cs typeface="Courier New"/>
              </a:rPr>
              <a:t>t</a:t>
            </a:r>
            <a:r>
              <a:rPr sz="800" spc="-60" dirty="0">
                <a:latin typeface="Courier New"/>
                <a:cs typeface="Courier New"/>
              </a:rPr>
              <a:t>(3144)</a:t>
            </a:r>
            <a:endParaRPr sz="800">
              <a:latin typeface="Courier New"/>
              <a:cs typeface="Courier New"/>
            </a:endParaRPr>
          </a:p>
          <a:p>
            <a:pPr marL="442595">
              <a:lnSpc>
                <a:spcPts val="915"/>
              </a:lnSpc>
            </a:pPr>
            <a:r>
              <a:rPr sz="800" spc="-60" dirty="0">
                <a:latin typeface="Courier New"/>
                <a:cs typeface="Courier New"/>
              </a:rPr>
              <a:t>|-apache(33</a:t>
            </a:r>
            <a:r>
              <a:rPr sz="800" spc="-65" dirty="0">
                <a:latin typeface="Courier New"/>
                <a:cs typeface="Courier New"/>
              </a:rPr>
              <a:t>1</a:t>
            </a:r>
            <a:r>
              <a:rPr sz="800" spc="-60" dirty="0">
                <a:latin typeface="Courier New"/>
                <a:cs typeface="Courier New"/>
              </a:rPr>
              <a:t>3)-+-apache(27892)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7494" y="1568221"/>
            <a:ext cx="7937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84148" y="1568221"/>
            <a:ext cx="83248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r>
              <a:rPr sz="800" spc="-65" dirty="0">
                <a:latin typeface="Courier New"/>
                <a:cs typeface="Courier New"/>
              </a:rPr>
              <a:t>-</a:t>
            </a:r>
            <a:r>
              <a:rPr sz="800" spc="-60" dirty="0">
                <a:latin typeface="Courier New"/>
                <a:cs typeface="Courier New"/>
              </a:rPr>
              <a:t>apache(28002)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r>
              <a:rPr sz="800" spc="-65" dirty="0">
                <a:latin typeface="Courier New"/>
                <a:cs typeface="Courier New"/>
              </a:rPr>
              <a:t>-</a:t>
            </a:r>
            <a:r>
              <a:rPr sz="800" spc="-60" dirty="0">
                <a:latin typeface="Courier New"/>
                <a:cs typeface="Courier New"/>
              </a:rPr>
              <a:t>apache(28037)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|</a:t>
            </a:r>
            <a:r>
              <a:rPr sz="800" spc="-65" dirty="0">
                <a:latin typeface="Courier New"/>
                <a:cs typeface="Courier New"/>
              </a:rPr>
              <a:t>-</a:t>
            </a:r>
            <a:r>
              <a:rPr sz="800" spc="-60" dirty="0">
                <a:latin typeface="Courier New"/>
                <a:cs typeface="Courier New"/>
              </a:rPr>
              <a:t>apache(28038)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294" y="1928812"/>
            <a:ext cx="3682365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[...]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|-sshd(3048)-</a:t>
            </a:r>
            <a:r>
              <a:rPr sz="800" spc="-65" dirty="0">
                <a:latin typeface="Courier New"/>
                <a:cs typeface="Courier New"/>
              </a:rPr>
              <a:t>-</a:t>
            </a:r>
            <a:r>
              <a:rPr sz="800" spc="-60" dirty="0">
                <a:latin typeface="Courier New"/>
                <a:cs typeface="Courier New"/>
              </a:rPr>
              <a:t>-sshd(32733)---sshd(32</a:t>
            </a:r>
            <a:r>
              <a:rPr sz="800" spc="-65" dirty="0">
                <a:latin typeface="Courier New"/>
                <a:cs typeface="Courier New"/>
              </a:rPr>
              <a:t>7</a:t>
            </a:r>
            <a:r>
              <a:rPr sz="800" spc="-60" dirty="0">
                <a:latin typeface="Courier New"/>
                <a:cs typeface="Courier New"/>
              </a:rPr>
              <a:t>36)---bash(32737)---pst</a:t>
            </a:r>
            <a:r>
              <a:rPr sz="800" spc="-65" dirty="0">
                <a:latin typeface="Courier New"/>
                <a:cs typeface="Courier New"/>
              </a:rPr>
              <a:t>r</a:t>
            </a:r>
            <a:r>
              <a:rPr sz="800" spc="-60" dirty="0">
                <a:latin typeface="Courier New"/>
                <a:cs typeface="Courier New"/>
              </a:rPr>
              <a:t>ee(571)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22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32810">
              <a:lnSpc>
                <a:spcPct val="100000"/>
              </a:lnSpc>
            </a:pPr>
            <a:r>
              <a:rPr spc="-5" dirty="0"/>
              <a:t>Utilit</a:t>
            </a:r>
            <a:r>
              <a:rPr spc="-40" dirty="0"/>
              <a:t>a</a:t>
            </a:r>
            <a:r>
              <a:rPr spc="-35" dirty="0"/>
              <a:t>rul</a:t>
            </a:r>
            <a:r>
              <a:rPr spc="10" dirty="0"/>
              <a:t> </a:t>
            </a:r>
            <a:r>
              <a:rPr spc="130" dirty="0">
                <a:latin typeface="PMingLiU"/>
                <a:cs typeface="PMingLiU"/>
              </a:rPr>
              <a:t>top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29984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vizualiz</a:t>
            </a:r>
            <a:r>
              <a:rPr sz="1100" spc="-55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35" dirty="0"/>
              <a:t>dinami</a:t>
            </a:r>
            <a:r>
              <a:rPr sz="1100" spc="-40" dirty="0"/>
              <a:t>c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-145" dirty="0"/>
              <a:t>(</a:t>
            </a:r>
            <a:r>
              <a:rPr sz="1100" spc="-465" dirty="0"/>
              <a:t>ˆ</a:t>
            </a:r>
            <a:r>
              <a:rPr sz="1100" spc="-25" dirty="0"/>
              <a:t>ın</a:t>
            </a:r>
            <a:r>
              <a:rPr sz="1100" spc="15" dirty="0"/>
              <a:t> </a:t>
            </a:r>
            <a:r>
              <a:rPr sz="1100" spc="-20" dirty="0"/>
              <a:t>timp</a:t>
            </a:r>
            <a:r>
              <a:rPr sz="1100" spc="20" dirty="0"/>
              <a:t> </a:t>
            </a:r>
            <a:r>
              <a:rPr sz="1100" spc="-35" dirty="0"/>
              <a:t>real)</a:t>
            </a:r>
            <a:r>
              <a:rPr sz="1100" spc="20" dirty="0"/>
              <a:t> </a:t>
            </a:r>
            <a:r>
              <a:rPr sz="1100" spc="-55" dirty="0"/>
              <a:t>a</a:t>
            </a:r>
            <a:r>
              <a:rPr sz="1100" spc="15" dirty="0"/>
              <a:t> </a:t>
            </a:r>
            <a:r>
              <a:rPr sz="1100" spc="-40" dirty="0"/>
              <a:t>func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/>
              <a:t>io</a:t>
            </a:r>
            <a:r>
              <a:rPr sz="1100" spc="-55" dirty="0"/>
              <a:t>n</a:t>
            </a:r>
            <a:r>
              <a:rPr sz="1100" spc="-595" dirty="0"/>
              <a:t>˘</a:t>
            </a:r>
            <a:r>
              <a:rPr sz="1100" spc="-20" dirty="0"/>
              <a:t>arii</a:t>
            </a:r>
            <a:r>
              <a:rPr sz="1100" spc="20" dirty="0"/>
              <a:t> </a:t>
            </a:r>
            <a:r>
              <a:rPr sz="1100" spc="-35" dirty="0"/>
              <a:t>sistemului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65" dirty="0"/>
              <a:t>mem</a:t>
            </a:r>
            <a:r>
              <a:rPr sz="1000" spc="-75" dirty="0"/>
              <a:t>o</a:t>
            </a:r>
            <a:r>
              <a:rPr sz="1000" spc="-20" dirty="0"/>
              <a:t>ria</a:t>
            </a:r>
            <a:r>
              <a:rPr sz="1000" spc="20" dirty="0"/>
              <a:t> </a:t>
            </a:r>
            <a:r>
              <a:rPr sz="1000" spc="-20" dirty="0"/>
              <a:t>o</a:t>
            </a:r>
            <a:r>
              <a:rPr sz="1000" spc="-30" dirty="0"/>
              <a:t>cupat</a:t>
            </a:r>
            <a:r>
              <a:rPr sz="1000" spc="-540" dirty="0"/>
              <a:t>˘</a:t>
            </a:r>
            <a:r>
              <a:rPr sz="1000" spc="-50" dirty="0"/>
              <a:t>a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/>
              <a:t>o</a:t>
            </a:r>
            <a:r>
              <a:rPr sz="1000" spc="-40" dirty="0"/>
              <a:t>cup</a:t>
            </a:r>
            <a:r>
              <a:rPr sz="1000" spc="-70" dirty="0"/>
              <a:t>a</a:t>
            </a:r>
            <a:r>
              <a:rPr sz="1000" spc="-55" dirty="0"/>
              <a:t>rea</a:t>
            </a:r>
            <a:r>
              <a:rPr sz="1000" spc="15" dirty="0"/>
              <a:t> </a:t>
            </a:r>
            <a:r>
              <a:rPr sz="1000" spc="-70" dirty="0"/>
              <a:t>p</a:t>
            </a:r>
            <a:r>
              <a:rPr sz="1000" spc="-30" dirty="0"/>
              <a:t>r</a:t>
            </a:r>
            <a:r>
              <a:rPr sz="1000" spc="-15" dirty="0"/>
              <a:t>o</a:t>
            </a:r>
            <a:r>
              <a:rPr sz="1000" spc="-55" dirty="0"/>
              <a:t>ces</a:t>
            </a:r>
            <a:r>
              <a:rPr sz="1000" spc="-90" dirty="0"/>
              <a:t>o</a:t>
            </a:r>
            <a:r>
              <a:rPr sz="1000" spc="-30" dirty="0"/>
              <a:t>r</a:t>
            </a:r>
            <a:r>
              <a:rPr sz="1000" spc="-45" dirty="0"/>
              <a:t>u</a:t>
            </a:r>
            <a:r>
              <a:rPr sz="1000" spc="-10" dirty="0"/>
              <a:t>lui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/>
              <a:t>inf</a:t>
            </a:r>
            <a:r>
              <a:rPr sz="1000" spc="-65" dirty="0"/>
              <a:t>o</a:t>
            </a:r>
            <a:r>
              <a:rPr sz="1000" spc="-40" dirty="0"/>
              <a:t>rma</a:t>
            </a:r>
            <a:r>
              <a:rPr sz="1000" spc="-235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ii</a:t>
            </a:r>
            <a:r>
              <a:rPr sz="1000" spc="15" dirty="0"/>
              <a:t> </a:t>
            </a:r>
            <a:r>
              <a:rPr sz="1000" spc="-60" dirty="0"/>
              <a:t>des</a:t>
            </a:r>
            <a:r>
              <a:rPr sz="1000" spc="-95" dirty="0"/>
              <a:t>p</a:t>
            </a:r>
            <a:r>
              <a:rPr sz="1000" spc="-55" dirty="0"/>
              <a:t>re</a:t>
            </a:r>
            <a:r>
              <a:rPr sz="1000" spc="15" dirty="0"/>
              <a:t> </a:t>
            </a:r>
            <a:r>
              <a:rPr sz="1000" spc="-70" dirty="0"/>
              <a:t>p</a:t>
            </a:r>
            <a:r>
              <a:rPr sz="1000" spc="-30" dirty="0"/>
              <a:t>r</a:t>
            </a:r>
            <a:r>
              <a:rPr sz="1000" spc="-15" dirty="0"/>
              <a:t>o</a:t>
            </a:r>
            <a:r>
              <a:rPr sz="1000" spc="-65" dirty="0"/>
              <a:t>cese</a:t>
            </a:r>
            <a:endParaRPr sz="10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/>
              <a:t>monit</a:t>
            </a:r>
            <a:r>
              <a:rPr sz="1100" spc="-70" dirty="0"/>
              <a:t>o</a:t>
            </a:r>
            <a:r>
              <a:rPr sz="1100" spc="-20" dirty="0"/>
              <a:t>riz</a:t>
            </a:r>
            <a:r>
              <a:rPr sz="1100" spc="-60" dirty="0"/>
              <a:t>area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55" dirty="0"/>
              <a:t>cesel</a:t>
            </a:r>
            <a:r>
              <a:rPr sz="1100" spc="-105" dirty="0"/>
              <a:t>o</a:t>
            </a:r>
            <a:r>
              <a:rPr sz="1100" spc="-25" dirty="0"/>
              <a:t>r</a:t>
            </a:r>
            <a:r>
              <a:rPr sz="1100" spc="15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45" dirty="0"/>
              <a:t>sistem</a:t>
            </a:r>
            <a:r>
              <a:rPr sz="1100" spc="-60" dirty="0"/>
              <a:t>u</a:t>
            </a:r>
            <a:r>
              <a:rPr sz="1100" spc="-15" dirty="0"/>
              <a:t>lui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/>
              <a:t>utilit</a:t>
            </a:r>
            <a:r>
              <a:rPr sz="1100" spc="-45" dirty="0"/>
              <a:t>a</a:t>
            </a:r>
            <a:r>
              <a:rPr sz="1100" spc="-25" dirty="0"/>
              <a:t>rul</a:t>
            </a:r>
            <a:r>
              <a:rPr sz="1100" spc="20" dirty="0"/>
              <a:t> </a:t>
            </a:r>
            <a:r>
              <a:rPr sz="1100" spc="110" dirty="0">
                <a:latin typeface="PMingLiU"/>
                <a:cs typeface="PMingLiU"/>
              </a:rPr>
              <a:t>htop</a:t>
            </a:r>
            <a:r>
              <a:rPr sz="1100" spc="-90" dirty="0"/>
              <a:t>:</a:t>
            </a:r>
            <a:r>
              <a:rPr sz="1100" spc="140" dirty="0"/>
              <a:t> </a:t>
            </a:r>
            <a:r>
              <a:rPr sz="1100" spc="-30" dirty="0"/>
              <a:t>cul</a:t>
            </a:r>
            <a:r>
              <a:rPr sz="1100" spc="-70" dirty="0"/>
              <a:t>o</a:t>
            </a:r>
            <a:r>
              <a:rPr sz="1100" spc="-20" dirty="0"/>
              <a:t>ri,</a:t>
            </a:r>
            <a:r>
              <a:rPr sz="1100" spc="20" dirty="0"/>
              <a:t> </a:t>
            </a:r>
            <a:r>
              <a:rPr sz="1100" spc="-30" dirty="0"/>
              <a:t>scroll</a:t>
            </a:r>
            <a:r>
              <a:rPr sz="1100" spc="20" dirty="0"/>
              <a:t> </a:t>
            </a:r>
            <a:r>
              <a:rPr sz="1100" spc="-25" dirty="0"/>
              <a:t>vertical</a:t>
            </a:r>
            <a:r>
              <a:rPr sz="1100" spc="20" dirty="0"/>
              <a:t> </a:t>
            </a:r>
            <a:r>
              <a:rPr sz="1100" spc="-37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/>
              <a:t>i</a:t>
            </a:r>
            <a:r>
              <a:rPr sz="1100" spc="20" dirty="0"/>
              <a:t> </a:t>
            </a:r>
            <a:r>
              <a:rPr sz="1100" spc="-85" dirty="0"/>
              <a:t>o</a:t>
            </a:r>
            <a:r>
              <a:rPr sz="1100" spc="-30" dirty="0"/>
              <a:t>r</a:t>
            </a:r>
            <a:r>
              <a:rPr sz="1100" spc="-5" dirty="0"/>
              <a:t>iz</a:t>
            </a:r>
            <a:r>
              <a:rPr sz="1100" spc="-55" dirty="0"/>
              <a:t>o</a:t>
            </a:r>
            <a:r>
              <a:rPr sz="1100" spc="-60" dirty="0"/>
              <a:t>n</a:t>
            </a:r>
            <a:r>
              <a:rPr sz="1100" spc="-15" dirty="0"/>
              <a:t>tal,</a:t>
            </a:r>
            <a:r>
              <a:rPr sz="1100" spc="20" dirty="0"/>
              <a:t> </a:t>
            </a:r>
            <a:r>
              <a:rPr sz="1100" spc="-40" dirty="0"/>
              <a:t>c</a:t>
            </a:r>
            <a:r>
              <a:rPr sz="1100" spc="-595" dirty="0"/>
              <a:t>˘</a:t>
            </a:r>
            <a:r>
              <a:rPr sz="1100" spc="-35" dirty="0"/>
              <a:t>aut</a:t>
            </a:r>
            <a:r>
              <a:rPr sz="1100" spc="-75" dirty="0"/>
              <a:t>a</a:t>
            </a:r>
            <a:r>
              <a:rPr sz="1100" spc="-60" dirty="0"/>
              <a:t>re</a:t>
            </a:r>
            <a:r>
              <a:rPr sz="1100" spc="15" dirty="0"/>
              <a:t> </a:t>
            </a:r>
            <a:r>
              <a:rPr sz="1100" spc="-35" dirty="0"/>
              <a:t>etc.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23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95525">
              <a:lnSpc>
                <a:spcPct val="100000"/>
              </a:lnSpc>
            </a:pPr>
            <a:r>
              <a:rPr spc="-65" dirty="0"/>
              <a:t>Investig</a:t>
            </a:r>
            <a:r>
              <a:rPr spc="-110" dirty="0"/>
              <a:t>a</a:t>
            </a:r>
            <a:r>
              <a:rPr spc="-75" dirty="0"/>
              <a:t>rea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70" dirty="0"/>
              <a:t>cesel</a:t>
            </a:r>
            <a:r>
              <a:rPr spc="-120" dirty="0"/>
              <a:t>o</a:t>
            </a:r>
            <a:r>
              <a:rPr spc="-70" dirty="0"/>
              <a:t>r:</a:t>
            </a:r>
            <a:r>
              <a:rPr spc="145" dirty="0"/>
              <a:t> </a:t>
            </a:r>
            <a:r>
              <a:rPr spc="140" dirty="0">
                <a:latin typeface="PMingLiU"/>
                <a:cs typeface="PMingLiU"/>
              </a:rPr>
              <a:t>procfs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868957"/>
            <a:ext cx="3989704" cy="168275"/>
          </a:xfrm>
          <a:custGeom>
            <a:avLst/>
            <a:gdLst/>
            <a:ahLst/>
            <a:cxnLst/>
            <a:rect l="l" t="t" r="r" b="b"/>
            <a:pathLst>
              <a:path w="3989704" h="16827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7790"/>
                </a:lnTo>
                <a:lnTo>
                  <a:pt x="3989654" y="16779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2024100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518206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505506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556307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913191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963995"/>
            <a:ext cx="50749" cy="5542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2068380"/>
            <a:ext cx="3989704" cy="501015"/>
          </a:xfrm>
          <a:custGeom>
            <a:avLst/>
            <a:gdLst/>
            <a:ahLst/>
            <a:cxnLst/>
            <a:rect l="l" t="t" r="r" b="b"/>
            <a:pathLst>
              <a:path w="3989704" h="501014">
                <a:moveTo>
                  <a:pt x="3989654" y="0"/>
                </a:moveTo>
                <a:lnTo>
                  <a:pt x="0" y="0"/>
                </a:lnTo>
                <a:lnTo>
                  <a:pt x="0" y="449826"/>
                </a:lnTo>
                <a:lnTo>
                  <a:pt x="4008" y="469551"/>
                </a:lnTo>
                <a:lnTo>
                  <a:pt x="14922" y="485704"/>
                </a:lnTo>
                <a:lnTo>
                  <a:pt x="31075" y="496618"/>
                </a:lnTo>
                <a:lnTo>
                  <a:pt x="50800" y="500626"/>
                </a:lnTo>
                <a:lnTo>
                  <a:pt x="3938854" y="500626"/>
                </a:lnTo>
                <a:lnTo>
                  <a:pt x="3958579" y="496618"/>
                </a:lnTo>
                <a:lnTo>
                  <a:pt x="3974732" y="485704"/>
                </a:lnTo>
                <a:lnTo>
                  <a:pt x="3985646" y="469551"/>
                </a:lnTo>
                <a:lnTo>
                  <a:pt x="3989654" y="449826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951295"/>
            <a:ext cx="0" cy="586105"/>
          </a:xfrm>
          <a:custGeom>
            <a:avLst/>
            <a:gdLst/>
            <a:ahLst/>
            <a:cxnLst/>
            <a:rect l="l" t="t" r="r" b="b"/>
            <a:pathLst>
              <a:path h="586105">
                <a:moveTo>
                  <a:pt x="0" y="585961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9385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9258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9131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924090"/>
            <a:ext cx="2732405" cy="1278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sistem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virtual</a:t>
            </a:r>
            <a:endParaRPr sz="1100">
              <a:latin typeface="Tahoma"/>
              <a:cs typeface="Tahoma"/>
            </a:endParaRPr>
          </a:p>
          <a:p>
            <a:pPr marL="429259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inf</a:t>
            </a:r>
            <a:r>
              <a:rPr sz="1000" spc="-65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rma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15" dirty="0">
                <a:latin typeface="Tahoma"/>
                <a:cs typeface="Tahoma"/>
              </a:rPr>
              <a:t>iile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g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60" dirty="0">
                <a:latin typeface="Tahoma"/>
                <a:cs typeface="Tahoma"/>
              </a:rPr>
              <a:t>asesc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m</a:t>
            </a:r>
            <a:r>
              <a:rPr sz="1000" spc="-65" dirty="0">
                <a:latin typeface="Tahoma"/>
                <a:cs typeface="Tahoma"/>
              </a:rPr>
              <a:t>em</a:t>
            </a:r>
            <a:r>
              <a:rPr sz="1000" spc="-8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montat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45" dirty="0">
                <a:latin typeface="PMingLiU"/>
                <a:cs typeface="PMingLiU"/>
              </a:rPr>
              <a:t>/proc</a:t>
            </a:r>
            <a:endParaRPr sz="1100">
              <a:latin typeface="PMingLiU"/>
              <a:cs typeface="PMingLiU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folosit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utilit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d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ba</a:t>
            </a:r>
            <a:r>
              <a:rPr sz="1100" spc="-50" dirty="0">
                <a:latin typeface="Tahoma"/>
                <a:cs typeface="Tahoma"/>
              </a:rPr>
              <a:t>z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75" dirty="0">
                <a:latin typeface="Tahoma"/>
                <a:cs typeface="Tahoma"/>
              </a:rPr>
              <a:t>a: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110" dirty="0">
                <a:latin typeface="PMingLiU"/>
                <a:cs typeface="PMingLiU"/>
              </a:rPr>
              <a:t>ps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30" dirty="0">
                <a:latin typeface="PMingLiU"/>
                <a:cs typeface="PMingLiU"/>
              </a:rPr>
              <a:t>top</a:t>
            </a:r>
            <a:endParaRPr sz="11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Directo</a:t>
            </a: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nume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date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PID-uri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20" dirty="0">
                <a:solidFill>
                  <a:srgbClr val="FFFFFF"/>
                </a:solidFill>
                <a:latin typeface="PMingLiU"/>
                <a:cs typeface="PMingLiU"/>
              </a:rPr>
              <a:t>/proc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800" spc="-60" dirty="0">
                <a:latin typeface="Courier New"/>
                <a:cs typeface="Courier New"/>
              </a:rPr>
              <a:t>anaconda:~# ls /proc/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7" baseline="5555" dirty="0">
                <a:hlinkClick r:id="rId9" action="ppaction://hlinksldjump"/>
              </a:rPr>
              <a:t>o</a:t>
            </a:r>
            <a:r>
              <a:rPr sz="750" spc="-60" baseline="5555" dirty="0">
                <a:hlinkClick r:id="rId9" action="ppaction://hlinksldjump"/>
              </a:rPr>
              <a:t>cese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25</a:t>
            </a:r>
            <a:r>
              <a:rPr spc="-35" dirty="0"/>
              <a:t>/55</a:t>
            </a: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337769" y="2205113"/>
          <a:ext cx="3862704" cy="288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202"/>
                <a:gridCol w="752851"/>
                <a:gridCol w="376412"/>
                <a:gridCol w="1156148"/>
                <a:gridCol w="1312813"/>
              </a:tblGrid>
              <a:tr h="113767">
                <a:tc>
                  <a:txBody>
                    <a:bodyPr/>
                    <a:lstStyle/>
                    <a:p>
                      <a:pPr marL="2222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73660" algn="r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6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93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2770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32398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3377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853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ts val="785"/>
                        </a:lnSpc>
                        <a:tabLst>
                          <a:tab pos="698500" algn="l"/>
                        </a:tabLst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dr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i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ver	modules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74206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73025" algn="r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2694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27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9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8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3015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32488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3379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854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execdomains </a:t>
                      </a:r>
                      <a:r>
                        <a:rPr sz="800" spc="-114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mounts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39745">
              <a:lnSpc>
                <a:spcPct val="100000"/>
              </a:lnSpc>
            </a:pPr>
            <a:r>
              <a:rPr spc="-55" dirty="0"/>
              <a:t>Cre</a:t>
            </a:r>
            <a:r>
              <a:rPr spc="-80" dirty="0"/>
              <a:t>a</a:t>
            </a:r>
            <a:r>
              <a:rPr spc="-75" dirty="0"/>
              <a:t>rea</a:t>
            </a:r>
            <a:r>
              <a:rPr spc="10" dirty="0"/>
              <a:t> </a:t>
            </a:r>
            <a:r>
              <a:rPr spc="-55" dirty="0"/>
              <a:t>unui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80" dirty="0"/>
              <a:t>ces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20381"/>
            <a:ext cx="3784600" cy="167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creat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cadrul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existent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Unix,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225" dirty="0">
                <a:latin typeface="PMingLiU"/>
                <a:cs typeface="PMingLiU"/>
              </a:rPr>
              <a:t>init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,,st</a:t>
            </a:r>
            <a:r>
              <a:rPr sz="1100" spc="-45" dirty="0">
                <a:latin typeface="Tahoma"/>
                <a:cs typeface="Tahoma"/>
              </a:rPr>
              <a:t>r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20" dirty="0">
                <a:latin typeface="Tahoma"/>
                <a:cs typeface="Tahoma"/>
              </a:rPr>
              <a:t>abunul”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tutur</a:t>
            </a:r>
            <a:r>
              <a:rPr sz="1100" spc="-6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cesel</a:t>
            </a:r>
            <a:r>
              <a:rPr sz="1100" spc="-10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fazele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cr</a:t>
            </a:r>
            <a:r>
              <a:rPr sz="1100" spc="-65" dirty="0">
                <a:latin typeface="Tahoma"/>
                <a:cs typeface="Tahoma"/>
              </a:rPr>
              <a:t>e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20" dirty="0">
                <a:latin typeface="Tahoma"/>
                <a:cs typeface="Tahoma"/>
              </a:rPr>
              <a:t>arii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copierea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(,,clon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50" dirty="0">
                <a:latin typeface="Tahoma"/>
                <a:cs typeface="Tahoma"/>
              </a:rPr>
              <a:t>”)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cesului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p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0" dirty="0">
                <a:latin typeface="Tahoma"/>
                <a:cs typeface="Tahoma"/>
              </a:rPr>
              <a:t>arinte</a:t>
            </a:r>
            <a:endParaRPr sz="1000">
              <a:latin typeface="Tahoma"/>
              <a:cs typeface="Tahoma"/>
            </a:endParaRPr>
          </a:p>
          <a:p>
            <a:pPr marL="437515" marR="508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al</a:t>
            </a:r>
            <a:r>
              <a:rPr sz="1000" spc="-10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c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-45" dirty="0">
                <a:latin typeface="Tahoma"/>
                <a:cs typeface="Tahoma"/>
              </a:rPr>
              <a:t>sursel</a:t>
            </a:r>
            <a:r>
              <a:rPr sz="1000" spc="-85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60" dirty="0">
                <a:latin typeface="Tahoma"/>
                <a:cs typeface="Tahoma"/>
              </a:rPr>
              <a:t>neces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entru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noul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(PID,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ta</a:t>
            </a:r>
            <a:r>
              <a:rPr sz="1000" dirty="0">
                <a:latin typeface="Tahoma"/>
                <a:cs typeface="Tahoma"/>
              </a:rPr>
              <a:t>b</a:t>
            </a:r>
            <a:r>
              <a:rPr sz="1000" spc="-55" dirty="0">
                <a:latin typeface="Tahoma"/>
                <a:cs typeface="Tahoma"/>
              </a:rPr>
              <a:t>e</a:t>
            </a:r>
            <a:r>
              <a:rPr sz="1000" spc="-35" dirty="0">
                <a:latin typeface="Tahoma"/>
                <a:cs typeface="Tahoma"/>
              </a:rPr>
              <a:t>l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-4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zone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mem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etc.)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5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-35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5" dirty="0">
                <a:latin typeface="Tahoma"/>
                <a:cs typeface="Tahoma"/>
              </a:rPr>
              <a:t>arc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mem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executabilului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as</a:t>
            </a:r>
            <a:r>
              <a:rPr sz="1000" spc="-35" dirty="0">
                <a:latin typeface="Tahoma"/>
                <a:cs typeface="Tahoma"/>
              </a:rPr>
              <a:t>o</a:t>
            </a:r>
            <a:r>
              <a:rPr sz="1000" spc="-10" dirty="0">
                <a:latin typeface="Tahoma"/>
                <a:cs typeface="Tahoma"/>
              </a:rPr>
              <a:t>ciat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noulul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endParaRPr sz="1000">
              <a:latin typeface="Tahoma"/>
              <a:cs typeface="Tahoma"/>
            </a:endParaRPr>
          </a:p>
          <a:p>
            <a:pPr marL="437515">
              <a:lnSpc>
                <a:spcPts val="1195"/>
              </a:lnSpc>
            </a:pPr>
            <a:r>
              <a:rPr sz="1000" spc="-25" dirty="0">
                <a:latin typeface="Tahoma"/>
                <a:cs typeface="Tahoma"/>
              </a:rPr>
              <a:t>(faza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0" dirty="0">
                <a:latin typeface="Tahoma"/>
                <a:cs typeface="Tahoma"/>
              </a:rPr>
              <a:t>nume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“loading”)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Tahoma"/>
                <a:cs typeface="Tahoma"/>
              </a:rPr>
              <a:t>actualiz</a:t>
            </a:r>
            <a:r>
              <a:rPr sz="1000" spc="-55" dirty="0">
                <a:latin typeface="Tahoma"/>
                <a:cs typeface="Tahoma"/>
              </a:rPr>
              <a:t>area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resursel</a:t>
            </a:r>
            <a:r>
              <a:rPr sz="1000" spc="-9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(zone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mem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deschise</a:t>
            </a:r>
            <a:r>
              <a:rPr sz="100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ulteri</a:t>
            </a:r>
            <a:r>
              <a:rPr sz="1000" spc="-6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rulea</a:t>
            </a:r>
            <a:r>
              <a:rPr sz="1000" spc="-4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(se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execu</a:t>
            </a:r>
            <a:r>
              <a:rPr sz="1000" spc="-40" dirty="0">
                <a:latin typeface="Tahoma"/>
                <a:cs typeface="Tahoma"/>
              </a:rPr>
              <a:t>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instruc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Tahoma"/>
                <a:cs typeface="Tahoma"/>
              </a:rPr>
              <a:t>iuni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55" dirty="0">
                <a:latin typeface="Tahoma"/>
                <a:cs typeface="Tahoma"/>
              </a:rPr>
              <a:t>ces</a:t>
            </a:r>
            <a:r>
              <a:rPr sz="1000" spc="-90" dirty="0">
                <a:latin typeface="Tahoma"/>
                <a:cs typeface="Tahoma"/>
              </a:rPr>
              <a:t>o</a:t>
            </a:r>
            <a:r>
              <a:rPr sz="1000" spc="-10" dirty="0">
                <a:latin typeface="Tahoma"/>
                <a:cs typeface="Tahoma"/>
              </a:rPr>
              <a:t>r)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7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26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16860">
              <a:lnSpc>
                <a:spcPct val="100000"/>
              </a:lnSpc>
            </a:pPr>
            <a:r>
              <a:rPr spc="-5" dirty="0"/>
              <a:t>T</a:t>
            </a:r>
            <a:r>
              <a:rPr spc="-65" dirty="0"/>
              <a:t>ermin</a:t>
            </a:r>
            <a:r>
              <a:rPr spc="-100" dirty="0"/>
              <a:t>a</a:t>
            </a:r>
            <a:r>
              <a:rPr spc="-75" dirty="0"/>
              <a:t>rea</a:t>
            </a:r>
            <a:r>
              <a:rPr spc="15" dirty="0"/>
              <a:t> </a:t>
            </a:r>
            <a:r>
              <a:rPr spc="-55" dirty="0"/>
              <a:t>unui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80" dirty="0"/>
              <a:t>ces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840194"/>
            <a:ext cx="3614420" cy="1849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termin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toate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inf</a:t>
            </a:r>
            <a:r>
              <a:rPr sz="1000" spc="-6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rm</a:t>
            </a:r>
            <a:r>
              <a:rPr sz="1000" spc="-55" dirty="0">
                <a:latin typeface="Tahoma"/>
                <a:cs typeface="Tahoma"/>
              </a:rPr>
              <a:t>a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15" dirty="0">
                <a:latin typeface="Tahoma"/>
                <a:cs typeface="Tahoma"/>
              </a:rPr>
              <a:t>iile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aferente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disp</a:t>
            </a:r>
            <a:r>
              <a:rPr sz="1000" spc="-75" dirty="0">
                <a:latin typeface="Tahoma"/>
                <a:cs typeface="Tahoma"/>
              </a:rPr>
              <a:t>a</a:t>
            </a:r>
            <a:r>
              <a:rPr sz="1000" spc="-25" dirty="0">
                <a:latin typeface="Tahoma"/>
                <a:cs typeface="Tahoma"/>
              </a:rPr>
              <a:t>r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Tahoma"/>
                <a:cs typeface="Tahoma"/>
              </a:rPr>
              <a:t>resursele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(me</a:t>
            </a:r>
            <a:r>
              <a:rPr sz="1000" spc="-60" dirty="0">
                <a:latin typeface="Tahoma"/>
                <a:cs typeface="Tahoma"/>
              </a:rPr>
              <a:t>m</a:t>
            </a:r>
            <a:r>
              <a:rPr sz="1000" spc="-70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iere)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eli</a:t>
            </a:r>
            <a:r>
              <a:rPr sz="1000" spc="-15" dirty="0">
                <a:latin typeface="Tahoma"/>
                <a:cs typeface="Tahoma"/>
              </a:rPr>
              <a:t>b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35" dirty="0">
                <a:latin typeface="Tahoma"/>
                <a:cs typeface="Tahoma"/>
              </a:rPr>
              <a:t>ate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2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50" dirty="0">
                <a:latin typeface="Tahoma"/>
                <a:cs typeface="Tahoma"/>
              </a:rPr>
              <a:t>and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mo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terge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ierul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executabil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as</a:t>
            </a:r>
            <a:r>
              <a:rPr sz="1100" spc="-40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ciat?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2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50" dirty="0">
                <a:latin typeface="Tahoma"/>
                <a:cs typeface="Tahoma"/>
              </a:rPr>
              <a:t>and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termi</a:t>
            </a:r>
            <a:r>
              <a:rPr sz="1100" spc="-5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ces?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ajunge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la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s</a:t>
            </a:r>
            <a:r>
              <a:rPr sz="1000" spc="-45" dirty="0">
                <a:latin typeface="Tahoma"/>
                <a:cs typeface="Tahoma"/>
              </a:rPr>
              <a:t>f</a:t>
            </a:r>
            <a:r>
              <a:rPr sz="1000" spc="-540" dirty="0">
                <a:latin typeface="Tahoma"/>
                <a:cs typeface="Tahoma"/>
              </a:rPr>
              <a:t>ˆ</a:t>
            </a:r>
            <a:r>
              <a:rPr sz="1000" spc="-35" dirty="0">
                <a:latin typeface="Tahoma"/>
                <a:cs typeface="Tahoma"/>
              </a:rPr>
              <a:t>ar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5" dirty="0">
                <a:latin typeface="Tahoma"/>
                <a:cs typeface="Tahoma"/>
              </a:rPr>
              <a:t>itul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zonei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</a:t>
            </a:r>
            <a:r>
              <a:rPr sz="1000" spc="-10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d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exe</a:t>
            </a:r>
            <a:r>
              <a:rPr sz="1000" spc="-25" dirty="0">
                <a:latin typeface="Tahoma"/>
                <a:cs typeface="Tahoma"/>
              </a:rPr>
              <a:t>cutab</a:t>
            </a:r>
            <a:r>
              <a:rPr sz="1000" spc="-10" dirty="0">
                <a:latin typeface="Tahoma"/>
                <a:cs typeface="Tahoma"/>
              </a:rPr>
              <a:t>ilului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a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45" dirty="0">
                <a:latin typeface="Tahoma"/>
                <a:cs typeface="Tahoma"/>
              </a:rPr>
              <a:t>elea</a:t>
            </a:r>
            <a:r>
              <a:rPr sz="1000" spc="-5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170" dirty="0">
                <a:latin typeface="PMingLiU"/>
                <a:cs typeface="PMingLiU"/>
              </a:rPr>
              <a:t>exit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40" dirty="0">
                <a:latin typeface="Tahoma"/>
                <a:cs typeface="Tahoma"/>
              </a:rPr>
              <a:t>(sau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func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ie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ase</a:t>
            </a:r>
            <a:r>
              <a:rPr sz="1000" spc="-100" dirty="0">
                <a:latin typeface="Tahoma"/>
                <a:cs typeface="Tahoma"/>
              </a:rPr>
              <a:t>m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5" dirty="0">
                <a:latin typeface="Tahoma"/>
                <a:cs typeface="Tahoma"/>
              </a:rPr>
              <a:t>a</a:t>
            </a:r>
            <a:r>
              <a:rPr sz="1000" spc="-60" dirty="0">
                <a:latin typeface="Tahoma"/>
                <a:cs typeface="Tahoma"/>
              </a:rPr>
              <a:t>n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30" dirty="0">
                <a:latin typeface="Tahoma"/>
                <a:cs typeface="Tahoma"/>
              </a:rPr>
              <a:t>ato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35" dirty="0">
                <a:latin typeface="Tahoma"/>
                <a:cs typeface="Tahoma"/>
              </a:rPr>
              <a:t>re)</a:t>
            </a:r>
            <a:endParaRPr sz="1000">
              <a:latin typeface="Tahoma"/>
              <a:cs typeface="Tahoma"/>
            </a:endParaRPr>
          </a:p>
          <a:p>
            <a:pPr marL="437515" marR="2286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ac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nevali</a:t>
            </a:r>
            <a:r>
              <a:rPr sz="1000" spc="-55" dirty="0">
                <a:latin typeface="Tahoma"/>
                <a:cs typeface="Tahoma"/>
              </a:rPr>
              <a:t>d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0" dirty="0">
                <a:latin typeface="Tahoma"/>
                <a:cs typeface="Tahoma"/>
              </a:rPr>
              <a:t>a,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con</a:t>
            </a:r>
            <a:r>
              <a:rPr sz="1000" spc="-45" dirty="0">
                <a:latin typeface="Tahoma"/>
                <a:cs typeface="Tahoma"/>
              </a:rPr>
              <a:t>d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an</a:t>
            </a:r>
            <a:r>
              <a:rPr sz="1000" spc="-80" dirty="0">
                <a:latin typeface="Tahoma"/>
                <a:cs typeface="Tahoma"/>
              </a:rPr>
              <a:t>o</a:t>
            </a:r>
            <a:r>
              <a:rPr sz="1000" spc="-40" dirty="0">
                <a:latin typeface="Tahoma"/>
                <a:cs typeface="Tahoma"/>
              </a:rPr>
              <a:t>rmale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45" dirty="0">
                <a:latin typeface="Trebuchet MS"/>
                <a:cs typeface="Trebuchet MS"/>
              </a:rPr>
              <a:t>abn</a:t>
            </a:r>
            <a:r>
              <a:rPr sz="1000" i="1" spc="-70" dirty="0">
                <a:latin typeface="Trebuchet MS"/>
                <a:cs typeface="Trebuchet MS"/>
              </a:rPr>
              <a:t>o</a:t>
            </a:r>
            <a:r>
              <a:rPr sz="1000" i="1" spc="-65" dirty="0">
                <a:latin typeface="Trebuchet MS"/>
                <a:cs typeface="Trebuchet MS"/>
              </a:rPr>
              <a:t>rmal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60" dirty="0">
                <a:latin typeface="Trebuchet MS"/>
                <a:cs typeface="Trebuchet MS"/>
              </a:rPr>
              <a:t>terminatio</a:t>
            </a:r>
            <a:r>
              <a:rPr sz="1000" i="1" spc="-45" dirty="0">
                <a:latin typeface="Trebuchet MS"/>
                <a:cs typeface="Trebuchet MS"/>
              </a:rPr>
              <a:t>n</a:t>
            </a:r>
            <a:r>
              <a:rPr sz="1000" spc="-40" dirty="0">
                <a:latin typeface="Tahoma"/>
                <a:cs typeface="Tahoma"/>
              </a:rPr>
              <a:t>): </a:t>
            </a:r>
            <a:r>
              <a:rPr sz="1000" spc="-60" dirty="0">
                <a:latin typeface="Tahoma"/>
                <a:cs typeface="Tahoma"/>
              </a:rPr>
              <a:t>gener</a:t>
            </a:r>
            <a:r>
              <a:rPr sz="1000" spc="-9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u</a:t>
            </a:r>
            <a:r>
              <a:rPr sz="1000" spc="-40" dirty="0">
                <a:latin typeface="Tahoma"/>
                <a:cs typeface="Tahoma"/>
              </a:rPr>
              <a:t>nei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excep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(acces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nevalid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la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mem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rie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al</a:t>
            </a:r>
            <a:r>
              <a:rPr sz="1000" spc="-15" dirty="0">
                <a:latin typeface="Tahoma"/>
                <a:cs typeface="Tahoma"/>
              </a:rPr>
              <a:t>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-3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resur</a:t>
            </a:r>
            <a:r>
              <a:rPr sz="1000" spc="-65" dirty="0">
                <a:latin typeface="Tahoma"/>
                <a:cs typeface="Tahoma"/>
              </a:rPr>
              <a:t>s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25" dirty="0">
                <a:latin typeface="Tahoma"/>
                <a:cs typeface="Tahoma"/>
              </a:rPr>
              <a:t>a)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5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Tahoma"/>
                <a:cs typeface="Tahoma"/>
              </a:rPr>
              <a:t>este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</a:t>
            </a:r>
            <a:r>
              <a:rPr sz="1000" spc="-50" dirty="0">
                <a:latin typeface="Tahoma"/>
                <a:cs typeface="Tahoma"/>
              </a:rPr>
              <a:t>m</a:t>
            </a:r>
            <a:r>
              <a:rPr sz="1000" spc="-15" dirty="0">
                <a:latin typeface="Tahoma"/>
                <a:cs typeface="Tahoma"/>
              </a:rPr>
              <a:t>i</a:t>
            </a:r>
            <a:r>
              <a:rPr sz="1000" spc="-35" dirty="0">
                <a:latin typeface="Tahoma"/>
                <a:cs typeface="Tahoma"/>
              </a:rPr>
              <a:t>n</a:t>
            </a:r>
            <a:r>
              <a:rPr sz="1000" spc="-15" dirty="0">
                <a:latin typeface="Tahoma"/>
                <a:cs typeface="Tahoma"/>
              </a:rPr>
              <a:t>at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utilizat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alt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7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27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1875">
              <a:lnSpc>
                <a:spcPct val="100000"/>
              </a:lnSpc>
            </a:pPr>
            <a:r>
              <a:rPr spc="-5" dirty="0"/>
              <a:t>T</a:t>
            </a:r>
            <a:r>
              <a:rPr spc="-65" dirty="0"/>
              <a:t>ermin</a:t>
            </a:r>
            <a:r>
              <a:rPr spc="-100" dirty="0"/>
              <a:t>a</a:t>
            </a:r>
            <a:r>
              <a:rPr spc="-75" dirty="0"/>
              <a:t>re</a:t>
            </a:r>
            <a:r>
              <a:rPr spc="10" dirty="0"/>
              <a:t> </a:t>
            </a:r>
            <a:r>
              <a:rPr spc="-35" dirty="0"/>
              <a:t>f</a:t>
            </a:r>
            <a:r>
              <a:rPr spc="-95" dirty="0"/>
              <a:t>o</a:t>
            </a:r>
            <a:r>
              <a:rPr spc="-35" dirty="0"/>
              <a:t>r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spc="-35" dirty="0"/>
              <a:t>at</a:t>
            </a:r>
            <a:r>
              <a:rPr sz="1200" spc="-650" dirty="0"/>
              <a:t>˘</a:t>
            </a:r>
            <a:r>
              <a:rPr sz="1200" spc="-75" dirty="0"/>
              <a:t>a</a:t>
            </a:r>
            <a:r>
              <a:rPr sz="1200" spc="15" dirty="0"/>
              <a:t> </a:t>
            </a:r>
            <a:r>
              <a:rPr sz="1200" spc="-75" dirty="0"/>
              <a:t>a</a:t>
            </a:r>
            <a:r>
              <a:rPr sz="1200" spc="15" dirty="0"/>
              <a:t> </a:t>
            </a:r>
            <a:r>
              <a:rPr sz="1200" spc="-55" dirty="0"/>
              <a:t>unui</a:t>
            </a:r>
            <a:r>
              <a:rPr sz="1200" spc="15" dirty="0"/>
              <a:t> </a:t>
            </a:r>
            <a:r>
              <a:rPr sz="1200" spc="-100" dirty="0"/>
              <a:t>p</a:t>
            </a:r>
            <a:r>
              <a:rPr sz="1200" spc="-45" dirty="0"/>
              <a:t>r</a:t>
            </a:r>
            <a:r>
              <a:rPr sz="1200" spc="-35" dirty="0"/>
              <a:t>o</a:t>
            </a:r>
            <a:r>
              <a:rPr sz="1200" spc="-80" dirty="0"/>
              <a:t>ces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629881"/>
            <a:ext cx="3698875" cy="2399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execu</a:t>
            </a:r>
            <a:r>
              <a:rPr sz="1100" spc="-45" dirty="0">
                <a:latin typeface="Tahoma"/>
                <a:cs typeface="Tahoma"/>
              </a:rPr>
              <a:t>t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iune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nevali</a:t>
            </a:r>
            <a:r>
              <a:rPr sz="1100" spc="-60" dirty="0">
                <a:latin typeface="Tahoma"/>
                <a:cs typeface="Tahoma"/>
              </a:rPr>
              <a:t>d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(cond</a:t>
            </a:r>
            <a:r>
              <a:rPr sz="1100" spc="-20" dirty="0">
                <a:latin typeface="Tahoma"/>
                <a:cs typeface="Tahoma"/>
              </a:rPr>
              <a:t>i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an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rma</a:t>
            </a:r>
            <a:r>
              <a:rPr sz="1100" spc="-30" dirty="0">
                <a:latin typeface="Tahoma"/>
                <a:cs typeface="Tahoma"/>
              </a:rPr>
              <a:t>l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95" dirty="0">
                <a:latin typeface="Calibri"/>
                <a:cs typeface="Calibri"/>
              </a:rPr>
              <a:t>→</a:t>
            </a:r>
            <a:endParaRPr sz="1100">
              <a:latin typeface="Calibri"/>
              <a:cs typeface="Calibri"/>
            </a:endParaRPr>
          </a:p>
          <a:p>
            <a:pPr marL="160655">
              <a:lnSpc>
                <a:spcPct val="100000"/>
              </a:lnSpc>
              <a:spcBef>
                <a:spcPts val="35"/>
              </a:spcBef>
            </a:pP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termi</a:t>
            </a:r>
            <a:r>
              <a:rPr sz="1100" spc="-5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resurse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95" dirty="0">
                <a:latin typeface="Calibri"/>
                <a:cs typeface="Calibri"/>
              </a:rPr>
              <a:t>→</a:t>
            </a:r>
            <a:r>
              <a:rPr sz="1100" i="1" spc="114" dirty="0">
                <a:latin typeface="Calibri"/>
                <a:cs typeface="Calibri"/>
              </a:rPr>
              <a:t> </a:t>
            </a: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termi</a:t>
            </a:r>
            <a:r>
              <a:rPr sz="1100" spc="-5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endParaRPr sz="1100">
              <a:latin typeface="Tahoma"/>
              <a:cs typeface="Tahoma"/>
            </a:endParaRPr>
          </a:p>
          <a:p>
            <a:pPr marL="160655" marR="7048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ra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iuni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p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15" dirty="0">
                <a:latin typeface="Tahoma"/>
                <a:cs typeface="Tahoma"/>
              </a:rPr>
              <a:t>rticul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95" dirty="0">
                <a:latin typeface="Calibri"/>
                <a:cs typeface="Calibri"/>
              </a:rPr>
              <a:t>→</a:t>
            </a:r>
            <a:r>
              <a:rPr sz="1100" i="1" spc="114" dirty="0">
                <a:latin typeface="Calibri"/>
                <a:cs typeface="Calibri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alt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term</a:t>
            </a:r>
            <a:r>
              <a:rPr sz="1100" dirty="0">
                <a:latin typeface="Tahoma"/>
                <a:cs typeface="Tahoma"/>
              </a:rPr>
              <a:t>i</a:t>
            </a:r>
            <a:r>
              <a:rPr sz="1100" spc="-65" dirty="0">
                <a:latin typeface="Tahoma"/>
                <a:cs typeface="Tahoma"/>
              </a:rPr>
              <a:t>n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(utilizat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tot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rintr-un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-55" dirty="0">
                <a:latin typeface="Tahoma"/>
                <a:cs typeface="Tahoma"/>
              </a:rPr>
              <a:t>s,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obicei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shell-ul)</a:t>
            </a:r>
            <a:endParaRPr sz="1100">
              <a:latin typeface="Tahoma"/>
              <a:cs typeface="Tahoma"/>
            </a:endParaRPr>
          </a:p>
          <a:p>
            <a:pPr marL="160655" marR="121285" indent="-148590">
              <a:lnSpc>
                <a:spcPts val="1200"/>
              </a:lnSpc>
              <a:spcBef>
                <a:spcPts val="31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termin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cesului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55" dirty="0">
                <a:latin typeface="Tahoma"/>
                <a:cs typeface="Tahoma"/>
              </a:rPr>
              <a:t>ınseam</a:t>
            </a:r>
            <a:r>
              <a:rPr sz="1100" spc="-75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transmiterea</a:t>
            </a:r>
            <a:r>
              <a:rPr sz="1100" spc="2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</a:t>
            </a:r>
            <a:r>
              <a:rPr sz="1100" spc="-60" dirty="0">
                <a:latin typeface="Tahoma"/>
                <a:cs typeface="Tahoma"/>
              </a:rPr>
              <a:t>n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1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notifi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40" dirty="0">
                <a:latin typeface="Tahoma"/>
                <a:cs typeface="Tahoma"/>
              </a:rPr>
              <a:t>atre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acesta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(unui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,,glon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0" dirty="0">
                <a:latin typeface="Tahoma"/>
                <a:cs typeface="Tahoma"/>
              </a:rPr>
              <a:t>”)</a:t>
            </a:r>
            <a:endParaRPr sz="1100">
              <a:latin typeface="Tahoma"/>
              <a:cs typeface="Tahoma"/>
            </a:endParaRPr>
          </a:p>
          <a:p>
            <a:pPr marL="437515" marR="98425" indent="-137160">
              <a:lnSpc>
                <a:spcPct val="100000"/>
              </a:lnSpc>
              <a:spcBef>
                <a:spcPts val="15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Tahoma"/>
                <a:cs typeface="Tahoma"/>
              </a:rPr>
              <a:t>notific</a:t>
            </a:r>
            <a:r>
              <a:rPr sz="1000" spc="-55" dirty="0">
                <a:latin typeface="Tahoma"/>
                <a:cs typeface="Tahoma"/>
              </a:rPr>
              <a:t>area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este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trimi</a:t>
            </a:r>
            <a:r>
              <a:rPr sz="1000" spc="-30" dirty="0">
                <a:latin typeface="Tahoma"/>
                <a:cs typeface="Tahoma"/>
              </a:rPr>
              <a:t>s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sistemul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50" dirty="0">
                <a:latin typeface="Tahoma"/>
                <a:cs typeface="Tahoma"/>
              </a:rPr>
              <a:t>er</a:t>
            </a:r>
            <a:r>
              <a:rPr sz="1000" spc="-9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alt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60" dirty="0">
                <a:latin typeface="Tahoma"/>
                <a:cs typeface="Tahoma"/>
              </a:rPr>
              <a:t>ces</a:t>
            </a:r>
            <a:endParaRPr sz="1000">
              <a:latin typeface="Tahoma"/>
              <a:cs typeface="Tahoma"/>
            </a:endParaRPr>
          </a:p>
          <a:p>
            <a:pPr marL="437515" marR="13970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Tahoma"/>
                <a:cs typeface="Tahoma"/>
              </a:rPr>
              <a:t>notific</a:t>
            </a:r>
            <a:r>
              <a:rPr sz="1000" spc="-55" dirty="0">
                <a:latin typeface="Tahoma"/>
                <a:cs typeface="Tahoma"/>
              </a:rPr>
              <a:t>area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0" dirty="0">
                <a:latin typeface="Tahoma"/>
                <a:cs typeface="Tahoma"/>
              </a:rPr>
              <a:t>nume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-50" dirty="0">
                <a:latin typeface="Tahoma"/>
                <a:cs typeface="Tahoma"/>
              </a:rPr>
              <a:t>mna</a:t>
            </a:r>
            <a:r>
              <a:rPr sz="1000" spc="5" dirty="0">
                <a:latin typeface="Tahoma"/>
                <a:cs typeface="Tahoma"/>
              </a:rPr>
              <a:t>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45" dirty="0">
                <a:latin typeface="Trebuchet MS"/>
                <a:cs typeface="Trebuchet MS"/>
              </a:rPr>
              <a:t>signal</a:t>
            </a:r>
            <a:r>
              <a:rPr sz="1000" i="1" spc="-204" dirty="0">
                <a:latin typeface="Trebuchet MS"/>
                <a:cs typeface="Trebuchet MS"/>
              </a:rPr>
              <a:t> </a:t>
            </a:r>
            <a:r>
              <a:rPr sz="1000" dirty="0">
                <a:latin typeface="Tahoma"/>
                <a:cs typeface="Tahoma"/>
              </a:rPr>
              <a:t>)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Linux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excep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ie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55" dirty="0">
                <a:latin typeface="Trebuchet MS"/>
                <a:cs typeface="Trebuchet MS"/>
              </a:rPr>
              <a:t>exceptio</a:t>
            </a:r>
            <a:r>
              <a:rPr sz="1000" i="1" spc="-50" dirty="0">
                <a:latin typeface="Trebuchet MS"/>
                <a:cs typeface="Trebuchet MS"/>
              </a:rPr>
              <a:t>n</a:t>
            </a:r>
            <a:r>
              <a:rPr sz="1000" dirty="0">
                <a:latin typeface="Tahoma"/>
                <a:cs typeface="Tahoma"/>
              </a:rPr>
              <a:t>)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Wind</a:t>
            </a:r>
            <a:r>
              <a:rPr sz="1000" spc="-50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ws)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5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anumite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tipuri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notific</a:t>
            </a:r>
            <a:r>
              <a:rPr sz="1000" spc="-55" dirty="0">
                <a:latin typeface="Tahoma"/>
                <a:cs typeface="Tahoma"/>
              </a:rPr>
              <a:t>are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do</a:t>
            </a:r>
            <a:r>
              <a:rPr sz="1000" spc="-75" dirty="0">
                <a:latin typeface="Tahoma"/>
                <a:cs typeface="Tahoma"/>
              </a:rPr>
              <a:t>a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entru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anun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nu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sunt</a:t>
            </a:r>
            <a:endParaRPr sz="1000">
              <a:latin typeface="Tahoma"/>
              <a:cs typeface="Tahoma"/>
            </a:endParaRPr>
          </a:p>
          <a:p>
            <a:pPr marL="437515">
              <a:lnSpc>
                <a:spcPts val="1200"/>
              </a:lnSpc>
            </a:pPr>
            <a:r>
              <a:rPr sz="1000" spc="-35" dirty="0">
                <a:latin typeface="Tahoma"/>
                <a:cs typeface="Tahoma"/>
              </a:rPr>
              <a:t>,,gloan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e”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(nu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termi</a:t>
            </a:r>
            <a:r>
              <a:rPr sz="1000" spc="-45" dirty="0">
                <a:latin typeface="Tahoma"/>
                <a:cs typeface="Tahoma"/>
              </a:rPr>
              <a:t>n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cesul)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7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28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95065">
              <a:lnSpc>
                <a:spcPct val="100000"/>
              </a:lnSpc>
            </a:pPr>
            <a:r>
              <a:rPr spc="-70" dirty="0"/>
              <a:t>Semnale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647634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796440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3011741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999041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3049841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691868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742650"/>
            <a:ext cx="50749" cy="12690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840710"/>
            <a:ext cx="3989704" cy="1222375"/>
          </a:xfrm>
          <a:custGeom>
            <a:avLst/>
            <a:gdLst/>
            <a:ahLst/>
            <a:cxnLst/>
            <a:rect l="l" t="t" r="r" b="b"/>
            <a:pathLst>
              <a:path w="3989704" h="1222375">
                <a:moveTo>
                  <a:pt x="3989654" y="0"/>
                </a:moveTo>
                <a:lnTo>
                  <a:pt x="0" y="0"/>
                </a:lnTo>
                <a:lnTo>
                  <a:pt x="0" y="1171031"/>
                </a:lnTo>
                <a:lnTo>
                  <a:pt x="4008" y="1190756"/>
                </a:lnTo>
                <a:lnTo>
                  <a:pt x="14922" y="1206909"/>
                </a:lnTo>
                <a:lnTo>
                  <a:pt x="31075" y="1217823"/>
                </a:lnTo>
                <a:lnTo>
                  <a:pt x="50800" y="1221831"/>
                </a:lnTo>
                <a:lnTo>
                  <a:pt x="3938854" y="1221831"/>
                </a:lnTo>
                <a:lnTo>
                  <a:pt x="3958579" y="1217823"/>
                </a:lnTo>
                <a:lnTo>
                  <a:pt x="3974732" y="1206909"/>
                </a:lnTo>
                <a:lnTo>
                  <a:pt x="3985646" y="1190756"/>
                </a:lnTo>
                <a:lnTo>
                  <a:pt x="3989654" y="11710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729956"/>
            <a:ext cx="0" cy="1301115"/>
          </a:xfrm>
          <a:custGeom>
            <a:avLst/>
            <a:gdLst/>
            <a:ahLst/>
            <a:cxnLst/>
            <a:rect l="l" t="t" r="r" b="b"/>
            <a:pathLst>
              <a:path h="1301114">
                <a:moveTo>
                  <a:pt x="0" y="130083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71725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70455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691856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617613"/>
            <a:ext cx="3896995" cy="1356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Unix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19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mecanisme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notific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indi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endParaRPr sz="1100">
              <a:latin typeface="Tahoma"/>
              <a:cs typeface="Tahoma"/>
            </a:endParaRPr>
          </a:p>
          <a:p>
            <a:pPr marL="429259">
              <a:lnSpc>
                <a:spcPct val="100000"/>
              </a:lnSpc>
              <a:spcBef>
                <a:spcPts val="190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45" dirty="0">
                <a:latin typeface="Tahoma"/>
                <a:cs typeface="Tahoma"/>
              </a:rPr>
              <a:t>ıncheierea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55" dirty="0">
                <a:latin typeface="Tahoma"/>
                <a:cs typeface="Tahoma"/>
              </a:rPr>
              <a:t>era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atingerea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s</a:t>
            </a:r>
            <a:r>
              <a:rPr sz="1000" spc="-30" dirty="0">
                <a:latin typeface="Tahoma"/>
                <a:cs typeface="Tahoma"/>
              </a:rPr>
              <a:t>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20" dirty="0">
                <a:latin typeface="Tahoma"/>
                <a:cs typeface="Tahoma"/>
              </a:rPr>
              <a:t>ari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(</a:t>
            </a:r>
            <a:r>
              <a:rPr sz="1000" spc="-30" dirty="0">
                <a:latin typeface="Tahoma"/>
                <a:cs typeface="Tahoma"/>
              </a:rPr>
              <a:t>n</a:t>
            </a:r>
            <a:r>
              <a:rPr sz="1000" spc="-10" dirty="0">
                <a:latin typeface="Tahoma"/>
                <a:cs typeface="Tahoma"/>
              </a:rPr>
              <a:t>otific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35" dirty="0">
                <a:latin typeface="Tahoma"/>
                <a:cs typeface="Tahoma"/>
              </a:rPr>
              <a:t>re)</a:t>
            </a:r>
            <a:endParaRPr sz="1000">
              <a:latin typeface="Tahoma"/>
              <a:cs typeface="Tahoma"/>
            </a:endParaRPr>
          </a:p>
          <a:p>
            <a:pPr marL="566420" marR="5080" indent="-137160">
              <a:lnSpc>
                <a:spcPct val="100000"/>
              </a:lnSpc>
              <a:spcBef>
                <a:spcPts val="10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condi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ie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deosebit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func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Tahoma"/>
                <a:cs typeface="Tahoma"/>
              </a:rPr>
              <a:t>ion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(de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ex.</a:t>
            </a:r>
            <a:r>
              <a:rPr sz="1000" spc="12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acces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unei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zone</a:t>
            </a:r>
            <a:r>
              <a:rPr sz="1000" spc="-30" dirty="0">
                <a:latin typeface="Tahoma"/>
                <a:cs typeface="Tahoma"/>
              </a:rPr>
              <a:t> invalide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mem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rie)</a:t>
            </a:r>
            <a:endParaRPr sz="1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1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Lista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semnale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Unix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k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ll -l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7" baseline="5555" dirty="0">
                <a:hlinkClick r:id="rId9" action="ppaction://hlinksldjump"/>
              </a:rPr>
              <a:t>o</a:t>
            </a:r>
            <a:r>
              <a:rPr sz="750" spc="-60" baseline="5555" dirty="0">
                <a:hlinkClick r:id="rId9" action="ppaction://hlinksldjump"/>
              </a:rPr>
              <a:t>cese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29</a:t>
            </a:r>
            <a:r>
              <a:rPr spc="-35" dirty="0"/>
              <a:t>/55</a:t>
            </a: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337769" y="1977452"/>
          <a:ext cx="3110230" cy="1009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939"/>
                <a:gridCol w="779718"/>
                <a:gridCol w="833495"/>
                <a:gridCol w="694455"/>
              </a:tblGrid>
              <a:tr h="113780">
                <a:tc>
                  <a:txBody>
                    <a:bodyPr/>
                    <a:lstStyle/>
                    <a:p>
                      <a:pPr marL="7556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SIGHUP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SIGINT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SIGQUIT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78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4)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SIGILL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7556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5)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SIGTRAP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6)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I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GABRT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835"/>
                        </a:lnSpc>
                      </a:pPr>
                      <a:r>
                        <a:rPr sz="800" spc="-5" dirty="0">
                          <a:latin typeface="Courier New"/>
                          <a:cs typeface="Courier New"/>
                        </a:rPr>
                        <a:t>7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SIGBUS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8)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SIGFPE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7556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9)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SIGKILL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10)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SIGUSR1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11)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SIGSEGV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12)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SIGUSR2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13)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SIGPIPE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14)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SIGALRM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15)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SIGTERM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17)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SIGCHLD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18)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SIGCONT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19)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SIGSTOP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20)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SIGTSTP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21)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SIGTTIN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22)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SIGTTOU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23)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SIGURG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24)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SIGXCPU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25)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SIGXFSZ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20192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26)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SIGVTALRM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7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SIGP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R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OF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28)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I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GWINCH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29)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SIGIO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  <a:tr h="174206">
                <a:tc>
                  <a:txBody>
                    <a:bodyPr/>
                    <a:lstStyle/>
                    <a:p>
                      <a:pPr marL="22225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30)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SIGPWR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ts val="835"/>
                        </a:lnSpc>
                      </a:pPr>
                      <a:r>
                        <a:rPr sz="800" dirty="0">
                          <a:latin typeface="Courier New"/>
                          <a:cs typeface="Courier New"/>
                        </a:rPr>
                        <a:t>31)</a:t>
                      </a:r>
                      <a:r>
                        <a:rPr sz="800" spc="-6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SI</a:t>
                      </a:r>
                      <a:r>
                        <a:rPr sz="800" spc="-5" dirty="0">
                          <a:latin typeface="Courier New"/>
                          <a:cs typeface="Courier New"/>
                        </a:rPr>
                        <a:t>G</a:t>
                      </a:r>
                      <a:r>
                        <a:rPr sz="800" dirty="0">
                          <a:latin typeface="Courier New"/>
                          <a:cs typeface="Courier New"/>
                        </a:rPr>
                        <a:t>SYS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E9CCC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67710">
              <a:lnSpc>
                <a:spcPct val="100000"/>
              </a:lnSpc>
            </a:pPr>
            <a:r>
              <a:rPr spc="-70" dirty="0"/>
              <a:t>Semnale</a:t>
            </a:r>
            <a:r>
              <a:rPr spc="-30" dirty="0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217421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369390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945295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932595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983395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261656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312443"/>
            <a:ext cx="50749" cy="16328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413662"/>
            <a:ext cx="3989704" cy="1583055"/>
          </a:xfrm>
          <a:custGeom>
            <a:avLst/>
            <a:gdLst/>
            <a:ahLst/>
            <a:cxnLst/>
            <a:rect l="l" t="t" r="r" b="b"/>
            <a:pathLst>
              <a:path w="3989704" h="1583055">
                <a:moveTo>
                  <a:pt x="3989654" y="0"/>
                </a:moveTo>
                <a:lnTo>
                  <a:pt x="0" y="0"/>
                </a:lnTo>
                <a:lnTo>
                  <a:pt x="0" y="1531632"/>
                </a:lnTo>
                <a:lnTo>
                  <a:pt x="4008" y="1551357"/>
                </a:lnTo>
                <a:lnTo>
                  <a:pt x="14922" y="1567510"/>
                </a:lnTo>
                <a:lnTo>
                  <a:pt x="31075" y="1578424"/>
                </a:lnTo>
                <a:lnTo>
                  <a:pt x="50800" y="1582433"/>
                </a:lnTo>
                <a:lnTo>
                  <a:pt x="3938854" y="1582433"/>
                </a:lnTo>
                <a:lnTo>
                  <a:pt x="3958579" y="1578424"/>
                </a:lnTo>
                <a:lnTo>
                  <a:pt x="3974732" y="1567510"/>
                </a:lnTo>
                <a:lnTo>
                  <a:pt x="3985646" y="1551357"/>
                </a:lnTo>
                <a:lnTo>
                  <a:pt x="3989654" y="1531632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299743"/>
            <a:ext cx="0" cy="1664970"/>
          </a:xfrm>
          <a:custGeom>
            <a:avLst/>
            <a:gdLst/>
            <a:ahLst/>
            <a:cxnLst/>
            <a:rect l="l" t="t" r="r" b="b"/>
            <a:pathLst>
              <a:path h="1664970">
                <a:moveTo>
                  <a:pt x="0" y="1664601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28704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27434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261643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554990"/>
            <a:ext cx="3592195" cy="992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9560" marR="5080" indent="-148590">
              <a:lnSpc>
                <a:spcPts val="12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comanda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225" dirty="0">
                <a:latin typeface="PMingLiU"/>
                <a:cs typeface="PMingLiU"/>
              </a:rPr>
              <a:t>kill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folosi</a:t>
            </a:r>
            <a:r>
              <a:rPr sz="1100" spc="-35" dirty="0">
                <a:latin typeface="Tahoma"/>
                <a:cs typeface="Tahoma"/>
              </a:rPr>
              <a:t>t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transmiterea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semnal</a:t>
            </a:r>
            <a:endParaRPr sz="1100">
              <a:latin typeface="Tahoma"/>
              <a:cs typeface="Tahoma"/>
            </a:endParaRPr>
          </a:p>
          <a:p>
            <a:pPr marL="429259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denumire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neferici</a:t>
            </a:r>
            <a:r>
              <a:rPr sz="1000" spc="-35" dirty="0">
                <a:latin typeface="Tahoma"/>
                <a:cs typeface="Tahoma"/>
              </a:rPr>
              <a:t>t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65" dirty="0">
                <a:latin typeface="Tahoma"/>
                <a:cs typeface="Tahoma"/>
              </a:rPr>
              <a:t>a:</a:t>
            </a:r>
            <a:r>
              <a:rPr sz="1000" spc="130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nu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toate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semnalele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termi</a:t>
            </a:r>
            <a:r>
              <a:rPr sz="1000" spc="-45" dirty="0">
                <a:latin typeface="Tahoma"/>
                <a:cs typeface="Tahoma"/>
              </a:rPr>
              <a:t>n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endParaRPr sz="1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ermin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unui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80" dirty="0">
                <a:solidFill>
                  <a:srgbClr val="FFFFFF"/>
                </a:solidFill>
                <a:latin typeface="Arial"/>
                <a:cs typeface="Arial"/>
              </a:rPr>
              <a:t>ces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semnalul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PMingLiU"/>
                <a:cs typeface="PMingLiU"/>
              </a:rPr>
              <a:t>SIGKILL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294" y="1527873"/>
            <a:ext cx="617220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PID TTY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10388 pts/2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10422 pts/2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10424 pts/2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53918" y="1527873"/>
            <a:ext cx="832485" cy="50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340"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T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ME CMD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bash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netcat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00:00:00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294" y="2008657"/>
            <a:ext cx="19075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k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ll -KI</a:t>
            </a:r>
            <a:r>
              <a:rPr sz="800" spc="-65" dirty="0">
                <a:latin typeface="Courier New"/>
                <a:cs typeface="Courier New"/>
              </a:rPr>
              <a:t>L</a:t>
            </a:r>
            <a:r>
              <a:rPr sz="800" spc="-60" dirty="0">
                <a:latin typeface="Courier New"/>
                <a:cs typeface="Courier New"/>
              </a:rPr>
              <a:t>L 10422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60542" y="2128850"/>
            <a:ext cx="3486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60" dirty="0">
                <a:latin typeface="Courier New"/>
                <a:cs typeface="Courier New"/>
              </a:rPr>
              <a:t>netcat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294" y="2133930"/>
            <a:ext cx="115506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50"/>
              </a:lnSpc>
            </a:pPr>
            <a:r>
              <a:rPr sz="800" spc="-60" dirty="0">
                <a:latin typeface="Courier New"/>
                <a:cs typeface="Courier New"/>
              </a:rPr>
              <a:t>[1]+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Killed 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7294" y="2369248"/>
            <a:ext cx="61722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PID TTY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10388 pts/2</a:t>
            </a:r>
            <a:endParaRPr sz="800">
              <a:latin typeface="Courier New"/>
              <a:cs typeface="Courier New"/>
            </a:endParaRPr>
          </a:p>
          <a:p>
            <a:pPr algn="ctr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10425 pts/2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53918" y="2369248"/>
            <a:ext cx="72453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329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T</a:t>
            </a:r>
            <a:r>
              <a:rPr sz="800" spc="-65" dirty="0">
                <a:latin typeface="Courier New"/>
                <a:cs typeface="Courier New"/>
              </a:rPr>
              <a:t>I</a:t>
            </a:r>
            <a:r>
              <a:rPr sz="800" spc="-60" dirty="0">
                <a:latin typeface="Courier New"/>
                <a:cs typeface="Courier New"/>
              </a:rPr>
              <a:t>ME CMD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00:00:00 bash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00:00:00 ps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7294" y="2729826"/>
            <a:ext cx="9937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60" dirty="0">
                <a:latin typeface="Courier New"/>
                <a:cs typeface="Courier New"/>
              </a:rPr>
              <a:t>razvan@anacon</a:t>
            </a:r>
            <a:r>
              <a:rPr sz="800" spc="-65" dirty="0">
                <a:latin typeface="Courier New"/>
                <a:cs typeface="Courier New"/>
              </a:rPr>
              <a:t>d</a:t>
            </a:r>
            <a:r>
              <a:rPr sz="800" spc="-60" dirty="0">
                <a:latin typeface="Courier New"/>
                <a:cs typeface="Courier New"/>
              </a:rPr>
              <a:t>a:~$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7" baseline="5555" dirty="0">
                <a:hlinkClick r:id="rId9" action="ppaction://hlinksldjump"/>
              </a:rPr>
              <a:t>o</a:t>
            </a:r>
            <a:r>
              <a:rPr sz="750" spc="-60" baseline="5555" dirty="0">
                <a:hlinkClick r:id="rId9" action="ppaction://hlinksldjump"/>
              </a:rPr>
              <a:t>cese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30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67710">
              <a:lnSpc>
                <a:spcPct val="100000"/>
              </a:lnSpc>
            </a:pPr>
            <a:r>
              <a:rPr spc="-70" dirty="0"/>
              <a:t>Semnale</a:t>
            </a:r>
            <a:r>
              <a:rPr spc="-30" dirty="0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56586"/>
            <a:ext cx="3685540" cy="137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93345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90" dirty="0">
                <a:latin typeface="PMingLiU"/>
                <a:cs typeface="PMingLiU"/>
              </a:rPr>
              <a:t>pkill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225" dirty="0">
                <a:latin typeface="PMingLiU"/>
                <a:cs typeface="PMingLiU"/>
              </a:rPr>
              <a:t>killall</a:t>
            </a:r>
            <a:r>
              <a:rPr sz="1100" spc="-90" dirty="0">
                <a:latin typeface="Tahoma"/>
                <a:cs typeface="Tahoma"/>
              </a:rPr>
              <a:t>:</a:t>
            </a:r>
            <a:r>
              <a:rPr sz="1100" spc="14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</a:t>
            </a:r>
            <a:r>
              <a:rPr sz="1100" spc="-40" dirty="0">
                <a:latin typeface="Tahoma"/>
                <a:cs typeface="Tahoma"/>
              </a:rPr>
              <a:t>enzi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semnale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40" dirty="0">
                <a:latin typeface="Tahoma"/>
                <a:cs typeface="Tahoma"/>
              </a:rPr>
              <a:t>atre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grupuri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cese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combin</a:t>
            </a:r>
            <a:r>
              <a:rPr sz="1100" spc="-105" dirty="0">
                <a:latin typeface="Tahoma"/>
                <a:cs typeface="Tahoma"/>
              </a:rPr>
              <a:t>a</a:t>
            </a:r>
            <a:r>
              <a:rPr sz="1100" spc="-560" dirty="0">
                <a:latin typeface="Tahoma"/>
                <a:cs typeface="Tahoma"/>
              </a:rPr>
              <a:t>¸</a:t>
            </a:r>
            <a:r>
              <a:rPr sz="1100" spc="20" dirty="0">
                <a:latin typeface="Tahoma"/>
                <a:cs typeface="Tahoma"/>
              </a:rPr>
              <a:t>t</a:t>
            </a:r>
            <a:r>
              <a:rPr sz="1100" spc="5" dirty="0">
                <a:latin typeface="Tahoma"/>
                <a:cs typeface="Tahoma"/>
              </a:rPr>
              <a:t>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taste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shell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transmiterea</a:t>
            </a:r>
            <a:r>
              <a:rPr sz="1100" spc="2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semnale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254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PMingLiU"/>
                <a:cs typeface="PMingLiU"/>
              </a:rPr>
              <a:t>CTRL-C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transmite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10" dirty="0">
                <a:latin typeface="PMingLiU"/>
                <a:cs typeface="PMingLiU"/>
              </a:rPr>
              <a:t>SIGINT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Tahoma"/>
                <a:cs typeface="Tahoma"/>
              </a:rPr>
              <a:t>(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30" dirty="0">
                <a:latin typeface="Tahoma"/>
                <a:cs typeface="Tahoma"/>
              </a:rPr>
              <a:t>ıntreru</a:t>
            </a:r>
            <a:r>
              <a:rPr sz="1000" spc="-10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termin</a:t>
            </a:r>
            <a:r>
              <a:rPr sz="1000" spc="-60" dirty="0">
                <a:latin typeface="Tahoma"/>
                <a:cs typeface="Tahoma"/>
              </a:rPr>
              <a:t>a</a:t>
            </a:r>
            <a:r>
              <a:rPr sz="1000" spc="-35" dirty="0">
                <a:latin typeface="Tahoma"/>
                <a:cs typeface="Tahoma"/>
              </a:rPr>
              <a:t>re)</a:t>
            </a:r>
            <a:endParaRPr sz="1000">
              <a:latin typeface="Tahoma"/>
              <a:cs typeface="Tahoma"/>
            </a:endParaRPr>
          </a:p>
          <a:p>
            <a:pPr marL="437515" marR="5080" indent="-137160">
              <a:lnSpc>
                <a:spcPct val="100000"/>
              </a:lnSpc>
              <a:spcBef>
                <a:spcPts val="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PMingLiU"/>
                <a:cs typeface="PMingLiU"/>
              </a:rPr>
              <a:t>CTRL-</a:t>
            </a:r>
            <a:r>
              <a:rPr sz="1000" i="1" spc="110" dirty="0">
                <a:latin typeface="Calibri"/>
                <a:cs typeface="Calibri"/>
              </a:rPr>
              <a:t>\</a:t>
            </a:r>
            <a:r>
              <a:rPr sz="1000" i="1" spc="105" dirty="0">
                <a:latin typeface="Calibri"/>
                <a:cs typeface="Calibri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transmite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5" dirty="0">
                <a:latin typeface="PMingLiU"/>
                <a:cs typeface="PMingLiU"/>
              </a:rPr>
              <a:t>SIGQUIT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30" dirty="0">
                <a:latin typeface="Tahoma"/>
                <a:cs typeface="Tahoma"/>
              </a:rPr>
              <a:t>(o</a:t>
            </a:r>
            <a:r>
              <a:rPr sz="1000" spc="-60" dirty="0">
                <a:latin typeface="Tahoma"/>
                <a:cs typeface="Tahoma"/>
              </a:rPr>
              <a:t>p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termin</a:t>
            </a:r>
            <a:r>
              <a:rPr sz="1000" spc="-6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-30" dirty="0">
                <a:latin typeface="Tahoma"/>
                <a:cs typeface="Tahoma"/>
              </a:rPr>
              <a:t> mai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puternic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de</a:t>
            </a:r>
            <a:r>
              <a:rPr sz="1000" spc="-55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ˆ</a:t>
            </a:r>
            <a:r>
              <a:rPr sz="1000" spc="-15" dirty="0">
                <a:latin typeface="Tahoma"/>
                <a:cs typeface="Tahoma"/>
              </a:rPr>
              <a:t>at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PMingLiU"/>
                <a:cs typeface="PMingLiU"/>
              </a:rPr>
              <a:t>CTRL-C</a:t>
            </a:r>
            <a:r>
              <a:rPr sz="100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437515" marR="37465" indent="-137160">
              <a:lnSpc>
                <a:spcPct val="100000"/>
              </a:lnSpc>
              <a:spcBef>
                <a:spcPts val="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PMingLiU"/>
                <a:cs typeface="PMingLiU"/>
              </a:rPr>
              <a:t>CTRL-Z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transmite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5" dirty="0">
                <a:latin typeface="PMingLiU"/>
                <a:cs typeface="PMingLiU"/>
              </a:rPr>
              <a:t>SIGSTOP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40" dirty="0">
                <a:latin typeface="Tahoma"/>
                <a:cs typeface="Tahoma"/>
              </a:rPr>
              <a:t>(sus</a:t>
            </a:r>
            <a:r>
              <a:rPr sz="1000" spc="-25" dirty="0">
                <a:latin typeface="Tahoma"/>
                <a:cs typeface="Tahoma"/>
              </a:rPr>
              <a:t>p</a:t>
            </a:r>
            <a:r>
              <a:rPr sz="1000" spc="-60" dirty="0">
                <a:latin typeface="Tahoma"/>
                <a:cs typeface="Tahoma"/>
              </a:rPr>
              <a:t>en</a:t>
            </a:r>
            <a:r>
              <a:rPr sz="1000" spc="-70" dirty="0">
                <a:latin typeface="Tahoma"/>
                <a:cs typeface="Tahoma"/>
              </a:rPr>
              <a:t>d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-110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fundal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-3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pau</a:t>
            </a:r>
            <a:r>
              <a:rPr sz="1000" spc="-4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25" dirty="0">
                <a:latin typeface="Tahoma"/>
                <a:cs typeface="Tahoma"/>
              </a:rPr>
              <a:t>a)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7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31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09265">
              <a:lnSpc>
                <a:spcPct val="100000"/>
              </a:lnSpc>
            </a:pPr>
            <a:r>
              <a:rPr spc="-10" dirty="0"/>
              <a:t>Pr</a:t>
            </a:r>
            <a:r>
              <a:rPr spc="20" dirty="0"/>
              <a:t>o</a:t>
            </a:r>
            <a:r>
              <a:rPr spc="-90" dirty="0"/>
              <a:t>cese</a:t>
            </a:r>
            <a:r>
              <a:rPr spc="15" dirty="0"/>
              <a:t> </a:t>
            </a:r>
            <a:r>
              <a:rPr spc="-405" dirty="0"/>
              <a:t>s</a:t>
            </a:r>
            <a:r>
              <a:rPr sz="900" spc="-67" baseline="-13888" dirty="0">
                <a:latin typeface="Verdana"/>
                <a:cs typeface="Verdana"/>
              </a:rPr>
              <a:t>,</a:t>
            </a:r>
            <a:r>
              <a:rPr sz="900" spc="-112" baseline="-13888" dirty="0">
                <a:latin typeface="Verdana"/>
                <a:cs typeface="Verdana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20" dirty="0"/>
              <a:t>utilizat</a:t>
            </a:r>
            <a:r>
              <a:rPr sz="1200" spc="-65" dirty="0"/>
              <a:t>o</a:t>
            </a:r>
            <a:r>
              <a:rPr sz="1200" spc="-20" dirty="0"/>
              <a:t>ri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4796" y="612661"/>
            <a:ext cx="590984" cy="2480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5156" y="676873"/>
            <a:ext cx="19558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40" dirty="0">
                <a:solidFill>
                  <a:srgbClr val="FC6F00"/>
                </a:solidFill>
                <a:latin typeface="Trebuchet MS"/>
                <a:cs typeface="Trebuchet MS"/>
              </a:rPr>
              <a:t>oot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39100" y="635392"/>
            <a:ext cx="590986" cy="2480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33358" y="699595"/>
            <a:ext cx="38798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45" dirty="0">
                <a:solidFill>
                  <a:srgbClr val="FC6F00"/>
                </a:solidFill>
                <a:latin typeface="Trebuchet MS"/>
                <a:cs typeface="Trebuchet MS"/>
              </a:rPr>
              <a:t>p</a:t>
            </a:r>
            <a:r>
              <a:rPr sz="650" spc="1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70" dirty="0">
                <a:solidFill>
                  <a:srgbClr val="FC6F00"/>
                </a:solidFill>
                <a:latin typeface="Trebuchet MS"/>
                <a:cs typeface="Trebuchet MS"/>
              </a:rPr>
              <a:t>ogram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14944" y="650862"/>
            <a:ext cx="580390" cy="237490"/>
          </a:xfrm>
          <a:custGeom>
            <a:avLst/>
            <a:gdLst/>
            <a:ahLst/>
            <a:cxnLst/>
            <a:rect l="l" t="t" r="r" b="b"/>
            <a:pathLst>
              <a:path w="580389" h="237490">
                <a:moveTo>
                  <a:pt x="580236" y="118650"/>
                </a:moveTo>
                <a:lnTo>
                  <a:pt x="566559" y="154767"/>
                </a:lnTo>
                <a:lnTo>
                  <a:pt x="537982" y="180360"/>
                </a:lnTo>
                <a:lnTo>
                  <a:pt x="503616" y="199006"/>
                </a:lnTo>
                <a:lnTo>
                  <a:pt x="466381" y="212919"/>
                </a:lnTo>
                <a:lnTo>
                  <a:pt x="429494" y="222757"/>
                </a:lnTo>
                <a:lnTo>
                  <a:pt x="391113" y="229934"/>
                </a:lnTo>
                <a:lnTo>
                  <a:pt x="352203" y="234598"/>
                </a:lnTo>
                <a:lnTo>
                  <a:pt x="313561" y="236940"/>
                </a:lnTo>
                <a:lnTo>
                  <a:pt x="290115" y="237322"/>
                </a:lnTo>
                <a:lnTo>
                  <a:pt x="287750" y="237318"/>
                </a:lnTo>
                <a:lnTo>
                  <a:pt x="248278" y="236097"/>
                </a:lnTo>
                <a:lnTo>
                  <a:pt x="208288" y="232537"/>
                </a:lnTo>
                <a:lnTo>
                  <a:pt x="170563" y="226811"/>
                </a:lnTo>
                <a:lnTo>
                  <a:pt x="131808" y="218117"/>
                </a:lnTo>
                <a:lnTo>
                  <a:pt x="95301" y="206592"/>
                </a:lnTo>
                <a:lnTo>
                  <a:pt x="59666" y="190757"/>
                </a:lnTo>
                <a:lnTo>
                  <a:pt x="27563" y="169208"/>
                </a:lnTo>
                <a:lnTo>
                  <a:pt x="4059" y="138550"/>
                </a:lnTo>
                <a:lnTo>
                  <a:pt x="0" y="118650"/>
                </a:lnTo>
                <a:lnTo>
                  <a:pt x="9" y="117682"/>
                </a:lnTo>
                <a:lnTo>
                  <a:pt x="14367" y="81671"/>
                </a:lnTo>
                <a:lnTo>
                  <a:pt x="43407" y="56189"/>
                </a:lnTo>
                <a:lnTo>
                  <a:pt x="78108" y="37655"/>
                </a:lnTo>
                <a:lnTo>
                  <a:pt x="113849" y="24402"/>
                </a:lnTo>
                <a:lnTo>
                  <a:pt x="150736" y="14564"/>
                </a:lnTo>
                <a:lnTo>
                  <a:pt x="189117" y="7387"/>
                </a:lnTo>
                <a:lnTo>
                  <a:pt x="228026" y="2723"/>
                </a:lnTo>
                <a:lnTo>
                  <a:pt x="266669" y="381"/>
                </a:lnTo>
                <a:lnTo>
                  <a:pt x="290115" y="0"/>
                </a:lnTo>
                <a:lnTo>
                  <a:pt x="292481" y="3"/>
                </a:lnTo>
                <a:lnTo>
                  <a:pt x="331952" y="1224"/>
                </a:lnTo>
                <a:lnTo>
                  <a:pt x="371941" y="4784"/>
                </a:lnTo>
                <a:lnTo>
                  <a:pt x="409667" y="10510"/>
                </a:lnTo>
                <a:lnTo>
                  <a:pt x="448422" y="19204"/>
                </a:lnTo>
                <a:lnTo>
                  <a:pt x="484930" y="30729"/>
                </a:lnTo>
                <a:lnTo>
                  <a:pt x="520566" y="46562"/>
                </a:lnTo>
                <a:lnTo>
                  <a:pt x="552671" y="68107"/>
                </a:lnTo>
                <a:lnTo>
                  <a:pt x="576176" y="98757"/>
                </a:lnTo>
                <a:lnTo>
                  <a:pt x="580236" y="118650"/>
                </a:lnTo>
                <a:close/>
              </a:path>
            </a:pathLst>
          </a:custGeom>
          <a:ln w="10731">
            <a:solidFill>
              <a:srgbClr val="FC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17896" y="709695"/>
            <a:ext cx="16002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5" dirty="0">
                <a:solidFill>
                  <a:srgbClr val="FC6F00"/>
                </a:solidFill>
                <a:latin typeface="Trebuchet MS"/>
                <a:cs typeface="Trebuchet MS"/>
              </a:rPr>
              <a:t>init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036773" y="76929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4944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36773" y="733220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1306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61718" y="745231"/>
            <a:ext cx="38735" cy="47625"/>
          </a:xfrm>
          <a:custGeom>
            <a:avLst/>
            <a:gdLst/>
            <a:ahLst/>
            <a:cxnLst/>
            <a:rect l="l" t="t" r="r" b="b"/>
            <a:pathLst>
              <a:path w="38735" h="47625">
                <a:moveTo>
                  <a:pt x="38451" y="19329"/>
                </a:moveTo>
                <a:lnTo>
                  <a:pt x="38451" y="47014"/>
                </a:lnTo>
                <a:lnTo>
                  <a:pt x="30927" y="47014"/>
                </a:lnTo>
                <a:lnTo>
                  <a:pt x="30927" y="19537"/>
                </a:lnTo>
                <a:lnTo>
                  <a:pt x="30927" y="15225"/>
                </a:lnTo>
                <a:lnTo>
                  <a:pt x="30065" y="11977"/>
                </a:lnTo>
                <a:lnTo>
                  <a:pt x="28373" y="9803"/>
                </a:lnTo>
                <a:lnTo>
                  <a:pt x="26716" y="7647"/>
                </a:lnTo>
                <a:lnTo>
                  <a:pt x="24180" y="6561"/>
                </a:lnTo>
                <a:lnTo>
                  <a:pt x="20778" y="6561"/>
                </a:lnTo>
                <a:lnTo>
                  <a:pt x="16674" y="6561"/>
                </a:lnTo>
                <a:lnTo>
                  <a:pt x="13462" y="7868"/>
                </a:lnTo>
                <a:lnTo>
                  <a:pt x="11116" y="10493"/>
                </a:lnTo>
                <a:lnTo>
                  <a:pt x="8765" y="13082"/>
                </a:lnTo>
                <a:lnTo>
                  <a:pt x="7594" y="16603"/>
                </a:lnTo>
                <a:lnTo>
                  <a:pt x="7594" y="21057"/>
                </a:lnTo>
                <a:lnTo>
                  <a:pt x="7594" y="47014"/>
                </a:lnTo>
                <a:lnTo>
                  <a:pt x="0" y="47014"/>
                </a:lnTo>
                <a:lnTo>
                  <a:pt x="0" y="1104"/>
                </a:lnTo>
                <a:lnTo>
                  <a:pt x="7594" y="1104"/>
                </a:lnTo>
                <a:lnTo>
                  <a:pt x="7594" y="8217"/>
                </a:lnTo>
                <a:lnTo>
                  <a:pt x="9388" y="5456"/>
                </a:lnTo>
                <a:lnTo>
                  <a:pt x="11496" y="3419"/>
                </a:lnTo>
                <a:lnTo>
                  <a:pt x="13943" y="2072"/>
                </a:lnTo>
                <a:lnTo>
                  <a:pt x="16431" y="689"/>
                </a:lnTo>
                <a:lnTo>
                  <a:pt x="19258" y="0"/>
                </a:lnTo>
                <a:lnTo>
                  <a:pt x="22435" y="0"/>
                </a:lnTo>
                <a:lnTo>
                  <a:pt x="27719" y="0"/>
                </a:lnTo>
                <a:lnTo>
                  <a:pt x="31705" y="1639"/>
                </a:lnTo>
                <a:lnTo>
                  <a:pt x="34378" y="4904"/>
                </a:lnTo>
                <a:lnTo>
                  <a:pt x="37090" y="8182"/>
                </a:lnTo>
                <a:lnTo>
                  <a:pt x="38451" y="12980"/>
                </a:lnTo>
                <a:lnTo>
                  <a:pt x="38451" y="19329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114144" y="76929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4944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14144" y="733220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1306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33774" y="733289"/>
            <a:ext cx="29209" cy="59055"/>
          </a:xfrm>
          <a:custGeom>
            <a:avLst/>
            <a:gdLst/>
            <a:ahLst/>
            <a:cxnLst/>
            <a:rect l="l" t="t" r="r" b="b"/>
            <a:pathLst>
              <a:path w="29210" h="59054">
                <a:moveTo>
                  <a:pt x="13113" y="0"/>
                </a:moveTo>
                <a:lnTo>
                  <a:pt x="13113" y="13046"/>
                </a:lnTo>
                <a:lnTo>
                  <a:pt x="28647" y="13046"/>
                </a:lnTo>
                <a:lnTo>
                  <a:pt x="28647" y="18914"/>
                </a:lnTo>
                <a:lnTo>
                  <a:pt x="13113" y="18914"/>
                </a:lnTo>
                <a:lnTo>
                  <a:pt x="13113" y="43837"/>
                </a:lnTo>
                <a:lnTo>
                  <a:pt x="13113" y="47566"/>
                </a:lnTo>
                <a:lnTo>
                  <a:pt x="13616" y="49983"/>
                </a:lnTo>
                <a:lnTo>
                  <a:pt x="14633" y="51087"/>
                </a:lnTo>
                <a:lnTo>
                  <a:pt x="15636" y="52156"/>
                </a:lnTo>
                <a:lnTo>
                  <a:pt x="17703" y="52673"/>
                </a:lnTo>
                <a:lnTo>
                  <a:pt x="20845" y="52673"/>
                </a:lnTo>
                <a:lnTo>
                  <a:pt x="28647" y="52673"/>
                </a:lnTo>
                <a:lnTo>
                  <a:pt x="28647" y="58956"/>
                </a:lnTo>
                <a:lnTo>
                  <a:pt x="20845" y="58956"/>
                </a:lnTo>
                <a:lnTo>
                  <a:pt x="15048" y="58956"/>
                </a:lnTo>
                <a:lnTo>
                  <a:pt x="11045" y="57887"/>
                </a:lnTo>
                <a:lnTo>
                  <a:pt x="8836" y="55709"/>
                </a:lnTo>
                <a:lnTo>
                  <a:pt x="6627" y="53553"/>
                </a:lnTo>
                <a:lnTo>
                  <a:pt x="5522" y="49603"/>
                </a:lnTo>
                <a:lnTo>
                  <a:pt x="5522" y="43837"/>
                </a:lnTo>
                <a:lnTo>
                  <a:pt x="5522" y="18914"/>
                </a:lnTo>
                <a:lnTo>
                  <a:pt x="0" y="18914"/>
                </a:lnTo>
                <a:lnTo>
                  <a:pt x="0" y="13046"/>
                </a:lnTo>
                <a:lnTo>
                  <a:pt x="5522" y="13046"/>
                </a:lnTo>
                <a:lnTo>
                  <a:pt x="5522" y="0"/>
                </a:lnTo>
                <a:lnTo>
                  <a:pt x="13113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721763" y="1083347"/>
            <a:ext cx="240029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55" dirty="0">
                <a:solidFill>
                  <a:srgbClr val="FC6F00"/>
                </a:solidFill>
                <a:latin typeface="Trebuchet MS"/>
                <a:cs typeface="Trebuchet MS"/>
              </a:rPr>
              <a:t>pa</a:t>
            </a:r>
            <a:r>
              <a:rPr sz="650" spc="25" dirty="0">
                <a:solidFill>
                  <a:srgbClr val="FC6F00"/>
                </a:solidFill>
                <a:latin typeface="Trebuchet MS"/>
                <a:cs typeface="Trebuchet MS"/>
              </a:rPr>
              <a:t>rol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579524" y="1019140"/>
            <a:ext cx="591004" cy="2480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42058" y="1118879"/>
            <a:ext cx="41275" cy="64769"/>
          </a:xfrm>
          <a:custGeom>
            <a:avLst/>
            <a:gdLst/>
            <a:ahLst/>
            <a:cxnLst/>
            <a:rect l="l" t="t" r="r" b="b"/>
            <a:pathLst>
              <a:path w="41275" h="64769">
                <a:moveTo>
                  <a:pt x="7590" y="40112"/>
                </a:moveTo>
                <a:lnTo>
                  <a:pt x="7590" y="64479"/>
                </a:lnTo>
                <a:lnTo>
                  <a:pt x="0" y="64479"/>
                </a:lnTo>
                <a:lnTo>
                  <a:pt x="0" y="1104"/>
                </a:lnTo>
                <a:lnTo>
                  <a:pt x="7590" y="1104"/>
                </a:lnTo>
                <a:lnTo>
                  <a:pt x="7590" y="8080"/>
                </a:lnTo>
                <a:lnTo>
                  <a:pt x="9198" y="5368"/>
                </a:lnTo>
                <a:lnTo>
                  <a:pt x="11200" y="3348"/>
                </a:lnTo>
                <a:lnTo>
                  <a:pt x="13599" y="2005"/>
                </a:lnTo>
                <a:lnTo>
                  <a:pt x="16033" y="675"/>
                </a:lnTo>
                <a:lnTo>
                  <a:pt x="18931" y="0"/>
                </a:lnTo>
                <a:lnTo>
                  <a:pt x="22294" y="0"/>
                </a:lnTo>
                <a:lnTo>
                  <a:pt x="27852" y="0"/>
                </a:lnTo>
                <a:lnTo>
                  <a:pt x="32376" y="2209"/>
                </a:lnTo>
                <a:lnTo>
                  <a:pt x="35827" y="6627"/>
                </a:lnTo>
                <a:lnTo>
                  <a:pt x="39313" y="11045"/>
                </a:lnTo>
                <a:lnTo>
                  <a:pt x="41071" y="16881"/>
                </a:lnTo>
                <a:lnTo>
                  <a:pt x="41071" y="24096"/>
                </a:lnTo>
                <a:lnTo>
                  <a:pt x="41071" y="31325"/>
                </a:lnTo>
                <a:lnTo>
                  <a:pt x="39313" y="37143"/>
                </a:lnTo>
                <a:lnTo>
                  <a:pt x="35827" y="41562"/>
                </a:lnTo>
                <a:lnTo>
                  <a:pt x="32376" y="45980"/>
                </a:lnTo>
                <a:lnTo>
                  <a:pt x="27852" y="48189"/>
                </a:lnTo>
                <a:lnTo>
                  <a:pt x="22294" y="48189"/>
                </a:lnTo>
                <a:lnTo>
                  <a:pt x="18931" y="48189"/>
                </a:lnTo>
                <a:lnTo>
                  <a:pt x="16033" y="47531"/>
                </a:lnTo>
                <a:lnTo>
                  <a:pt x="13599" y="46254"/>
                </a:lnTo>
                <a:lnTo>
                  <a:pt x="11200" y="44924"/>
                </a:lnTo>
                <a:lnTo>
                  <a:pt x="9198" y="42874"/>
                </a:lnTo>
                <a:lnTo>
                  <a:pt x="7590" y="40112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649" y="1125161"/>
            <a:ext cx="26034" cy="36195"/>
          </a:xfrm>
          <a:custGeom>
            <a:avLst/>
            <a:gdLst/>
            <a:ahLst/>
            <a:cxnLst/>
            <a:rect l="l" t="t" r="r" b="b"/>
            <a:pathLst>
              <a:path w="26035" h="36194">
                <a:moveTo>
                  <a:pt x="25683" y="17814"/>
                </a:moveTo>
                <a:lnTo>
                  <a:pt x="25683" y="12291"/>
                </a:lnTo>
                <a:lnTo>
                  <a:pt x="24525" y="7939"/>
                </a:lnTo>
                <a:lnTo>
                  <a:pt x="22232" y="4762"/>
                </a:lnTo>
                <a:lnTo>
                  <a:pt x="19970" y="1590"/>
                </a:lnTo>
                <a:lnTo>
                  <a:pt x="16846" y="0"/>
                </a:lnTo>
                <a:lnTo>
                  <a:pt x="12843" y="0"/>
                </a:lnTo>
                <a:lnTo>
                  <a:pt x="8836" y="0"/>
                </a:lnTo>
                <a:lnTo>
                  <a:pt x="5677" y="1590"/>
                </a:lnTo>
                <a:lnTo>
                  <a:pt x="3384" y="4762"/>
                </a:lnTo>
                <a:lnTo>
                  <a:pt x="1122" y="7939"/>
                </a:lnTo>
                <a:lnTo>
                  <a:pt x="0" y="12291"/>
                </a:lnTo>
                <a:lnTo>
                  <a:pt x="0" y="17814"/>
                </a:lnTo>
                <a:lnTo>
                  <a:pt x="0" y="23385"/>
                </a:lnTo>
                <a:lnTo>
                  <a:pt x="1122" y="27755"/>
                </a:lnTo>
                <a:lnTo>
                  <a:pt x="3384" y="30927"/>
                </a:lnTo>
                <a:lnTo>
                  <a:pt x="5677" y="34068"/>
                </a:lnTo>
                <a:lnTo>
                  <a:pt x="8836" y="35623"/>
                </a:lnTo>
                <a:lnTo>
                  <a:pt x="12843" y="35623"/>
                </a:lnTo>
                <a:lnTo>
                  <a:pt x="16846" y="35623"/>
                </a:lnTo>
                <a:lnTo>
                  <a:pt x="19970" y="34068"/>
                </a:lnTo>
                <a:lnTo>
                  <a:pt x="22232" y="30927"/>
                </a:lnTo>
                <a:lnTo>
                  <a:pt x="24525" y="27755"/>
                </a:lnTo>
                <a:lnTo>
                  <a:pt x="25683" y="23385"/>
                </a:lnTo>
                <a:lnTo>
                  <a:pt x="25683" y="17814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0873" y="1142834"/>
            <a:ext cx="24130" cy="18415"/>
          </a:xfrm>
          <a:custGeom>
            <a:avLst/>
            <a:gdLst/>
            <a:ahLst/>
            <a:cxnLst/>
            <a:rect l="l" t="t" r="r" b="b"/>
            <a:pathLst>
              <a:path w="24130" h="18415">
                <a:moveTo>
                  <a:pt x="16223" y="0"/>
                </a:moveTo>
                <a:lnTo>
                  <a:pt x="10095" y="0"/>
                </a:lnTo>
                <a:lnTo>
                  <a:pt x="5867" y="693"/>
                </a:lnTo>
                <a:lnTo>
                  <a:pt x="3521" y="2072"/>
                </a:lnTo>
                <a:lnTo>
                  <a:pt x="1175" y="3455"/>
                </a:lnTo>
                <a:lnTo>
                  <a:pt x="0" y="5836"/>
                </a:lnTo>
                <a:lnTo>
                  <a:pt x="0" y="9181"/>
                </a:lnTo>
                <a:lnTo>
                  <a:pt x="0" y="11858"/>
                </a:lnTo>
                <a:lnTo>
                  <a:pt x="861" y="13996"/>
                </a:lnTo>
                <a:lnTo>
                  <a:pt x="2624" y="15605"/>
                </a:lnTo>
                <a:lnTo>
                  <a:pt x="4418" y="17173"/>
                </a:lnTo>
                <a:lnTo>
                  <a:pt x="6834" y="17951"/>
                </a:lnTo>
                <a:lnTo>
                  <a:pt x="9870" y="17951"/>
                </a:lnTo>
                <a:lnTo>
                  <a:pt x="14049" y="17951"/>
                </a:lnTo>
                <a:lnTo>
                  <a:pt x="17398" y="16484"/>
                </a:lnTo>
                <a:lnTo>
                  <a:pt x="19881" y="13532"/>
                </a:lnTo>
                <a:lnTo>
                  <a:pt x="22400" y="10546"/>
                </a:lnTo>
                <a:lnTo>
                  <a:pt x="23677" y="6596"/>
                </a:lnTo>
                <a:lnTo>
                  <a:pt x="23677" y="1656"/>
                </a:lnTo>
                <a:lnTo>
                  <a:pt x="23677" y="0"/>
                </a:lnTo>
                <a:lnTo>
                  <a:pt x="16223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93349" y="1118879"/>
            <a:ext cx="39370" cy="48260"/>
          </a:xfrm>
          <a:custGeom>
            <a:avLst/>
            <a:gdLst/>
            <a:ahLst/>
            <a:cxnLst/>
            <a:rect l="l" t="t" r="r" b="b"/>
            <a:pathLst>
              <a:path w="39369" h="48259">
                <a:moveTo>
                  <a:pt x="38796" y="20849"/>
                </a:moveTo>
                <a:lnTo>
                  <a:pt x="38796" y="47014"/>
                </a:lnTo>
                <a:lnTo>
                  <a:pt x="31201" y="47014"/>
                </a:lnTo>
                <a:lnTo>
                  <a:pt x="31201" y="40042"/>
                </a:lnTo>
                <a:lnTo>
                  <a:pt x="29495" y="42856"/>
                </a:lnTo>
                <a:lnTo>
                  <a:pt x="27353" y="44924"/>
                </a:lnTo>
                <a:lnTo>
                  <a:pt x="24781" y="46254"/>
                </a:lnTo>
                <a:lnTo>
                  <a:pt x="22192" y="47531"/>
                </a:lnTo>
                <a:lnTo>
                  <a:pt x="19068" y="48189"/>
                </a:lnTo>
                <a:lnTo>
                  <a:pt x="15393" y="48189"/>
                </a:lnTo>
                <a:lnTo>
                  <a:pt x="10700" y="48189"/>
                </a:lnTo>
                <a:lnTo>
                  <a:pt x="6936" y="46877"/>
                </a:lnTo>
                <a:lnTo>
                  <a:pt x="4139" y="44252"/>
                </a:lnTo>
                <a:lnTo>
                  <a:pt x="1378" y="41628"/>
                </a:lnTo>
                <a:lnTo>
                  <a:pt x="0" y="38093"/>
                </a:lnTo>
                <a:lnTo>
                  <a:pt x="0" y="33622"/>
                </a:lnTo>
                <a:lnTo>
                  <a:pt x="0" y="28479"/>
                </a:lnTo>
                <a:lnTo>
                  <a:pt x="1727" y="24578"/>
                </a:lnTo>
                <a:lnTo>
                  <a:pt x="5178" y="21954"/>
                </a:lnTo>
                <a:lnTo>
                  <a:pt x="8628" y="19334"/>
                </a:lnTo>
                <a:lnTo>
                  <a:pt x="13771" y="18021"/>
                </a:lnTo>
                <a:lnTo>
                  <a:pt x="20641" y="18021"/>
                </a:lnTo>
                <a:lnTo>
                  <a:pt x="31201" y="18021"/>
                </a:lnTo>
                <a:lnTo>
                  <a:pt x="31201" y="17328"/>
                </a:lnTo>
                <a:lnTo>
                  <a:pt x="31201" y="13842"/>
                </a:lnTo>
                <a:lnTo>
                  <a:pt x="30048" y="11151"/>
                </a:lnTo>
                <a:lnTo>
                  <a:pt x="27750" y="9251"/>
                </a:lnTo>
                <a:lnTo>
                  <a:pt x="25493" y="7369"/>
                </a:lnTo>
                <a:lnTo>
                  <a:pt x="22316" y="6424"/>
                </a:lnTo>
                <a:lnTo>
                  <a:pt x="18225" y="6424"/>
                </a:lnTo>
                <a:lnTo>
                  <a:pt x="15600" y="6424"/>
                </a:lnTo>
                <a:lnTo>
                  <a:pt x="13046" y="6751"/>
                </a:lnTo>
                <a:lnTo>
                  <a:pt x="10563" y="7387"/>
                </a:lnTo>
                <a:lnTo>
                  <a:pt x="8076" y="7992"/>
                </a:lnTo>
                <a:lnTo>
                  <a:pt x="5677" y="8907"/>
                </a:lnTo>
                <a:lnTo>
                  <a:pt x="3384" y="10148"/>
                </a:lnTo>
                <a:lnTo>
                  <a:pt x="3384" y="3176"/>
                </a:lnTo>
                <a:lnTo>
                  <a:pt x="6145" y="2125"/>
                </a:lnTo>
                <a:lnTo>
                  <a:pt x="8801" y="1347"/>
                </a:lnTo>
                <a:lnTo>
                  <a:pt x="11390" y="830"/>
                </a:lnTo>
                <a:lnTo>
                  <a:pt x="14014" y="278"/>
                </a:lnTo>
                <a:lnTo>
                  <a:pt x="16532" y="0"/>
                </a:lnTo>
                <a:lnTo>
                  <a:pt x="18985" y="0"/>
                </a:lnTo>
                <a:lnTo>
                  <a:pt x="25612" y="0"/>
                </a:lnTo>
                <a:lnTo>
                  <a:pt x="30547" y="1727"/>
                </a:lnTo>
                <a:lnTo>
                  <a:pt x="33825" y="5178"/>
                </a:lnTo>
                <a:lnTo>
                  <a:pt x="37139" y="8633"/>
                </a:lnTo>
                <a:lnTo>
                  <a:pt x="38796" y="13859"/>
                </a:lnTo>
                <a:lnTo>
                  <a:pt x="38796" y="20849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847923" y="1118879"/>
            <a:ext cx="27305" cy="47625"/>
          </a:xfrm>
          <a:custGeom>
            <a:avLst/>
            <a:gdLst/>
            <a:ahLst/>
            <a:cxnLst/>
            <a:rect l="l" t="t" r="r" b="b"/>
            <a:pathLst>
              <a:path w="27305" h="47625">
                <a:moveTo>
                  <a:pt x="26920" y="8147"/>
                </a:moveTo>
                <a:lnTo>
                  <a:pt x="22037" y="6697"/>
                </a:lnTo>
                <a:lnTo>
                  <a:pt x="20845" y="6697"/>
                </a:lnTo>
                <a:lnTo>
                  <a:pt x="16568" y="6697"/>
                </a:lnTo>
                <a:lnTo>
                  <a:pt x="13267" y="8111"/>
                </a:lnTo>
                <a:lnTo>
                  <a:pt x="10974" y="10908"/>
                </a:lnTo>
                <a:lnTo>
                  <a:pt x="8712" y="13669"/>
                </a:lnTo>
                <a:lnTo>
                  <a:pt x="7590" y="17659"/>
                </a:lnTo>
                <a:lnTo>
                  <a:pt x="7590" y="22850"/>
                </a:lnTo>
                <a:lnTo>
                  <a:pt x="7590" y="47014"/>
                </a:lnTo>
                <a:lnTo>
                  <a:pt x="0" y="47014"/>
                </a:lnTo>
                <a:lnTo>
                  <a:pt x="0" y="1104"/>
                </a:lnTo>
                <a:lnTo>
                  <a:pt x="7590" y="1104"/>
                </a:lnTo>
                <a:lnTo>
                  <a:pt x="7590" y="8217"/>
                </a:lnTo>
                <a:lnTo>
                  <a:pt x="9198" y="5456"/>
                </a:lnTo>
                <a:lnTo>
                  <a:pt x="11266" y="3419"/>
                </a:lnTo>
                <a:lnTo>
                  <a:pt x="13806" y="2072"/>
                </a:lnTo>
                <a:lnTo>
                  <a:pt x="16325" y="693"/>
                </a:lnTo>
                <a:lnTo>
                  <a:pt x="19413" y="0"/>
                </a:lnTo>
                <a:lnTo>
                  <a:pt x="23054" y="0"/>
                </a:lnTo>
                <a:lnTo>
                  <a:pt x="23557" y="0"/>
                </a:lnTo>
                <a:lnTo>
                  <a:pt x="24123" y="53"/>
                </a:lnTo>
                <a:lnTo>
                  <a:pt x="24781" y="141"/>
                </a:lnTo>
                <a:lnTo>
                  <a:pt x="25417" y="189"/>
                </a:lnTo>
                <a:lnTo>
                  <a:pt x="26111" y="278"/>
                </a:lnTo>
                <a:lnTo>
                  <a:pt x="26853" y="415"/>
                </a:lnTo>
                <a:lnTo>
                  <a:pt x="26920" y="8147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886030" y="1125303"/>
            <a:ext cx="26670" cy="35560"/>
          </a:xfrm>
          <a:custGeom>
            <a:avLst/>
            <a:gdLst/>
            <a:ahLst/>
            <a:cxnLst/>
            <a:rect l="l" t="t" r="r" b="b"/>
            <a:pathLst>
              <a:path w="26669" h="35559">
                <a:moveTo>
                  <a:pt x="13113" y="0"/>
                </a:moveTo>
                <a:lnTo>
                  <a:pt x="9057" y="0"/>
                </a:lnTo>
                <a:lnTo>
                  <a:pt x="5867" y="1586"/>
                </a:lnTo>
                <a:lnTo>
                  <a:pt x="3516" y="4762"/>
                </a:lnTo>
                <a:lnTo>
                  <a:pt x="1170" y="7904"/>
                </a:lnTo>
                <a:lnTo>
                  <a:pt x="0" y="12198"/>
                </a:lnTo>
                <a:lnTo>
                  <a:pt x="0" y="17672"/>
                </a:lnTo>
                <a:lnTo>
                  <a:pt x="0" y="23160"/>
                </a:lnTo>
                <a:lnTo>
                  <a:pt x="1170" y="27472"/>
                </a:lnTo>
                <a:lnTo>
                  <a:pt x="3516" y="30649"/>
                </a:lnTo>
                <a:lnTo>
                  <a:pt x="5867" y="33825"/>
                </a:lnTo>
                <a:lnTo>
                  <a:pt x="9057" y="35411"/>
                </a:lnTo>
                <a:lnTo>
                  <a:pt x="13113" y="35411"/>
                </a:lnTo>
                <a:lnTo>
                  <a:pt x="17151" y="35411"/>
                </a:lnTo>
                <a:lnTo>
                  <a:pt x="20363" y="33825"/>
                </a:lnTo>
                <a:lnTo>
                  <a:pt x="22709" y="30649"/>
                </a:lnTo>
                <a:lnTo>
                  <a:pt x="25055" y="27472"/>
                </a:lnTo>
                <a:lnTo>
                  <a:pt x="26230" y="23160"/>
                </a:lnTo>
                <a:lnTo>
                  <a:pt x="26230" y="17672"/>
                </a:lnTo>
                <a:lnTo>
                  <a:pt x="26230" y="12251"/>
                </a:lnTo>
                <a:lnTo>
                  <a:pt x="25055" y="7935"/>
                </a:lnTo>
                <a:lnTo>
                  <a:pt x="22709" y="4762"/>
                </a:lnTo>
                <a:lnTo>
                  <a:pt x="20363" y="1586"/>
                </a:lnTo>
                <a:lnTo>
                  <a:pt x="17151" y="0"/>
                </a:lnTo>
                <a:lnTo>
                  <a:pt x="13113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78090" y="1118879"/>
            <a:ext cx="42545" cy="48260"/>
          </a:xfrm>
          <a:custGeom>
            <a:avLst/>
            <a:gdLst/>
            <a:ahLst/>
            <a:cxnLst/>
            <a:rect l="l" t="t" r="r" b="b"/>
            <a:pathLst>
              <a:path w="42544" h="48259">
                <a:moveTo>
                  <a:pt x="21052" y="0"/>
                </a:moveTo>
                <a:lnTo>
                  <a:pt x="27631" y="0"/>
                </a:lnTo>
                <a:lnTo>
                  <a:pt x="32791" y="2142"/>
                </a:lnTo>
                <a:lnTo>
                  <a:pt x="36516" y="6424"/>
                </a:lnTo>
                <a:lnTo>
                  <a:pt x="40245" y="10669"/>
                </a:lnTo>
                <a:lnTo>
                  <a:pt x="42109" y="16555"/>
                </a:lnTo>
                <a:lnTo>
                  <a:pt x="42109" y="24096"/>
                </a:lnTo>
                <a:lnTo>
                  <a:pt x="42109" y="31603"/>
                </a:lnTo>
                <a:lnTo>
                  <a:pt x="40245" y="37488"/>
                </a:lnTo>
                <a:lnTo>
                  <a:pt x="36516" y="41769"/>
                </a:lnTo>
                <a:lnTo>
                  <a:pt x="32791" y="46046"/>
                </a:lnTo>
                <a:lnTo>
                  <a:pt x="27631" y="48189"/>
                </a:lnTo>
                <a:lnTo>
                  <a:pt x="21052" y="48189"/>
                </a:lnTo>
                <a:lnTo>
                  <a:pt x="14460" y="48189"/>
                </a:lnTo>
                <a:lnTo>
                  <a:pt x="9317" y="46046"/>
                </a:lnTo>
                <a:lnTo>
                  <a:pt x="5589" y="41769"/>
                </a:lnTo>
                <a:lnTo>
                  <a:pt x="1864" y="37488"/>
                </a:lnTo>
                <a:lnTo>
                  <a:pt x="0" y="31603"/>
                </a:lnTo>
                <a:lnTo>
                  <a:pt x="0" y="24096"/>
                </a:lnTo>
                <a:lnTo>
                  <a:pt x="0" y="16555"/>
                </a:lnTo>
                <a:lnTo>
                  <a:pt x="1864" y="10669"/>
                </a:lnTo>
                <a:lnTo>
                  <a:pt x="5589" y="6424"/>
                </a:lnTo>
                <a:lnTo>
                  <a:pt x="9317" y="2142"/>
                </a:lnTo>
                <a:lnTo>
                  <a:pt x="14460" y="0"/>
                </a:lnTo>
                <a:lnTo>
                  <a:pt x="21052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37027" y="1100340"/>
            <a:ext cx="0" cy="67310"/>
          </a:xfrm>
          <a:custGeom>
            <a:avLst/>
            <a:gdLst/>
            <a:ahLst/>
            <a:cxnLst/>
            <a:rect l="l" t="t" r="r" b="b"/>
            <a:pathLst>
              <a:path h="67309">
                <a:moveTo>
                  <a:pt x="0" y="0"/>
                </a:moveTo>
                <a:lnTo>
                  <a:pt x="0" y="67320"/>
                </a:lnTo>
              </a:path>
            </a:pathLst>
          </a:custGeom>
          <a:ln w="11058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61413" y="1099964"/>
            <a:ext cx="26034" cy="12065"/>
          </a:xfrm>
          <a:custGeom>
            <a:avLst/>
            <a:gdLst/>
            <a:ahLst/>
            <a:cxnLst/>
            <a:rect l="l" t="t" r="r" b="b"/>
            <a:pathLst>
              <a:path w="26035" h="12065">
                <a:moveTo>
                  <a:pt x="0" y="0"/>
                </a:moveTo>
                <a:lnTo>
                  <a:pt x="4833" y="0"/>
                </a:lnTo>
                <a:lnTo>
                  <a:pt x="5142" y="2072"/>
                </a:lnTo>
                <a:lnTo>
                  <a:pt x="5955" y="3627"/>
                </a:lnTo>
                <a:lnTo>
                  <a:pt x="7250" y="4625"/>
                </a:lnTo>
                <a:lnTo>
                  <a:pt x="8575" y="5646"/>
                </a:lnTo>
                <a:lnTo>
                  <a:pt x="10440" y="6145"/>
                </a:lnTo>
                <a:lnTo>
                  <a:pt x="12839" y="6145"/>
                </a:lnTo>
                <a:lnTo>
                  <a:pt x="15189" y="6145"/>
                </a:lnTo>
                <a:lnTo>
                  <a:pt x="17001" y="5646"/>
                </a:lnTo>
                <a:lnTo>
                  <a:pt x="18295" y="4625"/>
                </a:lnTo>
                <a:lnTo>
                  <a:pt x="19621" y="3627"/>
                </a:lnTo>
                <a:lnTo>
                  <a:pt x="20469" y="2072"/>
                </a:lnTo>
                <a:lnTo>
                  <a:pt x="20849" y="0"/>
                </a:lnTo>
                <a:lnTo>
                  <a:pt x="25683" y="0"/>
                </a:lnTo>
                <a:lnTo>
                  <a:pt x="25404" y="3918"/>
                </a:lnTo>
                <a:lnTo>
                  <a:pt x="24180" y="6870"/>
                </a:lnTo>
                <a:lnTo>
                  <a:pt x="22020" y="8836"/>
                </a:lnTo>
                <a:lnTo>
                  <a:pt x="19846" y="10820"/>
                </a:lnTo>
                <a:lnTo>
                  <a:pt x="16793" y="11805"/>
                </a:lnTo>
                <a:lnTo>
                  <a:pt x="12839" y="11805"/>
                </a:lnTo>
                <a:lnTo>
                  <a:pt x="8871" y="11805"/>
                </a:lnTo>
                <a:lnTo>
                  <a:pt x="5814" y="10820"/>
                </a:lnTo>
                <a:lnTo>
                  <a:pt x="3658" y="8836"/>
                </a:lnTo>
                <a:lnTo>
                  <a:pt x="1484" y="6870"/>
                </a:lnTo>
                <a:lnTo>
                  <a:pt x="278" y="3918"/>
                </a:lnTo>
                <a:lnTo>
                  <a:pt x="0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61413" y="1142834"/>
            <a:ext cx="24130" cy="18415"/>
          </a:xfrm>
          <a:custGeom>
            <a:avLst/>
            <a:gdLst/>
            <a:ahLst/>
            <a:cxnLst/>
            <a:rect l="l" t="t" r="r" b="b"/>
            <a:pathLst>
              <a:path w="24130" h="18415">
                <a:moveTo>
                  <a:pt x="16223" y="0"/>
                </a:moveTo>
                <a:lnTo>
                  <a:pt x="10095" y="0"/>
                </a:lnTo>
                <a:lnTo>
                  <a:pt x="5867" y="693"/>
                </a:lnTo>
                <a:lnTo>
                  <a:pt x="3521" y="2072"/>
                </a:lnTo>
                <a:lnTo>
                  <a:pt x="1175" y="3455"/>
                </a:lnTo>
                <a:lnTo>
                  <a:pt x="0" y="5836"/>
                </a:lnTo>
                <a:lnTo>
                  <a:pt x="0" y="9181"/>
                </a:lnTo>
                <a:lnTo>
                  <a:pt x="0" y="11858"/>
                </a:lnTo>
                <a:lnTo>
                  <a:pt x="861" y="13996"/>
                </a:lnTo>
                <a:lnTo>
                  <a:pt x="2624" y="15605"/>
                </a:lnTo>
                <a:lnTo>
                  <a:pt x="4418" y="17173"/>
                </a:lnTo>
                <a:lnTo>
                  <a:pt x="6834" y="17951"/>
                </a:lnTo>
                <a:lnTo>
                  <a:pt x="9870" y="17951"/>
                </a:lnTo>
                <a:lnTo>
                  <a:pt x="14049" y="17951"/>
                </a:lnTo>
                <a:lnTo>
                  <a:pt x="17398" y="16484"/>
                </a:lnTo>
                <a:lnTo>
                  <a:pt x="19881" y="13532"/>
                </a:lnTo>
                <a:lnTo>
                  <a:pt x="22400" y="10546"/>
                </a:lnTo>
                <a:lnTo>
                  <a:pt x="23677" y="6596"/>
                </a:lnTo>
                <a:lnTo>
                  <a:pt x="23677" y="1656"/>
                </a:lnTo>
                <a:lnTo>
                  <a:pt x="23677" y="0"/>
                </a:lnTo>
                <a:lnTo>
                  <a:pt x="16223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53889" y="1118879"/>
            <a:ext cx="39370" cy="48260"/>
          </a:xfrm>
          <a:custGeom>
            <a:avLst/>
            <a:gdLst/>
            <a:ahLst/>
            <a:cxnLst/>
            <a:rect l="l" t="t" r="r" b="b"/>
            <a:pathLst>
              <a:path w="39369" h="48259">
                <a:moveTo>
                  <a:pt x="38796" y="20849"/>
                </a:moveTo>
                <a:lnTo>
                  <a:pt x="38796" y="47014"/>
                </a:lnTo>
                <a:lnTo>
                  <a:pt x="31201" y="47014"/>
                </a:lnTo>
                <a:lnTo>
                  <a:pt x="31201" y="40042"/>
                </a:lnTo>
                <a:lnTo>
                  <a:pt x="29495" y="42856"/>
                </a:lnTo>
                <a:lnTo>
                  <a:pt x="27353" y="44924"/>
                </a:lnTo>
                <a:lnTo>
                  <a:pt x="24781" y="46254"/>
                </a:lnTo>
                <a:lnTo>
                  <a:pt x="22192" y="47531"/>
                </a:lnTo>
                <a:lnTo>
                  <a:pt x="19068" y="48189"/>
                </a:lnTo>
                <a:lnTo>
                  <a:pt x="15393" y="48189"/>
                </a:lnTo>
                <a:lnTo>
                  <a:pt x="10700" y="48189"/>
                </a:lnTo>
                <a:lnTo>
                  <a:pt x="6936" y="46877"/>
                </a:lnTo>
                <a:lnTo>
                  <a:pt x="4139" y="44252"/>
                </a:lnTo>
                <a:lnTo>
                  <a:pt x="1378" y="41628"/>
                </a:lnTo>
                <a:lnTo>
                  <a:pt x="0" y="38093"/>
                </a:lnTo>
                <a:lnTo>
                  <a:pt x="0" y="33622"/>
                </a:lnTo>
                <a:lnTo>
                  <a:pt x="0" y="28479"/>
                </a:lnTo>
                <a:lnTo>
                  <a:pt x="1727" y="24578"/>
                </a:lnTo>
                <a:lnTo>
                  <a:pt x="5178" y="21954"/>
                </a:lnTo>
                <a:lnTo>
                  <a:pt x="8628" y="19334"/>
                </a:lnTo>
                <a:lnTo>
                  <a:pt x="13771" y="18021"/>
                </a:lnTo>
                <a:lnTo>
                  <a:pt x="20641" y="18021"/>
                </a:lnTo>
                <a:lnTo>
                  <a:pt x="31201" y="18021"/>
                </a:lnTo>
                <a:lnTo>
                  <a:pt x="31201" y="17328"/>
                </a:lnTo>
                <a:lnTo>
                  <a:pt x="31201" y="13842"/>
                </a:lnTo>
                <a:lnTo>
                  <a:pt x="30048" y="11151"/>
                </a:lnTo>
                <a:lnTo>
                  <a:pt x="27750" y="9251"/>
                </a:lnTo>
                <a:lnTo>
                  <a:pt x="25488" y="7369"/>
                </a:lnTo>
                <a:lnTo>
                  <a:pt x="22316" y="6424"/>
                </a:lnTo>
                <a:lnTo>
                  <a:pt x="18225" y="6424"/>
                </a:lnTo>
                <a:lnTo>
                  <a:pt x="15600" y="6424"/>
                </a:lnTo>
                <a:lnTo>
                  <a:pt x="13046" y="6751"/>
                </a:lnTo>
                <a:lnTo>
                  <a:pt x="10563" y="7387"/>
                </a:lnTo>
                <a:lnTo>
                  <a:pt x="8076" y="7992"/>
                </a:lnTo>
                <a:lnTo>
                  <a:pt x="5677" y="8907"/>
                </a:lnTo>
                <a:lnTo>
                  <a:pt x="3384" y="10148"/>
                </a:lnTo>
                <a:lnTo>
                  <a:pt x="3384" y="3176"/>
                </a:lnTo>
                <a:lnTo>
                  <a:pt x="6145" y="2125"/>
                </a:lnTo>
                <a:lnTo>
                  <a:pt x="8801" y="1347"/>
                </a:lnTo>
                <a:lnTo>
                  <a:pt x="11390" y="830"/>
                </a:lnTo>
                <a:lnTo>
                  <a:pt x="14014" y="278"/>
                </a:lnTo>
                <a:lnTo>
                  <a:pt x="16532" y="0"/>
                </a:lnTo>
                <a:lnTo>
                  <a:pt x="18985" y="0"/>
                </a:lnTo>
                <a:lnTo>
                  <a:pt x="25612" y="0"/>
                </a:lnTo>
                <a:lnTo>
                  <a:pt x="30547" y="1727"/>
                </a:lnTo>
                <a:lnTo>
                  <a:pt x="33825" y="5178"/>
                </a:lnTo>
                <a:lnTo>
                  <a:pt x="37139" y="8633"/>
                </a:lnTo>
                <a:lnTo>
                  <a:pt x="38796" y="13859"/>
                </a:lnTo>
                <a:lnTo>
                  <a:pt x="38796" y="20849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63164" y="1034289"/>
            <a:ext cx="591004" cy="2480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551391" y="1098497"/>
            <a:ext cx="40005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25" dirty="0">
                <a:solidFill>
                  <a:srgbClr val="FC6F00"/>
                </a:solidFill>
                <a:latin typeface="Trebuchet MS"/>
                <a:cs typeface="Trebuchet MS"/>
              </a:rPr>
              <a:t>utilizator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82407" y="1406679"/>
            <a:ext cx="590986" cy="2480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03591" y="1470890"/>
            <a:ext cx="33401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60" dirty="0">
                <a:solidFill>
                  <a:srgbClr val="FC6F00"/>
                </a:solidFill>
                <a:latin typeface="Trebuchet MS"/>
                <a:cs typeface="Trebuchet MS"/>
              </a:rPr>
              <a:t>semnal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457245" y="1252680"/>
            <a:ext cx="591004" cy="2480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591692" y="1316884"/>
            <a:ext cx="30734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45" dirty="0">
                <a:solidFill>
                  <a:srgbClr val="FC6F00"/>
                </a:solidFill>
                <a:latin typeface="Trebuchet MS"/>
                <a:cs typeface="Trebuchet MS"/>
              </a:rPr>
              <a:t>p</a:t>
            </a:r>
            <a:r>
              <a:rPr sz="650" spc="1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60" dirty="0">
                <a:solidFill>
                  <a:srgbClr val="FC6F00"/>
                </a:solidFill>
                <a:latin typeface="Trebuchet MS"/>
                <a:cs typeface="Trebuchet MS"/>
              </a:rPr>
              <a:t>oces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765488" y="1419309"/>
            <a:ext cx="591000" cy="24805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849770" y="1449272"/>
            <a:ext cx="407670" cy="189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135" marR="5080" indent="-52069">
              <a:lnSpc>
                <a:spcPct val="105400"/>
              </a:lnSpc>
            </a:pPr>
            <a:r>
              <a:rPr sz="550" spc="25" dirty="0">
                <a:solidFill>
                  <a:srgbClr val="FC6F00"/>
                </a:solidFill>
                <a:latin typeface="Trebuchet MS"/>
                <a:cs typeface="Trebuchet MS"/>
              </a:rPr>
              <a:t>iera</a:t>
            </a:r>
            <a:r>
              <a:rPr sz="550" spc="10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550" spc="30" dirty="0">
                <a:solidFill>
                  <a:srgbClr val="FC6F00"/>
                </a:solidFill>
                <a:latin typeface="Trebuchet MS"/>
                <a:cs typeface="Trebuchet MS"/>
              </a:rPr>
              <a:t>hie</a:t>
            </a:r>
            <a:r>
              <a:rPr sz="550" spc="35" dirty="0">
                <a:solidFill>
                  <a:srgbClr val="FC6F00"/>
                </a:solidFill>
                <a:latin typeface="Times New Roman"/>
                <a:cs typeface="Times New Roman"/>
              </a:rPr>
              <a:t> </a:t>
            </a:r>
            <a:r>
              <a:rPr sz="550" spc="40" dirty="0">
                <a:solidFill>
                  <a:srgbClr val="FC6F00"/>
                </a:solidFill>
                <a:latin typeface="Trebuchet MS"/>
                <a:cs typeface="Trebuchet MS"/>
              </a:rPr>
              <a:t>de</a:t>
            </a:r>
            <a:r>
              <a:rPr sz="550" spc="20" dirty="0">
                <a:solidFill>
                  <a:srgbClr val="FC6F00"/>
                </a:solidFill>
                <a:latin typeface="Times New Roman"/>
                <a:cs typeface="Times New Roman"/>
              </a:rPr>
              <a:t> </a:t>
            </a:r>
            <a:r>
              <a:rPr sz="550" spc="35" dirty="0">
                <a:solidFill>
                  <a:srgbClr val="FC6F00"/>
                </a:solidFill>
                <a:latin typeface="Trebuchet MS"/>
                <a:cs typeface="Trebuchet MS"/>
              </a:rPr>
              <a:t>p</a:t>
            </a:r>
            <a:r>
              <a:rPr sz="550" spc="10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550" spc="45" dirty="0">
                <a:solidFill>
                  <a:srgbClr val="FC6F00"/>
                </a:solidFill>
                <a:latin typeface="Trebuchet MS"/>
                <a:cs typeface="Trebuchet MS"/>
              </a:rPr>
              <a:t>ocese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18080" y="2056915"/>
            <a:ext cx="590985" cy="24806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944470" y="2121121"/>
            <a:ext cx="12382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70" dirty="0">
                <a:solidFill>
                  <a:srgbClr val="4A76CC"/>
                </a:solidFill>
                <a:latin typeface="Trebuchet MS"/>
                <a:cs typeface="Trebuchet MS"/>
              </a:rPr>
              <a:t>ps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245723" y="2170529"/>
            <a:ext cx="590991" cy="24807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362358" y="2234731"/>
            <a:ext cx="34353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70" dirty="0">
                <a:solidFill>
                  <a:srgbClr val="4A76CC"/>
                </a:solidFill>
                <a:latin typeface="Trebuchet MS"/>
                <a:cs typeface="Trebuchet MS"/>
              </a:rPr>
              <a:t>passwd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10367" y="2443195"/>
            <a:ext cx="1191220" cy="47302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416540" y="2507400"/>
            <a:ext cx="16446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40" dirty="0">
                <a:solidFill>
                  <a:srgbClr val="4A76CC"/>
                </a:solidFill>
                <a:latin typeface="Trebuchet MS"/>
                <a:cs typeface="Trebuchet MS"/>
              </a:rPr>
              <a:t>top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567877" y="2507829"/>
            <a:ext cx="1098322" cy="54117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2794273" y="2572031"/>
            <a:ext cx="12382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75" dirty="0">
                <a:solidFill>
                  <a:srgbClr val="4A76CC"/>
                </a:solidFill>
                <a:latin typeface="Trebuchet MS"/>
                <a:cs typeface="Trebuchet MS"/>
              </a:rPr>
              <a:t>su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98998" y="2732348"/>
            <a:ext cx="19939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20" dirty="0">
                <a:solidFill>
                  <a:srgbClr val="4A76CC"/>
                </a:solidFill>
                <a:latin typeface="Trebuchet MS"/>
                <a:cs typeface="Trebuchet MS"/>
              </a:rPr>
              <a:t>pkill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17259" y="2865146"/>
            <a:ext cx="29210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50" dirty="0">
                <a:solidFill>
                  <a:srgbClr val="4A76CC"/>
                </a:solidFill>
                <a:latin typeface="Trebuchet MS"/>
                <a:cs typeface="Trebuchet MS"/>
              </a:rPr>
              <a:t>Ctrl+z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34746" y="1838982"/>
            <a:ext cx="3401060" cy="0"/>
          </a:xfrm>
          <a:custGeom>
            <a:avLst/>
            <a:gdLst/>
            <a:ahLst/>
            <a:cxnLst/>
            <a:rect l="l" t="t" r="r" b="b"/>
            <a:pathLst>
              <a:path w="3401060">
                <a:moveTo>
                  <a:pt x="0" y="0"/>
                </a:moveTo>
                <a:lnTo>
                  <a:pt x="3400562" y="0"/>
                </a:lnTo>
              </a:path>
            </a:pathLst>
          </a:custGeom>
          <a:ln w="3175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34746" y="1837804"/>
            <a:ext cx="3401060" cy="2540"/>
          </a:xfrm>
          <a:custGeom>
            <a:avLst/>
            <a:gdLst/>
            <a:ahLst/>
            <a:cxnLst/>
            <a:rect l="l" t="t" r="r" b="b"/>
            <a:pathLst>
              <a:path w="3401060" h="2539">
                <a:moveTo>
                  <a:pt x="0" y="2346"/>
                </a:moveTo>
                <a:lnTo>
                  <a:pt x="3400562" y="587"/>
                </a:lnTo>
                <a:lnTo>
                  <a:pt x="3400562" y="0"/>
                </a:lnTo>
              </a:path>
            </a:pathLst>
          </a:custGeom>
          <a:ln w="11805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35245" y="1855143"/>
            <a:ext cx="3401060" cy="0"/>
          </a:xfrm>
          <a:custGeom>
            <a:avLst/>
            <a:gdLst/>
            <a:ahLst/>
            <a:cxnLst/>
            <a:rect l="l" t="t" r="r" b="b"/>
            <a:pathLst>
              <a:path w="3401060">
                <a:moveTo>
                  <a:pt x="0" y="0"/>
                </a:moveTo>
                <a:lnTo>
                  <a:pt x="3400567" y="0"/>
                </a:lnTo>
              </a:path>
            </a:pathLst>
          </a:custGeom>
          <a:ln w="3175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35245" y="1853975"/>
            <a:ext cx="3401060" cy="2540"/>
          </a:xfrm>
          <a:custGeom>
            <a:avLst/>
            <a:gdLst/>
            <a:ahLst/>
            <a:cxnLst/>
            <a:rect l="l" t="t" r="r" b="b"/>
            <a:pathLst>
              <a:path w="3401060" h="2539">
                <a:moveTo>
                  <a:pt x="0" y="2332"/>
                </a:moveTo>
                <a:lnTo>
                  <a:pt x="3400567" y="569"/>
                </a:lnTo>
                <a:lnTo>
                  <a:pt x="3400567" y="0"/>
                </a:lnTo>
              </a:path>
            </a:pathLst>
          </a:custGeom>
          <a:ln w="11805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50572" y="1679234"/>
            <a:ext cx="546735" cy="150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45" dirty="0">
                <a:solidFill>
                  <a:srgbClr val="FC6F00"/>
                </a:solidFill>
                <a:latin typeface="Trebuchet MS"/>
                <a:cs typeface="Trebuchet MS"/>
              </a:rPr>
              <a:t>concept</a:t>
            </a:r>
            <a:r>
              <a:rPr sz="900" spc="55" dirty="0">
                <a:solidFill>
                  <a:srgbClr val="FC6F00"/>
                </a:solidFill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667856" y="1711139"/>
            <a:ext cx="513041" cy="10805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659250" y="1872884"/>
            <a:ext cx="499745" cy="150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55" dirty="0">
                <a:solidFill>
                  <a:srgbClr val="4A76CC"/>
                </a:solidFill>
                <a:latin typeface="Trebuchet MS"/>
                <a:cs typeface="Trebuchet MS"/>
              </a:rPr>
              <a:t>comenzi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678305" y="1922837"/>
            <a:ext cx="50165" cy="66040"/>
          </a:xfrm>
          <a:custGeom>
            <a:avLst/>
            <a:gdLst/>
            <a:ahLst/>
            <a:cxnLst/>
            <a:rect l="l" t="t" r="r" b="b"/>
            <a:pathLst>
              <a:path w="50165" h="66039">
                <a:moveTo>
                  <a:pt x="49704" y="3936"/>
                </a:moveTo>
                <a:lnTo>
                  <a:pt x="49704" y="13599"/>
                </a:lnTo>
                <a:lnTo>
                  <a:pt x="46753" y="11995"/>
                </a:lnTo>
                <a:lnTo>
                  <a:pt x="43802" y="10806"/>
                </a:lnTo>
                <a:lnTo>
                  <a:pt x="40868" y="10011"/>
                </a:lnTo>
                <a:lnTo>
                  <a:pt x="37970" y="9181"/>
                </a:lnTo>
                <a:lnTo>
                  <a:pt x="35019" y="8770"/>
                </a:lnTo>
                <a:lnTo>
                  <a:pt x="32031" y="8770"/>
                </a:lnTo>
                <a:lnTo>
                  <a:pt x="25302" y="8770"/>
                </a:lnTo>
                <a:lnTo>
                  <a:pt x="20088" y="10890"/>
                </a:lnTo>
                <a:lnTo>
                  <a:pt x="16361" y="15119"/>
                </a:lnTo>
                <a:lnTo>
                  <a:pt x="12667" y="19364"/>
                </a:lnTo>
                <a:lnTo>
                  <a:pt x="10838" y="25320"/>
                </a:lnTo>
                <a:lnTo>
                  <a:pt x="10838" y="32999"/>
                </a:lnTo>
                <a:lnTo>
                  <a:pt x="10838" y="40647"/>
                </a:lnTo>
                <a:lnTo>
                  <a:pt x="12667" y="46598"/>
                </a:lnTo>
                <a:lnTo>
                  <a:pt x="16361" y="50880"/>
                </a:lnTo>
                <a:lnTo>
                  <a:pt x="20088" y="55125"/>
                </a:lnTo>
                <a:lnTo>
                  <a:pt x="25302" y="57228"/>
                </a:lnTo>
                <a:lnTo>
                  <a:pt x="32031" y="57228"/>
                </a:lnTo>
                <a:lnTo>
                  <a:pt x="35019" y="57228"/>
                </a:lnTo>
                <a:lnTo>
                  <a:pt x="49704" y="52399"/>
                </a:lnTo>
                <a:lnTo>
                  <a:pt x="49704" y="61925"/>
                </a:lnTo>
                <a:lnTo>
                  <a:pt x="34377" y="65999"/>
                </a:lnTo>
                <a:lnTo>
                  <a:pt x="30927" y="65999"/>
                </a:lnTo>
                <a:lnTo>
                  <a:pt x="21436" y="65999"/>
                </a:lnTo>
                <a:lnTo>
                  <a:pt x="0" y="32999"/>
                </a:lnTo>
                <a:lnTo>
                  <a:pt x="37" y="30978"/>
                </a:lnTo>
                <a:lnTo>
                  <a:pt x="21745" y="0"/>
                </a:lnTo>
                <a:lnTo>
                  <a:pt x="31550" y="0"/>
                </a:lnTo>
                <a:lnTo>
                  <a:pt x="34722" y="0"/>
                </a:lnTo>
                <a:lnTo>
                  <a:pt x="37829" y="331"/>
                </a:lnTo>
                <a:lnTo>
                  <a:pt x="40868" y="967"/>
                </a:lnTo>
                <a:lnTo>
                  <a:pt x="43904" y="1625"/>
                </a:lnTo>
                <a:lnTo>
                  <a:pt x="46841" y="2606"/>
                </a:lnTo>
                <a:lnTo>
                  <a:pt x="49704" y="3936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1431" y="1931607"/>
            <a:ext cx="36195" cy="48895"/>
          </a:xfrm>
          <a:custGeom>
            <a:avLst/>
            <a:gdLst/>
            <a:ahLst/>
            <a:cxnLst/>
            <a:rect l="l" t="t" r="r" b="b"/>
            <a:pathLst>
              <a:path w="36195" h="48894">
                <a:moveTo>
                  <a:pt x="17945" y="0"/>
                </a:moveTo>
                <a:lnTo>
                  <a:pt x="12423" y="0"/>
                </a:lnTo>
                <a:lnTo>
                  <a:pt x="8041" y="2173"/>
                </a:lnTo>
                <a:lnTo>
                  <a:pt x="4832" y="6485"/>
                </a:lnTo>
                <a:lnTo>
                  <a:pt x="1603" y="10767"/>
                </a:lnTo>
                <a:lnTo>
                  <a:pt x="0" y="16687"/>
                </a:lnTo>
                <a:lnTo>
                  <a:pt x="0" y="24229"/>
                </a:lnTo>
                <a:lnTo>
                  <a:pt x="0" y="31735"/>
                </a:lnTo>
                <a:lnTo>
                  <a:pt x="1586" y="37656"/>
                </a:lnTo>
                <a:lnTo>
                  <a:pt x="4761" y="41972"/>
                </a:lnTo>
                <a:lnTo>
                  <a:pt x="7969" y="46302"/>
                </a:lnTo>
                <a:lnTo>
                  <a:pt x="12374" y="48458"/>
                </a:lnTo>
                <a:lnTo>
                  <a:pt x="17945" y="48458"/>
                </a:lnTo>
                <a:lnTo>
                  <a:pt x="23468" y="48458"/>
                </a:lnTo>
                <a:lnTo>
                  <a:pt x="27838" y="46302"/>
                </a:lnTo>
                <a:lnTo>
                  <a:pt x="31063" y="41972"/>
                </a:lnTo>
                <a:lnTo>
                  <a:pt x="34275" y="37603"/>
                </a:lnTo>
                <a:lnTo>
                  <a:pt x="35897" y="31687"/>
                </a:lnTo>
                <a:lnTo>
                  <a:pt x="35897" y="24229"/>
                </a:lnTo>
                <a:lnTo>
                  <a:pt x="35897" y="16775"/>
                </a:lnTo>
                <a:lnTo>
                  <a:pt x="34275" y="10890"/>
                </a:lnTo>
                <a:lnTo>
                  <a:pt x="31063" y="6556"/>
                </a:lnTo>
                <a:lnTo>
                  <a:pt x="27838" y="2191"/>
                </a:lnTo>
                <a:lnTo>
                  <a:pt x="23468" y="0"/>
                </a:lnTo>
                <a:lnTo>
                  <a:pt x="17945" y="0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40593" y="1922837"/>
            <a:ext cx="57785" cy="66040"/>
          </a:xfrm>
          <a:custGeom>
            <a:avLst/>
            <a:gdLst/>
            <a:ahLst/>
            <a:cxnLst/>
            <a:rect l="l" t="t" r="r" b="b"/>
            <a:pathLst>
              <a:path w="57784" h="66039">
                <a:moveTo>
                  <a:pt x="28784" y="0"/>
                </a:moveTo>
                <a:lnTo>
                  <a:pt x="37761" y="0"/>
                </a:lnTo>
                <a:lnTo>
                  <a:pt x="44800" y="2933"/>
                </a:lnTo>
                <a:lnTo>
                  <a:pt x="57643" y="32999"/>
                </a:lnTo>
                <a:lnTo>
                  <a:pt x="57609" y="35023"/>
                </a:lnTo>
                <a:lnTo>
                  <a:pt x="37761" y="65999"/>
                </a:lnTo>
                <a:lnTo>
                  <a:pt x="28784" y="65999"/>
                </a:lnTo>
                <a:lnTo>
                  <a:pt x="19811" y="65999"/>
                </a:lnTo>
                <a:lnTo>
                  <a:pt x="0" y="32999"/>
                </a:lnTo>
                <a:lnTo>
                  <a:pt x="34" y="30968"/>
                </a:lnTo>
                <a:lnTo>
                  <a:pt x="19811" y="0"/>
                </a:lnTo>
                <a:lnTo>
                  <a:pt x="28784" y="0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3819" y="1922837"/>
            <a:ext cx="92075" cy="64769"/>
          </a:xfrm>
          <a:custGeom>
            <a:avLst/>
            <a:gdLst/>
            <a:ahLst/>
            <a:cxnLst/>
            <a:rect l="l" t="t" r="r" b="b"/>
            <a:pathLst>
              <a:path w="92075" h="64769">
                <a:moveTo>
                  <a:pt x="49290" y="13599"/>
                </a:moveTo>
                <a:lnTo>
                  <a:pt x="51862" y="8960"/>
                </a:lnTo>
                <a:lnTo>
                  <a:pt x="54950" y="5522"/>
                </a:lnTo>
                <a:lnTo>
                  <a:pt x="58541" y="3313"/>
                </a:lnTo>
                <a:lnTo>
                  <a:pt x="62129" y="1104"/>
                </a:lnTo>
                <a:lnTo>
                  <a:pt x="66357" y="0"/>
                </a:lnTo>
                <a:lnTo>
                  <a:pt x="71243" y="0"/>
                </a:lnTo>
                <a:lnTo>
                  <a:pt x="77765" y="0"/>
                </a:lnTo>
                <a:lnTo>
                  <a:pt x="82806" y="2315"/>
                </a:lnTo>
                <a:lnTo>
                  <a:pt x="86363" y="6905"/>
                </a:lnTo>
                <a:lnTo>
                  <a:pt x="89950" y="11460"/>
                </a:lnTo>
                <a:lnTo>
                  <a:pt x="91745" y="17986"/>
                </a:lnTo>
                <a:lnTo>
                  <a:pt x="91745" y="26442"/>
                </a:lnTo>
                <a:lnTo>
                  <a:pt x="91745" y="64342"/>
                </a:lnTo>
                <a:lnTo>
                  <a:pt x="81322" y="64342"/>
                </a:lnTo>
                <a:lnTo>
                  <a:pt x="81322" y="26787"/>
                </a:lnTo>
                <a:lnTo>
                  <a:pt x="81322" y="20765"/>
                </a:lnTo>
                <a:lnTo>
                  <a:pt x="80252" y="16294"/>
                </a:lnTo>
                <a:lnTo>
                  <a:pt x="78145" y="13395"/>
                </a:lnTo>
                <a:lnTo>
                  <a:pt x="76024" y="10462"/>
                </a:lnTo>
                <a:lnTo>
                  <a:pt x="72781" y="8977"/>
                </a:lnTo>
                <a:lnTo>
                  <a:pt x="68411" y="8977"/>
                </a:lnTo>
                <a:lnTo>
                  <a:pt x="63026" y="8977"/>
                </a:lnTo>
                <a:lnTo>
                  <a:pt x="58784" y="10753"/>
                </a:lnTo>
                <a:lnTo>
                  <a:pt x="55709" y="14292"/>
                </a:lnTo>
                <a:lnTo>
                  <a:pt x="52621" y="17845"/>
                </a:lnTo>
                <a:lnTo>
                  <a:pt x="51084" y="22696"/>
                </a:lnTo>
                <a:lnTo>
                  <a:pt x="51084" y="28859"/>
                </a:lnTo>
                <a:lnTo>
                  <a:pt x="51084" y="64342"/>
                </a:lnTo>
                <a:lnTo>
                  <a:pt x="40661" y="64342"/>
                </a:lnTo>
                <a:lnTo>
                  <a:pt x="40661" y="26787"/>
                </a:lnTo>
                <a:lnTo>
                  <a:pt x="40661" y="20712"/>
                </a:lnTo>
                <a:lnTo>
                  <a:pt x="39593" y="16223"/>
                </a:lnTo>
                <a:lnTo>
                  <a:pt x="37484" y="13325"/>
                </a:lnTo>
                <a:lnTo>
                  <a:pt x="35364" y="10426"/>
                </a:lnTo>
                <a:lnTo>
                  <a:pt x="32068" y="8977"/>
                </a:lnTo>
                <a:lnTo>
                  <a:pt x="27613" y="8977"/>
                </a:lnTo>
                <a:lnTo>
                  <a:pt x="22317" y="8977"/>
                </a:lnTo>
                <a:lnTo>
                  <a:pt x="18102" y="10771"/>
                </a:lnTo>
                <a:lnTo>
                  <a:pt x="14979" y="14359"/>
                </a:lnTo>
                <a:lnTo>
                  <a:pt x="11889" y="17915"/>
                </a:lnTo>
                <a:lnTo>
                  <a:pt x="10357" y="22749"/>
                </a:lnTo>
                <a:lnTo>
                  <a:pt x="10357" y="28859"/>
                </a:lnTo>
                <a:lnTo>
                  <a:pt x="10357" y="64342"/>
                </a:lnTo>
                <a:lnTo>
                  <a:pt x="0" y="64342"/>
                </a:lnTo>
                <a:lnTo>
                  <a:pt x="0" y="1519"/>
                </a:lnTo>
                <a:lnTo>
                  <a:pt x="10357" y="1519"/>
                </a:lnTo>
                <a:lnTo>
                  <a:pt x="10357" y="11253"/>
                </a:lnTo>
                <a:lnTo>
                  <a:pt x="12738" y="7440"/>
                </a:lnTo>
                <a:lnTo>
                  <a:pt x="15565" y="4608"/>
                </a:lnTo>
                <a:lnTo>
                  <a:pt x="18844" y="2761"/>
                </a:lnTo>
                <a:lnTo>
                  <a:pt x="22158" y="932"/>
                </a:lnTo>
                <a:lnTo>
                  <a:pt x="26059" y="0"/>
                </a:lnTo>
                <a:lnTo>
                  <a:pt x="30584" y="0"/>
                </a:lnTo>
                <a:lnTo>
                  <a:pt x="35138" y="0"/>
                </a:lnTo>
                <a:lnTo>
                  <a:pt x="39004" y="1175"/>
                </a:lnTo>
                <a:lnTo>
                  <a:pt x="42181" y="3521"/>
                </a:lnTo>
                <a:lnTo>
                  <a:pt x="45388" y="5836"/>
                </a:lnTo>
                <a:lnTo>
                  <a:pt x="47770" y="9181"/>
                </a:lnTo>
                <a:lnTo>
                  <a:pt x="49290" y="13599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19977" y="1922837"/>
            <a:ext cx="58419" cy="66040"/>
          </a:xfrm>
          <a:custGeom>
            <a:avLst/>
            <a:gdLst/>
            <a:ahLst/>
            <a:cxnLst/>
            <a:rect l="l" t="t" r="r" b="b"/>
            <a:pathLst>
              <a:path w="58419" h="66039">
                <a:moveTo>
                  <a:pt x="58196" y="30375"/>
                </a:moveTo>
                <a:lnTo>
                  <a:pt x="58196" y="35416"/>
                </a:lnTo>
                <a:lnTo>
                  <a:pt x="10771" y="35416"/>
                </a:lnTo>
                <a:lnTo>
                  <a:pt x="11216" y="42507"/>
                </a:lnTo>
                <a:lnTo>
                  <a:pt x="13359" y="47910"/>
                </a:lnTo>
                <a:lnTo>
                  <a:pt x="17189" y="51639"/>
                </a:lnTo>
                <a:lnTo>
                  <a:pt x="21003" y="55368"/>
                </a:lnTo>
                <a:lnTo>
                  <a:pt x="26336" y="57228"/>
                </a:lnTo>
                <a:lnTo>
                  <a:pt x="33205" y="57228"/>
                </a:lnTo>
                <a:lnTo>
                  <a:pt x="37156" y="57228"/>
                </a:lnTo>
                <a:lnTo>
                  <a:pt x="41004" y="56747"/>
                </a:lnTo>
                <a:lnTo>
                  <a:pt x="44734" y="55779"/>
                </a:lnTo>
                <a:lnTo>
                  <a:pt x="48461" y="54816"/>
                </a:lnTo>
                <a:lnTo>
                  <a:pt x="52138" y="53349"/>
                </a:lnTo>
                <a:lnTo>
                  <a:pt x="55779" y="51361"/>
                </a:lnTo>
                <a:lnTo>
                  <a:pt x="55779" y="61165"/>
                </a:lnTo>
                <a:lnTo>
                  <a:pt x="52084" y="62738"/>
                </a:lnTo>
                <a:lnTo>
                  <a:pt x="48289" y="63926"/>
                </a:lnTo>
                <a:lnTo>
                  <a:pt x="44389" y="64757"/>
                </a:lnTo>
                <a:lnTo>
                  <a:pt x="40523" y="65583"/>
                </a:lnTo>
                <a:lnTo>
                  <a:pt x="36586" y="65999"/>
                </a:lnTo>
                <a:lnTo>
                  <a:pt x="32584" y="65999"/>
                </a:lnTo>
                <a:lnTo>
                  <a:pt x="22541" y="65999"/>
                </a:lnTo>
                <a:lnTo>
                  <a:pt x="14600" y="63083"/>
                </a:lnTo>
                <a:lnTo>
                  <a:pt x="8769" y="57228"/>
                </a:lnTo>
                <a:lnTo>
                  <a:pt x="2915" y="51396"/>
                </a:lnTo>
                <a:lnTo>
                  <a:pt x="0" y="43492"/>
                </a:lnTo>
                <a:lnTo>
                  <a:pt x="0" y="33551"/>
                </a:lnTo>
                <a:lnTo>
                  <a:pt x="21346" y="0"/>
                </a:lnTo>
                <a:lnTo>
                  <a:pt x="30789" y="0"/>
                </a:lnTo>
                <a:lnTo>
                  <a:pt x="39246" y="0"/>
                </a:lnTo>
                <a:lnTo>
                  <a:pt x="45926" y="2730"/>
                </a:lnTo>
                <a:lnTo>
                  <a:pt x="50809" y="8147"/>
                </a:lnTo>
                <a:lnTo>
                  <a:pt x="55726" y="13585"/>
                </a:lnTo>
                <a:lnTo>
                  <a:pt x="58196" y="20986"/>
                </a:lnTo>
                <a:lnTo>
                  <a:pt x="58196" y="30375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31092" y="1931607"/>
            <a:ext cx="36830" cy="19050"/>
          </a:xfrm>
          <a:custGeom>
            <a:avLst/>
            <a:gdLst/>
            <a:ahLst/>
            <a:cxnLst/>
            <a:rect l="l" t="t" r="r" b="b"/>
            <a:pathLst>
              <a:path w="36830" h="19050">
                <a:moveTo>
                  <a:pt x="36795" y="18569"/>
                </a:moveTo>
                <a:lnTo>
                  <a:pt x="24871" y="0"/>
                </a:lnTo>
                <a:lnTo>
                  <a:pt x="19812" y="0"/>
                </a:lnTo>
                <a:lnTo>
                  <a:pt x="14015" y="0"/>
                </a:lnTo>
                <a:lnTo>
                  <a:pt x="9388" y="1639"/>
                </a:lnTo>
                <a:lnTo>
                  <a:pt x="5938" y="4899"/>
                </a:lnTo>
                <a:lnTo>
                  <a:pt x="2483" y="8129"/>
                </a:lnTo>
                <a:lnTo>
                  <a:pt x="500" y="12702"/>
                </a:lnTo>
                <a:lnTo>
                  <a:pt x="0" y="18635"/>
                </a:lnTo>
                <a:lnTo>
                  <a:pt x="36795" y="18569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93637" y="1922837"/>
            <a:ext cx="52705" cy="64769"/>
          </a:xfrm>
          <a:custGeom>
            <a:avLst/>
            <a:gdLst/>
            <a:ahLst/>
            <a:cxnLst/>
            <a:rect l="l" t="t" r="r" b="b"/>
            <a:pathLst>
              <a:path w="52705" h="64769">
                <a:moveTo>
                  <a:pt x="52602" y="26442"/>
                </a:moveTo>
                <a:lnTo>
                  <a:pt x="52602" y="64342"/>
                </a:lnTo>
                <a:lnTo>
                  <a:pt x="42317" y="64342"/>
                </a:lnTo>
                <a:lnTo>
                  <a:pt x="42317" y="26787"/>
                </a:lnTo>
                <a:lnTo>
                  <a:pt x="42317" y="20814"/>
                </a:lnTo>
                <a:lnTo>
                  <a:pt x="41146" y="16347"/>
                </a:lnTo>
                <a:lnTo>
                  <a:pt x="38795" y="13395"/>
                </a:lnTo>
                <a:lnTo>
                  <a:pt x="36485" y="10462"/>
                </a:lnTo>
                <a:lnTo>
                  <a:pt x="33016" y="8977"/>
                </a:lnTo>
                <a:lnTo>
                  <a:pt x="28373" y="8977"/>
                </a:lnTo>
                <a:lnTo>
                  <a:pt x="22797" y="8977"/>
                </a:lnTo>
                <a:lnTo>
                  <a:pt x="18396" y="10753"/>
                </a:lnTo>
                <a:lnTo>
                  <a:pt x="15189" y="14292"/>
                </a:lnTo>
                <a:lnTo>
                  <a:pt x="11959" y="17845"/>
                </a:lnTo>
                <a:lnTo>
                  <a:pt x="10355" y="22696"/>
                </a:lnTo>
                <a:lnTo>
                  <a:pt x="10355" y="28859"/>
                </a:lnTo>
                <a:lnTo>
                  <a:pt x="10355" y="64342"/>
                </a:lnTo>
                <a:lnTo>
                  <a:pt x="0" y="64342"/>
                </a:lnTo>
                <a:lnTo>
                  <a:pt x="0" y="1519"/>
                </a:lnTo>
                <a:lnTo>
                  <a:pt x="10355" y="1519"/>
                </a:lnTo>
                <a:lnTo>
                  <a:pt x="10355" y="11253"/>
                </a:lnTo>
                <a:lnTo>
                  <a:pt x="12838" y="7493"/>
                </a:lnTo>
                <a:lnTo>
                  <a:pt x="15754" y="4678"/>
                </a:lnTo>
                <a:lnTo>
                  <a:pt x="19121" y="2832"/>
                </a:lnTo>
                <a:lnTo>
                  <a:pt x="22470" y="949"/>
                </a:lnTo>
                <a:lnTo>
                  <a:pt x="26336" y="0"/>
                </a:lnTo>
                <a:lnTo>
                  <a:pt x="30719" y="0"/>
                </a:lnTo>
                <a:lnTo>
                  <a:pt x="37898" y="0"/>
                </a:lnTo>
                <a:lnTo>
                  <a:pt x="43320" y="2244"/>
                </a:lnTo>
                <a:lnTo>
                  <a:pt x="47013" y="6697"/>
                </a:lnTo>
                <a:lnTo>
                  <a:pt x="50738" y="11169"/>
                </a:lnTo>
                <a:lnTo>
                  <a:pt x="52602" y="17743"/>
                </a:lnTo>
                <a:lnTo>
                  <a:pt x="52602" y="26442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59980" y="1924357"/>
            <a:ext cx="50800" cy="62865"/>
          </a:xfrm>
          <a:custGeom>
            <a:avLst/>
            <a:gdLst/>
            <a:ahLst/>
            <a:cxnLst/>
            <a:rect l="l" t="t" r="r" b="b"/>
            <a:pathLst>
              <a:path w="50800" h="62864">
                <a:moveTo>
                  <a:pt x="1378" y="0"/>
                </a:moveTo>
                <a:lnTo>
                  <a:pt x="50394" y="0"/>
                </a:lnTo>
                <a:lnTo>
                  <a:pt x="50394" y="9388"/>
                </a:lnTo>
                <a:lnTo>
                  <a:pt x="11597" y="54604"/>
                </a:lnTo>
                <a:lnTo>
                  <a:pt x="50394" y="54604"/>
                </a:lnTo>
                <a:lnTo>
                  <a:pt x="50394" y="62822"/>
                </a:lnTo>
                <a:lnTo>
                  <a:pt x="0" y="62822"/>
                </a:lnTo>
                <a:lnTo>
                  <a:pt x="0" y="53363"/>
                </a:lnTo>
                <a:lnTo>
                  <a:pt x="38796" y="8213"/>
                </a:lnTo>
                <a:lnTo>
                  <a:pt x="1378" y="8213"/>
                </a:lnTo>
                <a:lnTo>
                  <a:pt x="1378" y="0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30411" y="1922590"/>
            <a:ext cx="0" cy="66675"/>
          </a:xfrm>
          <a:custGeom>
            <a:avLst/>
            <a:gdLst/>
            <a:ahLst/>
            <a:cxnLst/>
            <a:rect l="l" t="t" r="r" b="b"/>
            <a:pathLst>
              <a:path h="66675">
                <a:moveTo>
                  <a:pt x="0" y="0"/>
                </a:moveTo>
                <a:lnTo>
                  <a:pt x="0" y="66356"/>
                </a:lnTo>
              </a:path>
            </a:pathLst>
          </a:custGeom>
          <a:ln w="13820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23501" y="1906443"/>
            <a:ext cx="13970" cy="0"/>
          </a:xfrm>
          <a:custGeom>
            <a:avLst/>
            <a:gdLst/>
            <a:ahLst/>
            <a:cxnLst/>
            <a:rect l="l" t="t" r="r" b="b"/>
            <a:pathLst>
              <a:path w="13969">
                <a:moveTo>
                  <a:pt x="0" y="0"/>
                </a:moveTo>
                <a:lnTo>
                  <a:pt x="13820" y="0"/>
                </a:lnTo>
              </a:path>
            </a:pathLst>
          </a:custGeom>
          <a:ln w="16581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325049" y="1351381"/>
            <a:ext cx="590986" cy="248076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366787" y="1415596"/>
            <a:ext cx="492759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25" dirty="0">
                <a:solidFill>
                  <a:srgbClr val="FC6F00"/>
                </a:solidFill>
                <a:latin typeface="Trebuchet MS"/>
                <a:cs typeface="Trebuchet MS"/>
              </a:rPr>
              <a:t>fo</a:t>
            </a:r>
            <a:r>
              <a:rPr sz="650" spc="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55" dirty="0">
                <a:solidFill>
                  <a:srgbClr val="FC6F00"/>
                </a:solidFill>
                <a:latin typeface="Trebuchet MS"/>
                <a:cs typeface="Trebuchet MS"/>
              </a:rPr>
              <a:t>eg</a:t>
            </a:r>
            <a:r>
              <a:rPr sz="650" spc="30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60" dirty="0">
                <a:solidFill>
                  <a:srgbClr val="FC6F00"/>
                </a:solidFill>
                <a:latin typeface="Trebuchet MS"/>
                <a:cs typeface="Trebuchet MS"/>
              </a:rPr>
              <a:t>ound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440729" y="841406"/>
            <a:ext cx="591004" cy="24807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3589633" y="871371"/>
            <a:ext cx="278765" cy="189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890">
              <a:lnSpc>
                <a:spcPct val="105400"/>
              </a:lnSpc>
            </a:pPr>
            <a:r>
              <a:rPr sz="550" spc="35" dirty="0">
                <a:solidFill>
                  <a:srgbClr val="FC6F00"/>
                </a:solidFill>
                <a:latin typeface="Trebuchet MS"/>
                <a:cs typeface="Trebuchet MS"/>
              </a:rPr>
              <a:t>p</a:t>
            </a:r>
            <a:r>
              <a:rPr sz="550" spc="10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550" spc="45" dirty="0">
                <a:solidFill>
                  <a:srgbClr val="FC6F00"/>
                </a:solidFill>
                <a:latin typeface="Trebuchet MS"/>
                <a:cs typeface="Trebuchet MS"/>
              </a:rPr>
              <a:t>oces</a:t>
            </a:r>
            <a:r>
              <a:rPr sz="550" spc="20" dirty="0">
                <a:solidFill>
                  <a:srgbClr val="FC6F00"/>
                </a:solidFill>
                <a:latin typeface="Times New Roman"/>
                <a:cs typeface="Times New Roman"/>
              </a:rPr>
              <a:t> </a:t>
            </a:r>
            <a:r>
              <a:rPr sz="550" spc="45" dirty="0">
                <a:solidFill>
                  <a:srgbClr val="FC6F00"/>
                </a:solidFill>
                <a:latin typeface="Trebuchet MS"/>
                <a:cs typeface="Trebuchet MS"/>
              </a:rPr>
              <a:t>p</a:t>
            </a:r>
            <a:r>
              <a:rPr sz="550" dirty="0">
                <a:solidFill>
                  <a:srgbClr val="FC6F00"/>
                </a:solidFill>
                <a:latin typeface="Times New Roman"/>
                <a:cs typeface="Times New Roman"/>
              </a:rPr>
              <a:t> </a:t>
            </a:r>
            <a:r>
              <a:rPr sz="550" spc="65" dirty="0">
                <a:solidFill>
                  <a:srgbClr val="FC6F00"/>
                </a:solidFill>
                <a:latin typeface="Times New Roman"/>
                <a:cs typeface="Times New Roman"/>
              </a:rPr>
              <a:t> </a:t>
            </a:r>
            <a:r>
              <a:rPr sz="550" spc="20" dirty="0">
                <a:solidFill>
                  <a:srgbClr val="FC6F00"/>
                </a:solidFill>
                <a:latin typeface="Trebuchet MS"/>
                <a:cs typeface="Trebuchet MS"/>
              </a:rPr>
              <a:t>rinte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3608749" y="994480"/>
            <a:ext cx="34925" cy="54610"/>
          </a:xfrm>
          <a:custGeom>
            <a:avLst/>
            <a:gdLst/>
            <a:ahLst/>
            <a:cxnLst/>
            <a:rect l="l" t="t" r="r" b="b"/>
            <a:pathLst>
              <a:path w="34925" h="54609">
                <a:moveTo>
                  <a:pt x="6419" y="33825"/>
                </a:moveTo>
                <a:lnTo>
                  <a:pt x="6419" y="54330"/>
                </a:lnTo>
                <a:lnTo>
                  <a:pt x="0" y="54330"/>
                </a:lnTo>
                <a:lnTo>
                  <a:pt x="0" y="967"/>
                </a:lnTo>
                <a:lnTo>
                  <a:pt x="6419" y="967"/>
                </a:lnTo>
                <a:lnTo>
                  <a:pt x="6419" y="6834"/>
                </a:lnTo>
                <a:lnTo>
                  <a:pt x="7745" y="4541"/>
                </a:lnTo>
                <a:lnTo>
                  <a:pt x="9419" y="2832"/>
                </a:lnTo>
                <a:lnTo>
                  <a:pt x="11456" y="1727"/>
                </a:lnTo>
                <a:lnTo>
                  <a:pt x="13475" y="587"/>
                </a:lnTo>
                <a:lnTo>
                  <a:pt x="15909" y="0"/>
                </a:lnTo>
                <a:lnTo>
                  <a:pt x="18777" y="0"/>
                </a:lnTo>
                <a:lnTo>
                  <a:pt x="23469" y="0"/>
                </a:lnTo>
                <a:lnTo>
                  <a:pt x="27264" y="1864"/>
                </a:lnTo>
                <a:lnTo>
                  <a:pt x="30167" y="5593"/>
                </a:lnTo>
                <a:lnTo>
                  <a:pt x="33101" y="9322"/>
                </a:lnTo>
                <a:lnTo>
                  <a:pt x="34585" y="14222"/>
                </a:lnTo>
                <a:lnTo>
                  <a:pt x="34585" y="20297"/>
                </a:lnTo>
                <a:lnTo>
                  <a:pt x="34585" y="26372"/>
                </a:lnTo>
                <a:lnTo>
                  <a:pt x="33101" y="31307"/>
                </a:lnTo>
                <a:lnTo>
                  <a:pt x="30167" y="35071"/>
                </a:lnTo>
                <a:lnTo>
                  <a:pt x="27264" y="38800"/>
                </a:lnTo>
                <a:lnTo>
                  <a:pt x="23469" y="40660"/>
                </a:lnTo>
                <a:lnTo>
                  <a:pt x="18777" y="40660"/>
                </a:lnTo>
                <a:lnTo>
                  <a:pt x="15909" y="40660"/>
                </a:lnTo>
                <a:lnTo>
                  <a:pt x="13475" y="40108"/>
                </a:lnTo>
                <a:lnTo>
                  <a:pt x="11456" y="39003"/>
                </a:lnTo>
                <a:lnTo>
                  <a:pt x="9419" y="37868"/>
                </a:lnTo>
                <a:lnTo>
                  <a:pt x="7745" y="36140"/>
                </a:lnTo>
                <a:lnTo>
                  <a:pt x="6419" y="33825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615168" y="999795"/>
            <a:ext cx="22225" cy="30480"/>
          </a:xfrm>
          <a:custGeom>
            <a:avLst/>
            <a:gdLst/>
            <a:ahLst/>
            <a:cxnLst/>
            <a:rect l="l" t="t" r="r" b="b"/>
            <a:pathLst>
              <a:path w="22225" h="30480">
                <a:moveTo>
                  <a:pt x="21605" y="14982"/>
                </a:moveTo>
                <a:lnTo>
                  <a:pt x="21605" y="10338"/>
                </a:lnTo>
                <a:lnTo>
                  <a:pt x="20641" y="6680"/>
                </a:lnTo>
                <a:lnTo>
                  <a:pt x="18706" y="4007"/>
                </a:lnTo>
                <a:lnTo>
                  <a:pt x="16775" y="1347"/>
                </a:lnTo>
                <a:lnTo>
                  <a:pt x="14116" y="0"/>
                </a:lnTo>
                <a:lnTo>
                  <a:pt x="10767" y="0"/>
                </a:lnTo>
                <a:lnTo>
                  <a:pt x="7404" y="0"/>
                </a:lnTo>
                <a:lnTo>
                  <a:pt x="4762" y="1347"/>
                </a:lnTo>
                <a:lnTo>
                  <a:pt x="2827" y="4007"/>
                </a:lnTo>
                <a:lnTo>
                  <a:pt x="932" y="6680"/>
                </a:lnTo>
                <a:lnTo>
                  <a:pt x="0" y="10338"/>
                </a:lnTo>
                <a:lnTo>
                  <a:pt x="0" y="14982"/>
                </a:lnTo>
                <a:lnTo>
                  <a:pt x="0" y="19674"/>
                </a:lnTo>
                <a:lnTo>
                  <a:pt x="932" y="23367"/>
                </a:lnTo>
                <a:lnTo>
                  <a:pt x="2827" y="26027"/>
                </a:lnTo>
                <a:lnTo>
                  <a:pt x="4762" y="28652"/>
                </a:lnTo>
                <a:lnTo>
                  <a:pt x="7404" y="29964"/>
                </a:lnTo>
                <a:lnTo>
                  <a:pt x="10767" y="29964"/>
                </a:lnTo>
                <a:lnTo>
                  <a:pt x="14116" y="29964"/>
                </a:lnTo>
                <a:lnTo>
                  <a:pt x="16775" y="28652"/>
                </a:lnTo>
                <a:lnTo>
                  <a:pt x="18706" y="26027"/>
                </a:lnTo>
                <a:lnTo>
                  <a:pt x="20641" y="23367"/>
                </a:lnTo>
                <a:lnTo>
                  <a:pt x="21605" y="19674"/>
                </a:lnTo>
                <a:lnTo>
                  <a:pt x="21605" y="14982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658520" y="978601"/>
            <a:ext cx="22225" cy="10160"/>
          </a:xfrm>
          <a:custGeom>
            <a:avLst/>
            <a:gdLst/>
            <a:ahLst/>
            <a:cxnLst/>
            <a:rect l="l" t="t" r="r" b="b"/>
            <a:pathLst>
              <a:path w="22225" h="10159">
                <a:moveTo>
                  <a:pt x="0" y="0"/>
                </a:moveTo>
                <a:lnTo>
                  <a:pt x="4073" y="0"/>
                </a:lnTo>
                <a:lnTo>
                  <a:pt x="4298" y="1709"/>
                </a:lnTo>
                <a:lnTo>
                  <a:pt x="4970" y="3004"/>
                </a:lnTo>
                <a:lnTo>
                  <a:pt x="6075" y="3870"/>
                </a:lnTo>
                <a:lnTo>
                  <a:pt x="7214" y="4749"/>
                </a:lnTo>
                <a:lnTo>
                  <a:pt x="8783" y="5178"/>
                </a:lnTo>
                <a:lnTo>
                  <a:pt x="10771" y="5178"/>
                </a:lnTo>
                <a:lnTo>
                  <a:pt x="12737" y="5178"/>
                </a:lnTo>
                <a:lnTo>
                  <a:pt x="17535" y="0"/>
                </a:lnTo>
                <a:lnTo>
                  <a:pt x="21609" y="0"/>
                </a:lnTo>
                <a:lnTo>
                  <a:pt x="21366" y="3282"/>
                </a:lnTo>
                <a:lnTo>
                  <a:pt x="20332" y="5730"/>
                </a:lnTo>
                <a:lnTo>
                  <a:pt x="18503" y="7387"/>
                </a:lnTo>
                <a:lnTo>
                  <a:pt x="16705" y="9044"/>
                </a:lnTo>
                <a:lnTo>
                  <a:pt x="14120" y="9874"/>
                </a:lnTo>
                <a:lnTo>
                  <a:pt x="10771" y="9874"/>
                </a:lnTo>
                <a:lnTo>
                  <a:pt x="7457" y="9874"/>
                </a:lnTo>
                <a:lnTo>
                  <a:pt x="4868" y="9044"/>
                </a:lnTo>
                <a:lnTo>
                  <a:pt x="3039" y="7387"/>
                </a:lnTo>
                <a:lnTo>
                  <a:pt x="1241" y="5730"/>
                </a:lnTo>
                <a:lnTo>
                  <a:pt x="225" y="3282"/>
                </a:lnTo>
                <a:lnTo>
                  <a:pt x="0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657830" y="1014640"/>
            <a:ext cx="20320" cy="15240"/>
          </a:xfrm>
          <a:custGeom>
            <a:avLst/>
            <a:gdLst/>
            <a:ahLst/>
            <a:cxnLst/>
            <a:rect l="l" t="t" r="r" b="b"/>
            <a:pathLst>
              <a:path w="20320" h="15240">
                <a:moveTo>
                  <a:pt x="13599" y="0"/>
                </a:moveTo>
                <a:lnTo>
                  <a:pt x="8491" y="0"/>
                </a:lnTo>
                <a:lnTo>
                  <a:pt x="4935" y="600"/>
                </a:lnTo>
                <a:lnTo>
                  <a:pt x="2969" y="1793"/>
                </a:lnTo>
                <a:lnTo>
                  <a:pt x="985" y="2951"/>
                </a:lnTo>
                <a:lnTo>
                  <a:pt x="0" y="4952"/>
                </a:lnTo>
                <a:lnTo>
                  <a:pt x="0" y="7798"/>
                </a:lnTo>
                <a:lnTo>
                  <a:pt x="0" y="10060"/>
                </a:lnTo>
                <a:lnTo>
                  <a:pt x="724" y="11854"/>
                </a:lnTo>
                <a:lnTo>
                  <a:pt x="2209" y="13183"/>
                </a:lnTo>
                <a:lnTo>
                  <a:pt x="3675" y="14478"/>
                </a:lnTo>
                <a:lnTo>
                  <a:pt x="5695" y="15119"/>
                </a:lnTo>
                <a:lnTo>
                  <a:pt x="8284" y="15119"/>
                </a:lnTo>
                <a:lnTo>
                  <a:pt x="11770" y="15119"/>
                </a:lnTo>
                <a:lnTo>
                  <a:pt x="14584" y="13873"/>
                </a:lnTo>
                <a:lnTo>
                  <a:pt x="16705" y="11390"/>
                </a:lnTo>
                <a:lnTo>
                  <a:pt x="18865" y="8902"/>
                </a:lnTo>
                <a:lnTo>
                  <a:pt x="19952" y="5589"/>
                </a:lnTo>
                <a:lnTo>
                  <a:pt x="19952" y="1449"/>
                </a:lnTo>
                <a:lnTo>
                  <a:pt x="19952" y="0"/>
                </a:lnTo>
                <a:lnTo>
                  <a:pt x="13599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651477" y="994480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32654" y="17535"/>
                </a:moveTo>
                <a:lnTo>
                  <a:pt x="32654" y="39626"/>
                </a:lnTo>
                <a:lnTo>
                  <a:pt x="26305" y="39626"/>
                </a:lnTo>
                <a:lnTo>
                  <a:pt x="26305" y="33759"/>
                </a:lnTo>
                <a:lnTo>
                  <a:pt x="24821" y="36105"/>
                </a:lnTo>
                <a:lnTo>
                  <a:pt x="23010" y="37868"/>
                </a:lnTo>
                <a:lnTo>
                  <a:pt x="20849" y="39003"/>
                </a:lnTo>
                <a:lnTo>
                  <a:pt x="18675" y="40108"/>
                </a:lnTo>
                <a:lnTo>
                  <a:pt x="16033" y="40660"/>
                </a:lnTo>
                <a:lnTo>
                  <a:pt x="12909" y="40660"/>
                </a:lnTo>
                <a:lnTo>
                  <a:pt x="8942" y="40660"/>
                </a:lnTo>
                <a:lnTo>
                  <a:pt x="5801" y="39556"/>
                </a:lnTo>
                <a:lnTo>
                  <a:pt x="3455" y="37347"/>
                </a:lnTo>
                <a:lnTo>
                  <a:pt x="1139" y="35107"/>
                </a:lnTo>
                <a:lnTo>
                  <a:pt x="0" y="32102"/>
                </a:lnTo>
                <a:lnTo>
                  <a:pt x="0" y="28373"/>
                </a:lnTo>
                <a:lnTo>
                  <a:pt x="0" y="24008"/>
                </a:lnTo>
                <a:lnTo>
                  <a:pt x="1453" y="20712"/>
                </a:lnTo>
                <a:lnTo>
                  <a:pt x="4351" y="18503"/>
                </a:lnTo>
                <a:lnTo>
                  <a:pt x="7250" y="16294"/>
                </a:lnTo>
                <a:lnTo>
                  <a:pt x="11597" y="15189"/>
                </a:lnTo>
                <a:lnTo>
                  <a:pt x="17398" y="15189"/>
                </a:lnTo>
                <a:lnTo>
                  <a:pt x="26305" y="15189"/>
                </a:lnTo>
                <a:lnTo>
                  <a:pt x="26305" y="14566"/>
                </a:lnTo>
                <a:lnTo>
                  <a:pt x="26305" y="11668"/>
                </a:lnTo>
                <a:lnTo>
                  <a:pt x="25338" y="9424"/>
                </a:lnTo>
                <a:lnTo>
                  <a:pt x="23403" y="7802"/>
                </a:lnTo>
                <a:lnTo>
                  <a:pt x="21472" y="6198"/>
                </a:lnTo>
                <a:lnTo>
                  <a:pt x="18777" y="5385"/>
                </a:lnTo>
                <a:lnTo>
                  <a:pt x="15326" y="5385"/>
                </a:lnTo>
                <a:lnTo>
                  <a:pt x="13117" y="5385"/>
                </a:lnTo>
                <a:lnTo>
                  <a:pt x="10943" y="5664"/>
                </a:lnTo>
                <a:lnTo>
                  <a:pt x="8836" y="6211"/>
                </a:lnTo>
                <a:lnTo>
                  <a:pt x="6768" y="6733"/>
                </a:lnTo>
                <a:lnTo>
                  <a:pt x="4767" y="7506"/>
                </a:lnTo>
                <a:lnTo>
                  <a:pt x="2832" y="8562"/>
                </a:lnTo>
                <a:lnTo>
                  <a:pt x="2832" y="2695"/>
                </a:lnTo>
                <a:lnTo>
                  <a:pt x="13877" y="0"/>
                </a:lnTo>
                <a:lnTo>
                  <a:pt x="15949" y="0"/>
                </a:lnTo>
                <a:lnTo>
                  <a:pt x="21556" y="0"/>
                </a:lnTo>
                <a:lnTo>
                  <a:pt x="25753" y="1449"/>
                </a:lnTo>
                <a:lnTo>
                  <a:pt x="28515" y="4351"/>
                </a:lnTo>
                <a:lnTo>
                  <a:pt x="31276" y="7250"/>
                </a:lnTo>
                <a:lnTo>
                  <a:pt x="32654" y="11650"/>
                </a:lnTo>
                <a:lnTo>
                  <a:pt x="32654" y="17535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696972" y="994480"/>
            <a:ext cx="22860" cy="40005"/>
          </a:xfrm>
          <a:custGeom>
            <a:avLst/>
            <a:gdLst/>
            <a:ahLst/>
            <a:cxnLst/>
            <a:rect l="l" t="t" r="r" b="b"/>
            <a:pathLst>
              <a:path w="22860" h="40005">
                <a:moveTo>
                  <a:pt x="22643" y="6905"/>
                </a:moveTo>
                <a:lnTo>
                  <a:pt x="21954" y="6490"/>
                </a:lnTo>
                <a:lnTo>
                  <a:pt x="21158" y="6198"/>
                </a:lnTo>
                <a:lnTo>
                  <a:pt x="20297" y="6008"/>
                </a:lnTo>
                <a:lnTo>
                  <a:pt x="19471" y="5783"/>
                </a:lnTo>
                <a:lnTo>
                  <a:pt x="18538" y="5664"/>
                </a:lnTo>
                <a:lnTo>
                  <a:pt x="17535" y="5664"/>
                </a:lnTo>
                <a:lnTo>
                  <a:pt x="13948" y="5664"/>
                </a:lnTo>
                <a:lnTo>
                  <a:pt x="11186" y="6834"/>
                </a:lnTo>
                <a:lnTo>
                  <a:pt x="9251" y="9181"/>
                </a:lnTo>
                <a:lnTo>
                  <a:pt x="7351" y="11531"/>
                </a:lnTo>
                <a:lnTo>
                  <a:pt x="6419" y="14893"/>
                </a:lnTo>
                <a:lnTo>
                  <a:pt x="6419" y="19263"/>
                </a:lnTo>
                <a:lnTo>
                  <a:pt x="6419" y="39626"/>
                </a:lnTo>
                <a:lnTo>
                  <a:pt x="0" y="39626"/>
                </a:lnTo>
                <a:lnTo>
                  <a:pt x="0" y="967"/>
                </a:lnTo>
                <a:lnTo>
                  <a:pt x="6419" y="967"/>
                </a:lnTo>
                <a:lnTo>
                  <a:pt x="6419" y="6971"/>
                </a:lnTo>
                <a:lnTo>
                  <a:pt x="7749" y="4625"/>
                </a:lnTo>
                <a:lnTo>
                  <a:pt x="9477" y="2885"/>
                </a:lnTo>
                <a:lnTo>
                  <a:pt x="11597" y="1727"/>
                </a:lnTo>
                <a:lnTo>
                  <a:pt x="13758" y="587"/>
                </a:lnTo>
                <a:lnTo>
                  <a:pt x="16360" y="0"/>
                </a:lnTo>
                <a:lnTo>
                  <a:pt x="19400" y="0"/>
                </a:lnTo>
                <a:lnTo>
                  <a:pt x="19850" y="0"/>
                </a:lnTo>
                <a:lnTo>
                  <a:pt x="20332" y="53"/>
                </a:lnTo>
                <a:lnTo>
                  <a:pt x="20849" y="141"/>
                </a:lnTo>
                <a:lnTo>
                  <a:pt x="21401" y="189"/>
                </a:lnTo>
                <a:lnTo>
                  <a:pt x="21989" y="260"/>
                </a:lnTo>
                <a:lnTo>
                  <a:pt x="22643" y="344"/>
                </a:lnTo>
                <a:lnTo>
                  <a:pt x="22643" y="6905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724616" y="101477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9883" y="0"/>
                </a:lnTo>
              </a:path>
            </a:pathLst>
          </a:custGeom>
          <a:ln w="42193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724616" y="984402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9883" y="0"/>
                </a:lnTo>
              </a:path>
            </a:pathLst>
          </a:custGeom>
          <a:ln w="11540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745713" y="994480"/>
            <a:ext cx="32384" cy="40005"/>
          </a:xfrm>
          <a:custGeom>
            <a:avLst/>
            <a:gdLst/>
            <a:ahLst/>
            <a:cxnLst/>
            <a:rect l="l" t="t" r="r" b="b"/>
            <a:pathLst>
              <a:path w="32385" h="40005">
                <a:moveTo>
                  <a:pt x="32376" y="16294"/>
                </a:moveTo>
                <a:lnTo>
                  <a:pt x="32376" y="39626"/>
                </a:lnTo>
                <a:lnTo>
                  <a:pt x="26023" y="39626"/>
                </a:lnTo>
                <a:lnTo>
                  <a:pt x="26023" y="16501"/>
                </a:lnTo>
                <a:lnTo>
                  <a:pt x="26023" y="12826"/>
                </a:lnTo>
                <a:lnTo>
                  <a:pt x="25298" y="10082"/>
                </a:lnTo>
                <a:lnTo>
                  <a:pt x="23884" y="8284"/>
                </a:lnTo>
                <a:lnTo>
                  <a:pt x="22453" y="6454"/>
                </a:lnTo>
                <a:lnTo>
                  <a:pt x="20310" y="5522"/>
                </a:lnTo>
                <a:lnTo>
                  <a:pt x="17465" y="5522"/>
                </a:lnTo>
                <a:lnTo>
                  <a:pt x="14045" y="5522"/>
                </a:lnTo>
                <a:lnTo>
                  <a:pt x="11354" y="6627"/>
                </a:lnTo>
                <a:lnTo>
                  <a:pt x="9388" y="8836"/>
                </a:lnTo>
                <a:lnTo>
                  <a:pt x="7400" y="11010"/>
                </a:lnTo>
                <a:lnTo>
                  <a:pt x="6419" y="13979"/>
                </a:lnTo>
                <a:lnTo>
                  <a:pt x="6419" y="17743"/>
                </a:lnTo>
                <a:lnTo>
                  <a:pt x="6419" y="39626"/>
                </a:lnTo>
                <a:lnTo>
                  <a:pt x="0" y="39626"/>
                </a:lnTo>
                <a:lnTo>
                  <a:pt x="0" y="967"/>
                </a:lnTo>
                <a:lnTo>
                  <a:pt x="6419" y="967"/>
                </a:lnTo>
                <a:lnTo>
                  <a:pt x="6419" y="6971"/>
                </a:lnTo>
                <a:lnTo>
                  <a:pt x="7935" y="4625"/>
                </a:lnTo>
                <a:lnTo>
                  <a:pt x="9697" y="2885"/>
                </a:lnTo>
                <a:lnTo>
                  <a:pt x="11734" y="1727"/>
                </a:lnTo>
                <a:lnTo>
                  <a:pt x="13806" y="587"/>
                </a:lnTo>
                <a:lnTo>
                  <a:pt x="16188" y="0"/>
                </a:lnTo>
                <a:lnTo>
                  <a:pt x="18914" y="0"/>
                </a:lnTo>
                <a:lnTo>
                  <a:pt x="23332" y="0"/>
                </a:lnTo>
                <a:lnTo>
                  <a:pt x="26663" y="1382"/>
                </a:lnTo>
                <a:lnTo>
                  <a:pt x="28921" y="4144"/>
                </a:lnTo>
                <a:lnTo>
                  <a:pt x="31219" y="6905"/>
                </a:lnTo>
                <a:lnTo>
                  <a:pt x="32376" y="10961"/>
                </a:lnTo>
                <a:lnTo>
                  <a:pt x="32376" y="16294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786096" y="984472"/>
            <a:ext cx="24130" cy="50165"/>
          </a:xfrm>
          <a:custGeom>
            <a:avLst/>
            <a:gdLst/>
            <a:ahLst/>
            <a:cxnLst/>
            <a:rect l="l" t="t" r="r" b="b"/>
            <a:pathLst>
              <a:path w="24129" h="50165">
                <a:moveTo>
                  <a:pt x="11045" y="0"/>
                </a:moveTo>
                <a:lnTo>
                  <a:pt x="11045" y="10974"/>
                </a:lnTo>
                <a:lnTo>
                  <a:pt x="24092" y="10974"/>
                </a:lnTo>
                <a:lnTo>
                  <a:pt x="24092" y="15874"/>
                </a:lnTo>
                <a:lnTo>
                  <a:pt x="11045" y="15874"/>
                </a:lnTo>
                <a:lnTo>
                  <a:pt x="11045" y="36861"/>
                </a:lnTo>
                <a:lnTo>
                  <a:pt x="11045" y="40037"/>
                </a:lnTo>
                <a:lnTo>
                  <a:pt x="11460" y="42092"/>
                </a:lnTo>
                <a:lnTo>
                  <a:pt x="12287" y="43006"/>
                </a:lnTo>
                <a:lnTo>
                  <a:pt x="13152" y="43886"/>
                </a:lnTo>
                <a:lnTo>
                  <a:pt x="14929" y="44318"/>
                </a:lnTo>
                <a:lnTo>
                  <a:pt x="17606" y="44318"/>
                </a:lnTo>
                <a:lnTo>
                  <a:pt x="24092" y="44318"/>
                </a:lnTo>
                <a:lnTo>
                  <a:pt x="24092" y="49634"/>
                </a:lnTo>
                <a:lnTo>
                  <a:pt x="17606" y="49634"/>
                </a:lnTo>
                <a:lnTo>
                  <a:pt x="12666" y="49634"/>
                </a:lnTo>
                <a:lnTo>
                  <a:pt x="9269" y="48719"/>
                </a:lnTo>
                <a:lnTo>
                  <a:pt x="7387" y="46872"/>
                </a:lnTo>
                <a:lnTo>
                  <a:pt x="5540" y="45043"/>
                </a:lnTo>
                <a:lnTo>
                  <a:pt x="4625" y="41694"/>
                </a:lnTo>
                <a:lnTo>
                  <a:pt x="4625" y="36861"/>
                </a:lnTo>
                <a:lnTo>
                  <a:pt x="4625" y="15874"/>
                </a:lnTo>
                <a:lnTo>
                  <a:pt x="0" y="15874"/>
                </a:lnTo>
                <a:lnTo>
                  <a:pt x="0" y="10974"/>
                </a:lnTo>
                <a:lnTo>
                  <a:pt x="4625" y="10974"/>
                </a:lnTo>
                <a:lnTo>
                  <a:pt x="4625" y="0"/>
                </a:lnTo>
                <a:lnTo>
                  <a:pt x="11045" y="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815852" y="994480"/>
            <a:ext cx="36195" cy="41275"/>
          </a:xfrm>
          <a:custGeom>
            <a:avLst/>
            <a:gdLst/>
            <a:ahLst/>
            <a:cxnLst/>
            <a:rect l="l" t="t" r="r" b="b"/>
            <a:pathLst>
              <a:path w="36195" h="41275">
                <a:moveTo>
                  <a:pt x="35827" y="18711"/>
                </a:moveTo>
                <a:lnTo>
                  <a:pt x="35827" y="21817"/>
                </a:lnTo>
                <a:lnTo>
                  <a:pt x="6627" y="21817"/>
                </a:lnTo>
                <a:lnTo>
                  <a:pt x="6901" y="26199"/>
                </a:lnTo>
                <a:lnTo>
                  <a:pt x="8213" y="29531"/>
                </a:lnTo>
                <a:lnTo>
                  <a:pt x="10559" y="31824"/>
                </a:lnTo>
                <a:lnTo>
                  <a:pt x="12905" y="34086"/>
                </a:lnTo>
                <a:lnTo>
                  <a:pt x="16188" y="35208"/>
                </a:lnTo>
                <a:lnTo>
                  <a:pt x="20434" y="35208"/>
                </a:lnTo>
                <a:lnTo>
                  <a:pt x="22864" y="35208"/>
                </a:lnTo>
                <a:lnTo>
                  <a:pt x="25214" y="34917"/>
                </a:lnTo>
                <a:lnTo>
                  <a:pt x="27472" y="34311"/>
                </a:lnTo>
                <a:lnTo>
                  <a:pt x="29769" y="33724"/>
                </a:lnTo>
                <a:lnTo>
                  <a:pt x="32049" y="32827"/>
                </a:lnTo>
                <a:lnTo>
                  <a:pt x="34307" y="31616"/>
                </a:lnTo>
                <a:lnTo>
                  <a:pt x="34307" y="37625"/>
                </a:lnTo>
                <a:lnTo>
                  <a:pt x="32049" y="38593"/>
                </a:lnTo>
                <a:lnTo>
                  <a:pt x="29716" y="39335"/>
                </a:lnTo>
                <a:lnTo>
                  <a:pt x="27335" y="39834"/>
                </a:lnTo>
                <a:lnTo>
                  <a:pt x="24936" y="40386"/>
                </a:lnTo>
                <a:lnTo>
                  <a:pt x="22501" y="40660"/>
                </a:lnTo>
                <a:lnTo>
                  <a:pt x="20018" y="40660"/>
                </a:lnTo>
                <a:lnTo>
                  <a:pt x="13837" y="40660"/>
                </a:lnTo>
                <a:lnTo>
                  <a:pt x="8973" y="38866"/>
                </a:lnTo>
                <a:lnTo>
                  <a:pt x="5381" y="35279"/>
                </a:lnTo>
                <a:lnTo>
                  <a:pt x="1793" y="31652"/>
                </a:lnTo>
                <a:lnTo>
                  <a:pt x="0" y="26769"/>
                </a:lnTo>
                <a:lnTo>
                  <a:pt x="0" y="20641"/>
                </a:lnTo>
                <a:lnTo>
                  <a:pt x="0" y="14341"/>
                </a:lnTo>
                <a:lnTo>
                  <a:pt x="1687" y="9322"/>
                </a:lnTo>
                <a:lnTo>
                  <a:pt x="5107" y="5593"/>
                </a:lnTo>
                <a:lnTo>
                  <a:pt x="8505" y="1864"/>
                </a:lnTo>
                <a:lnTo>
                  <a:pt x="13113" y="0"/>
                </a:lnTo>
                <a:lnTo>
                  <a:pt x="18914" y="0"/>
                </a:lnTo>
                <a:lnTo>
                  <a:pt x="24110" y="0"/>
                </a:lnTo>
                <a:lnTo>
                  <a:pt x="28232" y="1692"/>
                </a:lnTo>
                <a:lnTo>
                  <a:pt x="31272" y="5041"/>
                </a:lnTo>
                <a:lnTo>
                  <a:pt x="34307" y="8407"/>
                </a:lnTo>
                <a:lnTo>
                  <a:pt x="35827" y="12963"/>
                </a:lnTo>
                <a:lnTo>
                  <a:pt x="35827" y="18711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22682" y="999866"/>
            <a:ext cx="22860" cy="12065"/>
          </a:xfrm>
          <a:custGeom>
            <a:avLst/>
            <a:gdLst/>
            <a:ahLst/>
            <a:cxnLst/>
            <a:rect l="l" t="t" r="r" b="b"/>
            <a:pathLst>
              <a:path w="22860" h="12065">
                <a:moveTo>
                  <a:pt x="22643" y="11460"/>
                </a:moveTo>
                <a:lnTo>
                  <a:pt x="22594" y="7974"/>
                </a:lnTo>
                <a:lnTo>
                  <a:pt x="21609" y="5178"/>
                </a:lnTo>
                <a:lnTo>
                  <a:pt x="19678" y="3105"/>
                </a:lnTo>
                <a:lnTo>
                  <a:pt x="17778" y="1033"/>
                </a:lnTo>
                <a:lnTo>
                  <a:pt x="15278" y="0"/>
                </a:lnTo>
                <a:lnTo>
                  <a:pt x="12150" y="0"/>
                </a:lnTo>
                <a:lnTo>
                  <a:pt x="8597" y="0"/>
                </a:lnTo>
                <a:lnTo>
                  <a:pt x="5765" y="1016"/>
                </a:lnTo>
                <a:lnTo>
                  <a:pt x="3662" y="3035"/>
                </a:lnTo>
                <a:lnTo>
                  <a:pt x="1537" y="5023"/>
                </a:lnTo>
                <a:lnTo>
                  <a:pt x="313" y="7833"/>
                </a:lnTo>
                <a:lnTo>
                  <a:pt x="0" y="11460"/>
                </a:lnTo>
                <a:lnTo>
                  <a:pt x="22643" y="11460"/>
                </a:lnTo>
                <a:close/>
              </a:path>
            </a:pathLst>
          </a:custGeom>
          <a:ln w="3534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09039" y="770718"/>
            <a:ext cx="1130266" cy="49548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687982" y="1082340"/>
            <a:ext cx="41910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35" dirty="0">
                <a:solidFill>
                  <a:srgbClr val="FC6F00"/>
                </a:solidFill>
                <a:latin typeface="Trebuchet MS"/>
                <a:cs typeface="Trebuchet MS"/>
              </a:rPr>
              <a:t>privilegiu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1514906" y="2044157"/>
            <a:ext cx="590986" cy="24807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1655888" y="2108370"/>
            <a:ext cx="29464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40" dirty="0">
                <a:solidFill>
                  <a:srgbClr val="4A76CC"/>
                </a:solidFill>
                <a:latin typeface="Trebuchet MS"/>
                <a:cs typeface="Trebuchet MS"/>
              </a:rPr>
              <a:t>pst</a:t>
            </a:r>
            <a:r>
              <a:rPr sz="650" spc="20" dirty="0">
                <a:solidFill>
                  <a:srgbClr val="4A76CC"/>
                </a:solidFill>
                <a:latin typeface="Trebuchet MS"/>
                <a:cs typeface="Trebuchet MS"/>
              </a:rPr>
              <a:t>r</a:t>
            </a:r>
            <a:r>
              <a:rPr sz="650" spc="50" dirty="0">
                <a:solidFill>
                  <a:srgbClr val="4A76CC"/>
                </a:solidFill>
                <a:latin typeface="Trebuchet MS"/>
                <a:cs typeface="Trebuchet MS"/>
              </a:rPr>
              <a:t>ee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2223840" y="2790456"/>
            <a:ext cx="590986" cy="24807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2457438" y="2854670"/>
            <a:ext cx="10922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45" dirty="0">
                <a:solidFill>
                  <a:srgbClr val="4A76CC"/>
                </a:solidFill>
                <a:latin typeface="Trebuchet MS"/>
                <a:cs typeface="Trebuchet MS"/>
              </a:rPr>
              <a:t>fg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1365429" y="2780361"/>
            <a:ext cx="591004" cy="248073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1587030" y="2844570"/>
            <a:ext cx="133350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75" dirty="0">
                <a:solidFill>
                  <a:srgbClr val="4A76CC"/>
                </a:solidFill>
                <a:latin typeface="Trebuchet MS"/>
                <a:cs typeface="Trebuchet MS"/>
              </a:rPr>
              <a:t>bg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3466315" y="2391895"/>
            <a:ext cx="580390" cy="237490"/>
          </a:xfrm>
          <a:custGeom>
            <a:avLst/>
            <a:gdLst/>
            <a:ahLst/>
            <a:cxnLst/>
            <a:rect l="l" t="t" r="r" b="b"/>
            <a:pathLst>
              <a:path w="580389" h="237489">
                <a:moveTo>
                  <a:pt x="580236" y="118650"/>
                </a:moveTo>
                <a:lnTo>
                  <a:pt x="566560" y="154759"/>
                </a:lnTo>
                <a:lnTo>
                  <a:pt x="537984" y="180348"/>
                </a:lnTo>
                <a:lnTo>
                  <a:pt x="503619" y="198992"/>
                </a:lnTo>
                <a:lnTo>
                  <a:pt x="466385" y="212903"/>
                </a:lnTo>
                <a:lnTo>
                  <a:pt x="429498" y="222741"/>
                </a:lnTo>
                <a:lnTo>
                  <a:pt x="391117" y="229917"/>
                </a:lnTo>
                <a:lnTo>
                  <a:pt x="352206" y="234581"/>
                </a:lnTo>
                <a:lnTo>
                  <a:pt x="313562" y="236923"/>
                </a:lnTo>
                <a:lnTo>
                  <a:pt x="290115" y="237305"/>
                </a:lnTo>
                <a:lnTo>
                  <a:pt x="287750" y="237301"/>
                </a:lnTo>
                <a:lnTo>
                  <a:pt x="248279" y="236080"/>
                </a:lnTo>
                <a:lnTo>
                  <a:pt x="208290" y="232520"/>
                </a:lnTo>
                <a:lnTo>
                  <a:pt x="170565" y="226795"/>
                </a:lnTo>
                <a:lnTo>
                  <a:pt x="131810" y="218101"/>
                </a:lnTo>
                <a:lnTo>
                  <a:pt x="95303" y="206576"/>
                </a:lnTo>
                <a:lnTo>
                  <a:pt x="59668" y="190743"/>
                </a:lnTo>
                <a:lnTo>
                  <a:pt x="27564" y="169198"/>
                </a:lnTo>
                <a:lnTo>
                  <a:pt x="4059" y="138545"/>
                </a:lnTo>
                <a:lnTo>
                  <a:pt x="0" y="118650"/>
                </a:lnTo>
                <a:lnTo>
                  <a:pt x="9" y="117682"/>
                </a:lnTo>
                <a:lnTo>
                  <a:pt x="14368" y="81671"/>
                </a:lnTo>
                <a:lnTo>
                  <a:pt x="43408" y="56189"/>
                </a:lnTo>
                <a:lnTo>
                  <a:pt x="78110" y="37655"/>
                </a:lnTo>
                <a:lnTo>
                  <a:pt x="113851" y="24402"/>
                </a:lnTo>
                <a:lnTo>
                  <a:pt x="150738" y="14564"/>
                </a:lnTo>
                <a:lnTo>
                  <a:pt x="189119" y="7387"/>
                </a:lnTo>
                <a:lnTo>
                  <a:pt x="228028" y="2723"/>
                </a:lnTo>
                <a:lnTo>
                  <a:pt x="266670" y="381"/>
                </a:lnTo>
                <a:lnTo>
                  <a:pt x="290115" y="0"/>
                </a:lnTo>
                <a:lnTo>
                  <a:pt x="292481" y="3"/>
                </a:lnTo>
                <a:lnTo>
                  <a:pt x="331954" y="1224"/>
                </a:lnTo>
                <a:lnTo>
                  <a:pt x="371944" y="4784"/>
                </a:lnTo>
                <a:lnTo>
                  <a:pt x="409671" y="10510"/>
                </a:lnTo>
                <a:lnTo>
                  <a:pt x="448427" y="19204"/>
                </a:lnTo>
                <a:lnTo>
                  <a:pt x="484934" y="30729"/>
                </a:lnTo>
                <a:lnTo>
                  <a:pt x="520569" y="46562"/>
                </a:lnTo>
                <a:lnTo>
                  <a:pt x="552672" y="68107"/>
                </a:lnTo>
                <a:lnTo>
                  <a:pt x="576176" y="98757"/>
                </a:lnTo>
                <a:lnTo>
                  <a:pt x="580236" y="118650"/>
                </a:lnTo>
                <a:close/>
              </a:path>
            </a:pathLst>
          </a:custGeom>
          <a:ln w="10731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3676473" y="2450719"/>
            <a:ext cx="14541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4A76CC"/>
                </a:solidFill>
                <a:latin typeface="Trebuchet MS"/>
                <a:cs typeface="Trebuchet MS"/>
              </a:rPr>
              <a:t>kill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696764" y="2469488"/>
            <a:ext cx="41275" cy="64135"/>
          </a:xfrm>
          <a:custGeom>
            <a:avLst/>
            <a:gdLst/>
            <a:ahLst/>
            <a:cxnLst/>
            <a:rect l="l" t="t" r="r" b="b"/>
            <a:pathLst>
              <a:path w="41275" h="64135">
                <a:moveTo>
                  <a:pt x="0" y="0"/>
                </a:moveTo>
                <a:lnTo>
                  <a:pt x="7594" y="0"/>
                </a:lnTo>
                <a:lnTo>
                  <a:pt x="7594" y="37691"/>
                </a:lnTo>
                <a:lnTo>
                  <a:pt x="30101" y="17880"/>
                </a:lnTo>
                <a:lnTo>
                  <a:pt x="39763" y="17880"/>
                </a:lnTo>
                <a:lnTo>
                  <a:pt x="15397" y="39348"/>
                </a:lnTo>
                <a:lnTo>
                  <a:pt x="40802" y="63785"/>
                </a:lnTo>
                <a:lnTo>
                  <a:pt x="30927" y="63785"/>
                </a:lnTo>
                <a:lnTo>
                  <a:pt x="7594" y="41349"/>
                </a:lnTo>
                <a:lnTo>
                  <a:pt x="7594" y="63785"/>
                </a:lnTo>
                <a:lnTo>
                  <a:pt x="0" y="63785"/>
                </a:lnTo>
                <a:lnTo>
                  <a:pt x="0" y="0"/>
                </a:lnTo>
                <a:close/>
              </a:path>
            </a:pathLst>
          </a:custGeom>
          <a:ln w="3534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744547" y="2510321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49439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744547" y="2474251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058" y="0"/>
                </a:lnTo>
              </a:path>
            </a:pathLst>
          </a:custGeom>
          <a:ln w="13060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773618" y="2467721"/>
            <a:ext cx="0" cy="67310"/>
          </a:xfrm>
          <a:custGeom>
            <a:avLst/>
            <a:gdLst/>
            <a:ahLst/>
            <a:cxnLst/>
            <a:rect l="l" t="t" r="r" b="b"/>
            <a:pathLst>
              <a:path h="67310">
                <a:moveTo>
                  <a:pt x="0" y="0"/>
                </a:moveTo>
                <a:lnTo>
                  <a:pt x="0" y="67320"/>
                </a:lnTo>
              </a:path>
            </a:pathLst>
          </a:custGeom>
          <a:ln w="11063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797143" y="2467721"/>
            <a:ext cx="0" cy="67310"/>
          </a:xfrm>
          <a:custGeom>
            <a:avLst/>
            <a:gdLst/>
            <a:ahLst/>
            <a:cxnLst/>
            <a:rect l="l" t="t" r="r" b="b"/>
            <a:pathLst>
              <a:path h="67310">
                <a:moveTo>
                  <a:pt x="0" y="0"/>
                </a:moveTo>
                <a:lnTo>
                  <a:pt x="0" y="67320"/>
                </a:lnTo>
              </a:path>
            </a:pathLst>
          </a:custGeom>
          <a:ln w="11058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056988" y="1980541"/>
            <a:ext cx="590986" cy="248076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3230522" y="2044748"/>
            <a:ext cx="22923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65" dirty="0">
                <a:solidFill>
                  <a:srgbClr val="4A76CC"/>
                </a:solidFill>
                <a:latin typeface="Trebuchet MS"/>
                <a:cs typeface="Trebuchet MS"/>
              </a:rPr>
              <a:t>sudo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2026903" y="1482667"/>
            <a:ext cx="591004" cy="24807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2051255" y="1546883"/>
            <a:ext cx="52768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60" dirty="0">
                <a:solidFill>
                  <a:srgbClr val="FC6F00"/>
                </a:solidFill>
                <a:latin typeface="Trebuchet MS"/>
                <a:cs typeface="Trebuchet MS"/>
              </a:rPr>
              <a:t>backg</a:t>
            </a:r>
            <a:r>
              <a:rPr sz="650" spc="30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60" dirty="0">
                <a:solidFill>
                  <a:srgbClr val="FC6F00"/>
                </a:solidFill>
                <a:latin typeface="Trebuchet MS"/>
                <a:cs typeface="Trebuchet MS"/>
              </a:rPr>
              <a:t>ound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347541" y="834920"/>
            <a:ext cx="17843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65" dirty="0">
                <a:solidFill>
                  <a:srgbClr val="FC6F00"/>
                </a:solidFill>
                <a:latin typeface="Trebuchet MS"/>
                <a:cs typeface="Trebuchet MS"/>
              </a:rPr>
              <a:t>UID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2254135" y="790913"/>
            <a:ext cx="590981" cy="248067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2458821" y="855116"/>
            <a:ext cx="167005" cy="11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55" dirty="0">
                <a:solidFill>
                  <a:srgbClr val="FC6F00"/>
                </a:solidFill>
                <a:latin typeface="Trebuchet MS"/>
                <a:cs typeface="Trebuchet MS"/>
              </a:rPr>
              <a:t>PID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-20" dirty="0"/>
              <a:t>CSE </a:t>
            </a:r>
            <a:r>
              <a:rPr spc="-35" dirty="0"/>
              <a:t>Dep</a:t>
            </a:r>
          </a:p>
        </p:txBody>
      </p:sp>
      <p:sp>
        <p:nvSpPr>
          <p:cNvPr id="105" name="object 10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52" baseline="5555" dirty="0">
                <a:hlinkClick r:id="rId24" action="ppaction://hlinksldjump"/>
              </a:rPr>
              <a:t>Cursul </a:t>
            </a:r>
            <a:r>
              <a:rPr sz="750" spc="-67" baseline="5555" dirty="0">
                <a:hlinkClick r:id="rId24" action="ppaction://hlinksldjump"/>
              </a:rPr>
              <a:t>5, </a:t>
            </a:r>
            <a:r>
              <a:rPr sz="750" spc="-44" baseline="5555" dirty="0">
                <a:hlinkClick r:id="rId24" action="ppaction://hlinksldjump"/>
              </a:rPr>
              <a:t>Administr</a:t>
            </a:r>
            <a:r>
              <a:rPr sz="750" spc="-75" baseline="5555" dirty="0">
                <a:hlinkClick r:id="rId24" action="ppaction://hlinksldjump"/>
              </a:rPr>
              <a:t>area</a:t>
            </a:r>
            <a:r>
              <a:rPr sz="750" baseline="5555" dirty="0">
                <a:hlinkClick r:id="rId24" action="ppaction://hlinksldjump"/>
              </a:rPr>
              <a:t> </a:t>
            </a:r>
            <a:r>
              <a:rPr sz="750" spc="-67" baseline="5555" dirty="0">
                <a:hlinkClick r:id="rId24" action="ppaction://hlinksldjump"/>
              </a:rPr>
              <a:t>sistemel</a:t>
            </a:r>
            <a:r>
              <a:rPr sz="750" spc="-97" baseline="5555" dirty="0">
                <a:hlinkClick r:id="rId24" action="ppaction://hlinksldjump"/>
              </a:rPr>
              <a:t>o</a:t>
            </a:r>
            <a:r>
              <a:rPr sz="750" spc="-52" baseline="5555" dirty="0">
                <a:hlinkClick r:id="rId24" action="ppaction://hlinksldjump"/>
              </a:rPr>
              <a:t>r</a:t>
            </a:r>
            <a:r>
              <a:rPr sz="750" baseline="5555" dirty="0">
                <a:hlinkClick r:id="rId24" action="ppaction://hlinksldjump"/>
              </a:rPr>
              <a:t> </a:t>
            </a:r>
            <a:r>
              <a:rPr sz="750" spc="-82" baseline="5555" dirty="0">
                <a:hlinkClick r:id="rId24" action="ppaction://hlinksldjump"/>
              </a:rPr>
              <a:t>de</a:t>
            </a:r>
            <a:r>
              <a:rPr sz="750" baseline="5555" dirty="0">
                <a:hlinkClick r:id="rId24" action="ppaction://hlinksldjump"/>
              </a:rPr>
              <a:t> </a:t>
            </a:r>
            <a:r>
              <a:rPr sz="750" spc="-22" baseline="5555" dirty="0">
                <a:hlinkClick r:id="rId24" action="ppaction://hlinksldjump"/>
              </a:rPr>
              <a:t>fi</a:t>
            </a:r>
            <a:r>
              <a:rPr sz="750" spc="-352" baseline="5555" dirty="0">
                <a:hlinkClick r:id="rId24" action="ppaction://hlinksldjump"/>
              </a:rPr>
              <a:t>s</a:t>
            </a:r>
            <a:r>
              <a:rPr sz="500" spc="-10" dirty="0">
                <a:hlinkClick r:id="rId24" action="ppaction://hlinksldjump"/>
              </a:rPr>
              <a:t>,</a:t>
            </a:r>
            <a:r>
              <a:rPr sz="750" spc="-67" baseline="5555" dirty="0">
                <a:hlinkClick r:id="rId24" action="ppaction://hlinksldjump"/>
              </a:rPr>
              <a:t>iere</a:t>
            </a:r>
            <a:endParaRPr sz="750" baseline="5555"/>
          </a:p>
        </p:txBody>
      </p:sp>
      <p:sp>
        <p:nvSpPr>
          <p:cNvPr id="106" name="object 10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3</a:t>
            </a:fld>
            <a:r>
              <a:rPr spc="30" dirty="0"/>
              <a:t>/</a:t>
            </a:r>
            <a:r>
              <a:rPr spc="-55" dirty="0"/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858859183"/>
      </p:ext>
    </p:extLst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57220">
              <a:lnSpc>
                <a:spcPct val="100000"/>
              </a:lnSpc>
            </a:pPr>
            <a:r>
              <a:rPr spc="-35" dirty="0"/>
              <a:t>Rul</a:t>
            </a:r>
            <a:r>
              <a:rPr spc="-75" dirty="0"/>
              <a:t>area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50" dirty="0"/>
              <a:t>fundal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864638"/>
            <a:ext cx="3743960" cy="1895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558165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fundalul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45" dirty="0">
                <a:latin typeface="Trebuchet MS"/>
                <a:cs typeface="Trebuchet MS"/>
              </a:rPr>
              <a:t>background</a:t>
            </a:r>
            <a:r>
              <a:rPr sz="1100" i="1" spc="-229" dirty="0">
                <a:latin typeface="Trebuchet MS"/>
                <a:cs typeface="Trebuchet MS"/>
              </a:rPr>
              <a:t> 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planul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70" dirty="0">
                <a:latin typeface="Trebuchet MS"/>
                <a:cs typeface="Trebuchet MS"/>
              </a:rPr>
              <a:t>f</a:t>
            </a:r>
            <a:r>
              <a:rPr sz="1100" i="1" spc="-125" dirty="0">
                <a:latin typeface="Trebuchet MS"/>
                <a:cs typeface="Trebuchet MS"/>
              </a:rPr>
              <a:t>o</a:t>
            </a:r>
            <a:r>
              <a:rPr sz="1100" i="1" spc="-60" dirty="0">
                <a:latin typeface="Trebuchet MS"/>
                <a:cs typeface="Trebuchet MS"/>
              </a:rPr>
              <a:t>reground</a:t>
            </a:r>
            <a:r>
              <a:rPr sz="1100" i="1" spc="-229" dirty="0">
                <a:latin typeface="Trebuchet MS"/>
                <a:cs typeface="Trebuchet MS"/>
              </a:rPr>
              <a:t> </a:t>
            </a:r>
            <a:r>
              <a:rPr sz="1100" dirty="0">
                <a:latin typeface="Tahoma"/>
                <a:cs typeface="Tahoma"/>
              </a:rPr>
              <a:t>) </a:t>
            </a:r>
            <a:r>
              <a:rPr sz="1100" spc="-30" dirty="0">
                <a:latin typeface="Tahoma"/>
                <a:cs typeface="Tahoma"/>
              </a:rPr>
              <a:t>inter</a:t>
            </a:r>
            <a:r>
              <a:rPr sz="1100" spc="-75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ret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(shell-ului)</a:t>
            </a:r>
            <a:endParaRPr sz="1100">
              <a:latin typeface="Tahoma"/>
              <a:cs typeface="Tahoma"/>
            </a:endParaRPr>
          </a:p>
          <a:p>
            <a:pPr marL="160655" marR="236220" indent="-148590">
              <a:lnSpc>
                <a:spcPct val="1026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implicit,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unei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d</a:t>
            </a:r>
            <a:r>
              <a:rPr sz="1100" spc="-60" dirty="0">
                <a:latin typeface="Tahoma"/>
                <a:cs typeface="Tahoma"/>
              </a:rPr>
              <a:t>uce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1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reground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-16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 </a:t>
            </a:r>
            <a:r>
              <a:rPr sz="1100" spc="-45" dirty="0">
                <a:latin typeface="Tahoma"/>
                <a:cs typeface="Tahoma"/>
              </a:rPr>
              <a:t>background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0" dirty="0">
                <a:latin typeface="Tahoma"/>
                <a:cs typeface="Tahoma"/>
              </a:rPr>
              <a:t>rimi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d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25" dirty="0">
                <a:latin typeface="Tahoma"/>
                <a:cs typeface="Tahoma"/>
              </a:rPr>
              <a:t> la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22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folose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Tahoma"/>
                <a:cs typeface="Tahoma"/>
              </a:rPr>
              <a:t>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erat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rul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10" dirty="0">
                <a:latin typeface="PMingLiU"/>
                <a:cs typeface="PMingLiU"/>
              </a:rPr>
              <a:t>&amp;</a:t>
            </a:r>
            <a:endParaRPr sz="1000">
              <a:latin typeface="PMingLiU"/>
              <a:cs typeface="PMingLiU"/>
            </a:endParaRPr>
          </a:p>
          <a:p>
            <a:pPr marL="300355">
              <a:lnSpc>
                <a:spcPct val="100000"/>
              </a:lnSpc>
              <a:spcBef>
                <a:spcPts val="4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5" dirty="0">
                <a:latin typeface="Tahoma"/>
                <a:cs typeface="Tahoma"/>
              </a:rPr>
              <a:t>o</a:t>
            </a:r>
            <a:r>
              <a:rPr sz="1000" spc="-45" dirty="0">
                <a:latin typeface="Tahoma"/>
                <a:cs typeface="Tahoma"/>
              </a:rPr>
              <a:t>cesul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contin</a:t>
            </a:r>
            <a:r>
              <a:rPr sz="1000" spc="-40" dirty="0">
                <a:latin typeface="Tahoma"/>
                <a:cs typeface="Tahoma"/>
              </a:rPr>
              <a:t>u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ruleze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comanda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40" dirty="0">
                <a:latin typeface="PMingLiU"/>
                <a:cs typeface="PMingLiU"/>
              </a:rPr>
              <a:t>fg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55" dirty="0">
                <a:latin typeface="Tahoma"/>
                <a:cs typeface="Tahoma"/>
              </a:rPr>
              <a:t>aduce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background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reground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folosirea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PMingLiU"/>
                <a:cs typeface="PMingLiU"/>
              </a:rPr>
              <a:t>CTRL-Z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-30" dirty="0">
                <a:latin typeface="PMingLiU"/>
                <a:cs typeface="PMingLiU"/>
              </a:rPr>
              <a:t>SIGSTOP</a:t>
            </a:r>
            <a:r>
              <a:rPr sz="1100" dirty="0">
                <a:latin typeface="Tahoma"/>
                <a:cs typeface="Tahoma"/>
              </a:rPr>
              <a:t>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eaz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cesul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background</a:t>
            </a:r>
            <a:endParaRPr sz="1100">
              <a:latin typeface="Tahoma"/>
              <a:cs typeface="Tahoma"/>
            </a:endParaRPr>
          </a:p>
          <a:p>
            <a:pPr marR="1569085" algn="ctr">
              <a:lnSpc>
                <a:spcPct val="100000"/>
              </a:lnSpc>
              <a:spcBef>
                <a:spcPts val="35"/>
              </a:spcBef>
            </a:pP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sus</a:t>
            </a:r>
            <a:r>
              <a:rPr sz="1100" spc="-4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endat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(nu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rulea</a:t>
            </a:r>
            <a:r>
              <a:rPr sz="1100" spc="-55" dirty="0">
                <a:latin typeface="Tahoma"/>
                <a:cs typeface="Tahoma"/>
              </a:rPr>
              <a:t>z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33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865">
              <a:lnSpc>
                <a:spcPct val="100000"/>
              </a:lnSpc>
            </a:pPr>
            <a:r>
              <a:rPr spc="-35" dirty="0"/>
              <a:t>Rul</a:t>
            </a:r>
            <a:r>
              <a:rPr spc="-75" dirty="0"/>
              <a:t>area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35" dirty="0"/>
              <a:t>ın</a:t>
            </a:r>
            <a:r>
              <a:rPr spc="10" dirty="0"/>
              <a:t> </a:t>
            </a:r>
            <a:r>
              <a:rPr spc="-50" dirty="0"/>
              <a:t>fundal</a:t>
            </a:r>
            <a:r>
              <a:rPr spc="-20" dirty="0"/>
              <a:t>(</a:t>
            </a:r>
            <a:r>
              <a:rPr spc="-30" dirty="0"/>
              <a:t>c</a:t>
            </a:r>
            <a:r>
              <a:rPr spc="-35" dirty="0"/>
              <a:t>ont.)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014805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168450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263559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250859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301659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059040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109831"/>
            <a:ext cx="50749" cy="11537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212728"/>
            <a:ext cx="3989704" cy="1101725"/>
          </a:xfrm>
          <a:custGeom>
            <a:avLst/>
            <a:gdLst/>
            <a:ahLst/>
            <a:cxnLst/>
            <a:rect l="l" t="t" r="r" b="b"/>
            <a:pathLst>
              <a:path w="3989704" h="1101725">
                <a:moveTo>
                  <a:pt x="3989654" y="0"/>
                </a:moveTo>
                <a:lnTo>
                  <a:pt x="0" y="0"/>
                </a:lnTo>
                <a:lnTo>
                  <a:pt x="0" y="1050831"/>
                </a:lnTo>
                <a:lnTo>
                  <a:pt x="4008" y="1070555"/>
                </a:lnTo>
                <a:lnTo>
                  <a:pt x="14922" y="1086708"/>
                </a:lnTo>
                <a:lnTo>
                  <a:pt x="31075" y="1097622"/>
                </a:lnTo>
                <a:lnTo>
                  <a:pt x="50800" y="1101631"/>
                </a:lnTo>
                <a:lnTo>
                  <a:pt x="3938854" y="1101631"/>
                </a:lnTo>
                <a:lnTo>
                  <a:pt x="3958579" y="1097622"/>
                </a:lnTo>
                <a:lnTo>
                  <a:pt x="3974732" y="1086708"/>
                </a:lnTo>
                <a:lnTo>
                  <a:pt x="3985646" y="1070555"/>
                </a:lnTo>
                <a:lnTo>
                  <a:pt x="3989654" y="10508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097131"/>
            <a:ext cx="0" cy="1185545"/>
          </a:xfrm>
          <a:custGeom>
            <a:avLst/>
            <a:gdLst/>
            <a:ahLst/>
            <a:cxnLst/>
            <a:rect l="l" t="t" r="r" b="b"/>
            <a:pathLst>
              <a:path h="1185545">
                <a:moveTo>
                  <a:pt x="0" y="1185477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08443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07173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059031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699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1017689"/>
            <a:ext cx="2394585" cy="80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Rul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rea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backgrou</a:t>
            </a:r>
            <a:r>
              <a:rPr sz="900" spc="-3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5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750" spc="-2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750" spc="-82" baseline="-11111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reven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irea</a:t>
            </a:r>
            <a:r>
              <a:rPr sz="9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180" dirty="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reground</a:t>
            </a:r>
            <a:endParaRPr sz="900">
              <a:latin typeface="Arial"/>
              <a:cs typeface="Arial"/>
            </a:endParaRPr>
          </a:p>
          <a:p>
            <a:pPr marL="12700" marR="1297940">
              <a:lnSpc>
                <a:spcPts val="950"/>
              </a:lnSpc>
              <a:spcBef>
                <a:spcPts val="445"/>
              </a:spcBef>
            </a:pPr>
            <a:r>
              <a:rPr sz="800" spc="-60" dirty="0">
                <a:latin typeface="Courier New"/>
                <a:cs typeface="Courier New"/>
              </a:rPr>
              <a:t>anaconda:/# du -hs &amp; [1] 1169</a:t>
            </a:r>
            <a:endParaRPr sz="800">
              <a:latin typeface="Courier New"/>
              <a:cs typeface="Courier New"/>
            </a:endParaRPr>
          </a:p>
          <a:p>
            <a:pPr marL="66040" indent="-53975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anaconda:/# ps -e | grep du</a:t>
            </a:r>
            <a:endParaRPr sz="800">
              <a:latin typeface="Courier New"/>
              <a:cs typeface="Courier New"/>
            </a:endParaRPr>
          </a:p>
          <a:p>
            <a:pPr marL="12700" marR="598805" indent="53340">
              <a:lnSpc>
                <a:spcPts val="950"/>
              </a:lnSpc>
              <a:spcBef>
                <a:spcPts val="30"/>
              </a:spcBef>
              <a:tabLst>
                <a:tab pos="819150" algn="l"/>
              </a:tabLst>
            </a:pPr>
            <a:r>
              <a:rPr sz="800" spc="-60" dirty="0">
                <a:latin typeface="Courier New"/>
                <a:cs typeface="Courier New"/>
              </a:rPr>
              <a:t>1169 pts/1</a:t>
            </a:r>
            <a:r>
              <a:rPr sz="800" dirty="0">
                <a:latin typeface="Courier New"/>
                <a:cs typeface="Courier New"/>
              </a:rPr>
              <a:t>	</a:t>
            </a:r>
            <a:r>
              <a:rPr sz="800" spc="-60" dirty="0">
                <a:latin typeface="Courier New"/>
                <a:cs typeface="Courier New"/>
              </a:rPr>
              <a:t>00:00:00 du anaconda:/# top -b -n 1 | grep du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07642" y="1807743"/>
            <a:ext cx="18542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1305" algn="l"/>
              </a:tabLst>
            </a:pPr>
            <a:r>
              <a:rPr sz="800" spc="-60" dirty="0">
                <a:latin typeface="Courier New"/>
                <a:cs typeface="Courier New"/>
              </a:rPr>
              <a:t>18	0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1</a:t>
            </a:r>
            <a:r>
              <a:rPr sz="800" spc="-65" dirty="0">
                <a:latin typeface="Courier New"/>
                <a:cs typeface="Courier New"/>
              </a:rPr>
              <a:t>6</a:t>
            </a:r>
            <a:r>
              <a:rPr sz="800" spc="-60" dirty="0">
                <a:latin typeface="Courier New"/>
                <a:cs typeface="Courier New"/>
              </a:rPr>
              <a:t>24</a:t>
            </a:r>
            <a:r>
              <a:rPr sz="800" dirty="0">
                <a:latin typeface="Courier New"/>
                <a:cs typeface="Courier New"/>
              </a:rPr>
              <a:t>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564</a:t>
            </a:r>
            <a:r>
              <a:rPr sz="800" dirty="0">
                <a:latin typeface="Courier New"/>
                <a:cs typeface="Courier New"/>
              </a:rPr>
              <a:t>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356 R</a:t>
            </a:r>
            <a:r>
              <a:rPr sz="800" dirty="0">
                <a:latin typeface="Courier New"/>
                <a:cs typeface="Courier New"/>
              </a:rPr>
              <a:t>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0.0</a:t>
            </a:r>
            <a:r>
              <a:rPr sz="800" dirty="0">
                <a:latin typeface="Courier New"/>
                <a:cs typeface="Courier New"/>
              </a:rPr>
              <a:t> </a:t>
            </a:r>
            <a:r>
              <a:rPr sz="800" spc="-114" dirty="0">
                <a:latin typeface="Courier New"/>
                <a:cs typeface="Courier New"/>
              </a:rPr>
              <a:t> </a:t>
            </a:r>
            <a:r>
              <a:rPr sz="800" spc="-60" dirty="0">
                <a:latin typeface="Courier New"/>
                <a:cs typeface="Courier New"/>
              </a:rPr>
              <a:t>0.2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97329" y="1807743"/>
            <a:ext cx="56324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60" dirty="0">
                <a:latin typeface="Courier New"/>
                <a:cs typeface="Courier New"/>
              </a:rPr>
              <a:t>0:00.80 du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294" y="1812823"/>
            <a:ext cx="778510" cy="375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3340">
              <a:lnSpc>
                <a:spcPts val="950"/>
              </a:lnSpc>
            </a:pPr>
            <a:r>
              <a:rPr sz="800" spc="-60" dirty="0">
                <a:latin typeface="Courier New"/>
                <a:cs typeface="Courier New"/>
              </a:rPr>
              <a:t>1169 root anaconda:/# fg du -hs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34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4305">
              <a:lnSpc>
                <a:spcPct val="100000"/>
              </a:lnSpc>
            </a:pPr>
            <a:r>
              <a:rPr spc="-35" dirty="0"/>
              <a:t>f</a:t>
            </a:r>
            <a:r>
              <a:rPr spc="-95" dirty="0"/>
              <a:t>o</a:t>
            </a:r>
            <a:r>
              <a:rPr spc="-70" dirty="0"/>
              <a:t>reground</a:t>
            </a:r>
            <a:r>
              <a:rPr spc="10" dirty="0"/>
              <a:t> </a:t>
            </a:r>
            <a:r>
              <a:rPr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60" dirty="0"/>
              <a:t>background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7558" y="1638373"/>
            <a:ext cx="3360420" cy="0"/>
          </a:xfrm>
          <a:custGeom>
            <a:avLst/>
            <a:gdLst/>
            <a:ahLst/>
            <a:cxnLst/>
            <a:rect l="l" t="t" r="r" b="b"/>
            <a:pathLst>
              <a:path w="3360420">
                <a:moveTo>
                  <a:pt x="0" y="0"/>
                </a:moveTo>
                <a:lnTo>
                  <a:pt x="3360284" y="0"/>
                </a:lnTo>
              </a:path>
            </a:pathLst>
          </a:custGeom>
          <a:ln w="85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7419" y="1226625"/>
            <a:ext cx="34925" cy="76835"/>
          </a:xfrm>
          <a:custGeom>
            <a:avLst/>
            <a:gdLst/>
            <a:ahLst/>
            <a:cxnLst/>
            <a:rect l="l" t="t" r="r" b="b"/>
            <a:pathLst>
              <a:path w="34925" h="76834">
                <a:moveTo>
                  <a:pt x="17650" y="28240"/>
                </a:moveTo>
                <a:lnTo>
                  <a:pt x="8472" y="28240"/>
                </a:lnTo>
                <a:lnTo>
                  <a:pt x="8472" y="76253"/>
                </a:lnTo>
                <a:lnTo>
                  <a:pt x="17650" y="76253"/>
                </a:lnTo>
                <a:lnTo>
                  <a:pt x="17650" y="28240"/>
                </a:lnTo>
                <a:close/>
              </a:path>
              <a:path w="34925" h="76834">
                <a:moveTo>
                  <a:pt x="32478" y="21181"/>
                </a:moveTo>
                <a:lnTo>
                  <a:pt x="0" y="21181"/>
                </a:lnTo>
                <a:lnTo>
                  <a:pt x="0" y="28240"/>
                </a:lnTo>
                <a:lnTo>
                  <a:pt x="32478" y="28240"/>
                </a:lnTo>
                <a:lnTo>
                  <a:pt x="32478" y="21181"/>
                </a:lnTo>
                <a:close/>
              </a:path>
              <a:path w="34925" h="76834">
                <a:moveTo>
                  <a:pt x="34596" y="0"/>
                </a:moveTo>
                <a:lnTo>
                  <a:pt x="20151" y="0"/>
                </a:lnTo>
                <a:lnTo>
                  <a:pt x="15613" y="1393"/>
                </a:lnTo>
                <a:lnTo>
                  <a:pt x="9899" y="6962"/>
                </a:lnTo>
                <a:lnTo>
                  <a:pt x="8472" y="11394"/>
                </a:lnTo>
                <a:lnTo>
                  <a:pt x="8472" y="21181"/>
                </a:lnTo>
                <a:lnTo>
                  <a:pt x="17650" y="21181"/>
                </a:lnTo>
                <a:lnTo>
                  <a:pt x="17650" y="13205"/>
                </a:lnTo>
                <a:lnTo>
                  <a:pt x="18279" y="10927"/>
                </a:lnTo>
                <a:lnTo>
                  <a:pt x="20795" y="8397"/>
                </a:lnTo>
                <a:lnTo>
                  <a:pt x="23038" y="7765"/>
                </a:lnTo>
                <a:lnTo>
                  <a:pt x="34596" y="7765"/>
                </a:lnTo>
                <a:lnTo>
                  <a:pt x="345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7161" y="1246395"/>
            <a:ext cx="50165" cy="58419"/>
          </a:xfrm>
          <a:custGeom>
            <a:avLst/>
            <a:gdLst/>
            <a:ahLst/>
            <a:cxnLst/>
            <a:rect l="l" t="t" r="r" b="b"/>
            <a:pathLst>
              <a:path w="50165" h="58419">
                <a:moveTo>
                  <a:pt x="32868" y="0"/>
                </a:moveTo>
                <a:lnTo>
                  <a:pt x="17232" y="0"/>
                </a:lnTo>
                <a:lnTo>
                  <a:pt x="11094" y="2557"/>
                </a:lnTo>
                <a:lnTo>
                  <a:pt x="2217" y="12796"/>
                </a:lnTo>
                <a:lnTo>
                  <a:pt x="0" y="19884"/>
                </a:lnTo>
                <a:lnTo>
                  <a:pt x="0" y="37970"/>
                </a:lnTo>
                <a:lnTo>
                  <a:pt x="2217" y="45053"/>
                </a:lnTo>
                <a:lnTo>
                  <a:pt x="11094" y="55328"/>
                </a:lnTo>
                <a:lnTo>
                  <a:pt x="17232" y="57894"/>
                </a:lnTo>
                <a:lnTo>
                  <a:pt x="32868" y="57894"/>
                </a:lnTo>
                <a:lnTo>
                  <a:pt x="38994" y="55328"/>
                </a:lnTo>
                <a:lnTo>
                  <a:pt x="43498" y="50128"/>
                </a:lnTo>
                <a:lnTo>
                  <a:pt x="20364" y="50128"/>
                </a:lnTo>
                <a:lnTo>
                  <a:pt x="16650" y="48242"/>
                </a:lnTo>
                <a:lnTo>
                  <a:pt x="11238" y="40687"/>
                </a:lnTo>
                <a:lnTo>
                  <a:pt x="9884" y="35515"/>
                </a:lnTo>
                <a:lnTo>
                  <a:pt x="9884" y="22379"/>
                </a:lnTo>
                <a:lnTo>
                  <a:pt x="11245" y="17210"/>
                </a:lnTo>
                <a:lnTo>
                  <a:pt x="16694" y="9655"/>
                </a:lnTo>
                <a:lnTo>
                  <a:pt x="20402" y="7765"/>
                </a:lnTo>
                <a:lnTo>
                  <a:pt x="43519" y="7765"/>
                </a:lnTo>
                <a:lnTo>
                  <a:pt x="38994" y="2557"/>
                </a:lnTo>
                <a:lnTo>
                  <a:pt x="32868" y="0"/>
                </a:lnTo>
                <a:close/>
              </a:path>
              <a:path w="50165" h="58419">
                <a:moveTo>
                  <a:pt x="43519" y="7765"/>
                </a:moveTo>
                <a:lnTo>
                  <a:pt x="29742" y="7765"/>
                </a:lnTo>
                <a:lnTo>
                  <a:pt x="33430" y="9670"/>
                </a:lnTo>
                <a:lnTo>
                  <a:pt x="38880" y="17288"/>
                </a:lnTo>
                <a:lnTo>
                  <a:pt x="40244" y="22445"/>
                </a:lnTo>
                <a:lnTo>
                  <a:pt x="40244" y="35485"/>
                </a:lnTo>
                <a:lnTo>
                  <a:pt x="38880" y="40651"/>
                </a:lnTo>
                <a:lnTo>
                  <a:pt x="33430" y="48233"/>
                </a:lnTo>
                <a:lnTo>
                  <a:pt x="29742" y="50128"/>
                </a:lnTo>
                <a:lnTo>
                  <a:pt x="43498" y="50128"/>
                </a:lnTo>
                <a:lnTo>
                  <a:pt x="47900" y="45053"/>
                </a:lnTo>
                <a:lnTo>
                  <a:pt x="50128" y="37970"/>
                </a:lnTo>
                <a:lnTo>
                  <a:pt x="50128" y="19884"/>
                </a:lnTo>
                <a:lnTo>
                  <a:pt x="47900" y="12796"/>
                </a:lnTo>
                <a:lnTo>
                  <a:pt x="43519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3532" y="1246395"/>
            <a:ext cx="32384" cy="56515"/>
          </a:xfrm>
          <a:custGeom>
            <a:avLst/>
            <a:gdLst/>
            <a:ahLst/>
            <a:cxnLst/>
            <a:rect l="l" t="t" r="r" b="b"/>
            <a:pathLst>
              <a:path w="32384" h="56515">
                <a:moveTo>
                  <a:pt x="9177" y="1411"/>
                </a:moveTo>
                <a:lnTo>
                  <a:pt x="0" y="1411"/>
                </a:lnTo>
                <a:lnTo>
                  <a:pt x="0" y="56483"/>
                </a:lnTo>
                <a:lnTo>
                  <a:pt x="9177" y="56483"/>
                </a:lnTo>
                <a:lnTo>
                  <a:pt x="9177" y="21082"/>
                </a:lnTo>
                <a:lnTo>
                  <a:pt x="10512" y="16223"/>
                </a:lnTo>
                <a:lnTo>
                  <a:pt x="15515" y="9883"/>
                </a:lnTo>
                <a:lnTo>
                  <a:pt x="9177" y="9883"/>
                </a:lnTo>
                <a:lnTo>
                  <a:pt x="9177" y="1411"/>
                </a:lnTo>
                <a:close/>
              </a:path>
              <a:path w="32384" h="56515">
                <a:moveTo>
                  <a:pt x="27869" y="0"/>
                </a:moveTo>
                <a:lnTo>
                  <a:pt x="23008" y="0"/>
                </a:lnTo>
                <a:lnTo>
                  <a:pt x="19393" y="812"/>
                </a:lnTo>
                <a:lnTo>
                  <a:pt x="13444" y="4055"/>
                </a:lnTo>
                <a:lnTo>
                  <a:pt x="11031" y="6538"/>
                </a:lnTo>
                <a:lnTo>
                  <a:pt x="9177" y="9883"/>
                </a:lnTo>
                <a:lnTo>
                  <a:pt x="15515" y="9883"/>
                </a:lnTo>
                <a:lnTo>
                  <a:pt x="15852" y="9456"/>
                </a:lnTo>
                <a:lnTo>
                  <a:pt x="19680" y="7765"/>
                </a:lnTo>
                <a:lnTo>
                  <a:pt x="31761" y="7765"/>
                </a:lnTo>
                <a:lnTo>
                  <a:pt x="31727" y="704"/>
                </a:lnTo>
                <a:lnTo>
                  <a:pt x="30830" y="469"/>
                </a:lnTo>
                <a:lnTo>
                  <a:pt x="30013" y="291"/>
                </a:lnTo>
                <a:lnTo>
                  <a:pt x="28543" y="57"/>
                </a:lnTo>
                <a:lnTo>
                  <a:pt x="27869" y="0"/>
                </a:lnTo>
                <a:close/>
              </a:path>
              <a:path w="32384" h="56515">
                <a:moveTo>
                  <a:pt x="31761" y="7765"/>
                </a:moveTo>
                <a:lnTo>
                  <a:pt x="26078" y="7765"/>
                </a:lnTo>
                <a:lnTo>
                  <a:pt x="27365" y="7937"/>
                </a:lnTo>
                <a:lnTo>
                  <a:pt x="29697" y="8623"/>
                </a:lnTo>
                <a:lnTo>
                  <a:pt x="30778" y="9155"/>
                </a:lnTo>
                <a:lnTo>
                  <a:pt x="31771" y="9883"/>
                </a:lnTo>
                <a:lnTo>
                  <a:pt x="31761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9834" y="1246395"/>
            <a:ext cx="51435" cy="58419"/>
          </a:xfrm>
          <a:custGeom>
            <a:avLst/>
            <a:gdLst/>
            <a:ahLst/>
            <a:cxnLst/>
            <a:rect l="l" t="t" r="r" b="b"/>
            <a:pathLst>
              <a:path w="51434" h="58419">
                <a:moveTo>
                  <a:pt x="34262" y="0"/>
                </a:moveTo>
                <a:lnTo>
                  <a:pt x="18655" y="0"/>
                </a:lnTo>
                <a:lnTo>
                  <a:pt x="12117" y="2647"/>
                </a:lnTo>
                <a:lnTo>
                  <a:pt x="2423" y="13247"/>
                </a:lnTo>
                <a:lnTo>
                  <a:pt x="0" y="20411"/>
                </a:lnTo>
                <a:lnTo>
                  <a:pt x="0" y="38172"/>
                </a:lnTo>
                <a:lnTo>
                  <a:pt x="2551" y="45098"/>
                </a:lnTo>
                <a:lnTo>
                  <a:pt x="12767" y="55334"/>
                </a:lnTo>
                <a:lnTo>
                  <a:pt x="19699" y="57894"/>
                </a:lnTo>
                <a:lnTo>
                  <a:pt x="31937" y="57894"/>
                </a:lnTo>
                <a:lnTo>
                  <a:pt x="35379" y="57533"/>
                </a:lnTo>
                <a:lnTo>
                  <a:pt x="42175" y="56092"/>
                </a:lnTo>
                <a:lnTo>
                  <a:pt x="45488" y="55039"/>
                </a:lnTo>
                <a:lnTo>
                  <a:pt x="48717" y="53658"/>
                </a:lnTo>
                <a:lnTo>
                  <a:pt x="48717" y="50128"/>
                </a:lnTo>
                <a:lnTo>
                  <a:pt x="23325" y="50128"/>
                </a:lnTo>
                <a:lnTo>
                  <a:pt x="18724" y="48501"/>
                </a:lnTo>
                <a:lnTo>
                  <a:pt x="12120" y="41999"/>
                </a:lnTo>
                <a:lnTo>
                  <a:pt x="10274" y="37272"/>
                </a:lnTo>
                <a:lnTo>
                  <a:pt x="9884" y="31065"/>
                </a:lnTo>
                <a:lnTo>
                  <a:pt x="50835" y="31065"/>
                </a:lnTo>
                <a:lnTo>
                  <a:pt x="50835" y="24058"/>
                </a:lnTo>
                <a:lnTo>
                  <a:pt x="10171" y="24058"/>
                </a:lnTo>
                <a:lnTo>
                  <a:pt x="10620" y="18888"/>
                </a:lnTo>
                <a:lnTo>
                  <a:pt x="12322" y="14881"/>
                </a:lnTo>
                <a:lnTo>
                  <a:pt x="18242" y="9188"/>
                </a:lnTo>
                <a:lnTo>
                  <a:pt x="22189" y="7765"/>
                </a:lnTo>
                <a:lnTo>
                  <a:pt x="44928" y="7765"/>
                </a:lnTo>
                <a:lnTo>
                  <a:pt x="40097" y="2388"/>
                </a:lnTo>
                <a:lnTo>
                  <a:pt x="34262" y="0"/>
                </a:lnTo>
                <a:close/>
              </a:path>
              <a:path w="51434" h="58419">
                <a:moveTo>
                  <a:pt x="48717" y="45185"/>
                </a:moveTo>
                <a:lnTo>
                  <a:pt x="45554" y="46834"/>
                </a:lnTo>
                <a:lnTo>
                  <a:pt x="42370" y="48067"/>
                </a:lnTo>
                <a:lnTo>
                  <a:pt x="35957" y="49716"/>
                </a:lnTo>
                <a:lnTo>
                  <a:pt x="32643" y="50128"/>
                </a:lnTo>
                <a:lnTo>
                  <a:pt x="48717" y="50128"/>
                </a:lnTo>
                <a:lnTo>
                  <a:pt x="48717" y="45185"/>
                </a:lnTo>
                <a:close/>
              </a:path>
              <a:path w="51434" h="58419">
                <a:moveTo>
                  <a:pt x="44928" y="7765"/>
                </a:moveTo>
                <a:lnTo>
                  <a:pt x="31463" y="7765"/>
                </a:lnTo>
                <a:lnTo>
                  <a:pt x="34956" y="9236"/>
                </a:lnTo>
                <a:lnTo>
                  <a:pt x="40237" y="15119"/>
                </a:lnTo>
                <a:lnTo>
                  <a:pt x="41590" y="19063"/>
                </a:lnTo>
                <a:lnTo>
                  <a:pt x="41657" y="24003"/>
                </a:lnTo>
                <a:lnTo>
                  <a:pt x="10171" y="24058"/>
                </a:lnTo>
                <a:lnTo>
                  <a:pt x="50835" y="24058"/>
                </a:lnTo>
                <a:lnTo>
                  <a:pt x="50835" y="18443"/>
                </a:lnTo>
                <a:lnTo>
                  <a:pt x="48688" y="11947"/>
                </a:lnTo>
                <a:lnTo>
                  <a:pt x="44928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3099" y="1246395"/>
            <a:ext cx="48895" cy="78105"/>
          </a:xfrm>
          <a:custGeom>
            <a:avLst/>
            <a:gdLst/>
            <a:ahLst/>
            <a:cxnLst/>
            <a:rect l="l" t="t" r="r" b="b"/>
            <a:pathLst>
              <a:path w="48894" h="78105">
                <a:moveTo>
                  <a:pt x="6354" y="65660"/>
                </a:moveTo>
                <a:lnTo>
                  <a:pt x="6354" y="74132"/>
                </a:lnTo>
                <a:lnTo>
                  <a:pt x="8995" y="75333"/>
                </a:lnTo>
                <a:lnTo>
                  <a:pt x="11716" y="76217"/>
                </a:lnTo>
                <a:lnTo>
                  <a:pt x="17328" y="77373"/>
                </a:lnTo>
                <a:lnTo>
                  <a:pt x="20313" y="77662"/>
                </a:lnTo>
                <a:lnTo>
                  <a:pt x="32021" y="77662"/>
                </a:lnTo>
                <a:lnTo>
                  <a:pt x="38366" y="75342"/>
                </a:lnTo>
                <a:lnTo>
                  <a:pt x="43225" y="69896"/>
                </a:lnTo>
                <a:lnTo>
                  <a:pt x="19313" y="69896"/>
                </a:lnTo>
                <a:lnTo>
                  <a:pt x="16699" y="69550"/>
                </a:lnTo>
                <a:lnTo>
                  <a:pt x="11573" y="68169"/>
                </a:lnTo>
                <a:lnTo>
                  <a:pt x="8980" y="67101"/>
                </a:lnTo>
                <a:lnTo>
                  <a:pt x="6354" y="65660"/>
                </a:lnTo>
                <a:close/>
              </a:path>
              <a:path w="48894" h="78105">
                <a:moveTo>
                  <a:pt x="48717" y="46596"/>
                </a:moveTo>
                <a:lnTo>
                  <a:pt x="39539" y="46596"/>
                </a:lnTo>
                <a:lnTo>
                  <a:pt x="39539" y="57419"/>
                </a:lnTo>
                <a:lnTo>
                  <a:pt x="38079" y="62118"/>
                </a:lnTo>
                <a:lnTo>
                  <a:pt x="32239" y="68340"/>
                </a:lnTo>
                <a:lnTo>
                  <a:pt x="27845" y="69896"/>
                </a:lnTo>
                <a:lnTo>
                  <a:pt x="43225" y="69896"/>
                </a:lnTo>
                <a:lnTo>
                  <a:pt x="46647" y="66060"/>
                </a:lnTo>
                <a:lnTo>
                  <a:pt x="48717" y="58986"/>
                </a:lnTo>
                <a:lnTo>
                  <a:pt x="48717" y="46596"/>
                </a:lnTo>
                <a:close/>
              </a:path>
              <a:path w="48894" h="78105">
                <a:moveTo>
                  <a:pt x="26164" y="0"/>
                </a:moveTo>
                <a:lnTo>
                  <a:pt x="15514" y="0"/>
                </a:lnTo>
                <a:lnTo>
                  <a:pt x="10156" y="2575"/>
                </a:lnTo>
                <a:lnTo>
                  <a:pt x="2030" y="12886"/>
                </a:lnTo>
                <a:lnTo>
                  <a:pt x="0" y="19731"/>
                </a:lnTo>
                <a:lnTo>
                  <a:pt x="0" y="36764"/>
                </a:lnTo>
                <a:lnTo>
                  <a:pt x="2030" y="43593"/>
                </a:lnTo>
                <a:lnTo>
                  <a:pt x="10156" y="53904"/>
                </a:lnTo>
                <a:lnTo>
                  <a:pt x="15514" y="56483"/>
                </a:lnTo>
                <a:lnTo>
                  <a:pt x="26164" y="56483"/>
                </a:lnTo>
                <a:lnTo>
                  <a:pt x="29599" y="55662"/>
                </a:lnTo>
                <a:lnTo>
                  <a:pt x="35343" y="52382"/>
                </a:lnTo>
                <a:lnTo>
                  <a:pt x="37700" y="49906"/>
                </a:lnTo>
                <a:lnTo>
                  <a:pt x="38362" y="48714"/>
                </a:lnTo>
                <a:lnTo>
                  <a:pt x="20019" y="48714"/>
                </a:lnTo>
                <a:lnTo>
                  <a:pt x="16382" y="46927"/>
                </a:lnTo>
                <a:lnTo>
                  <a:pt x="11182" y="39772"/>
                </a:lnTo>
                <a:lnTo>
                  <a:pt x="9885" y="34742"/>
                </a:lnTo>
                <a:lnTo>
                  <a:pt x="9885" y="21753"/>
                </a:lnTo>
                <a:lnTo>
                  <a:pt x="11182" y="16710"/>
                </a:lnTo>
                <a:lnTo>
                  <a:pt x="16382" y="9555"/>
                </a:lnTo>
                <a:lnTo>
                  <a:pt x="20019" y="7765"/>
                </a:lnTo>
                <a:lnTo>
                  <a:pt x="38362" y="7765"/>
                </a:lnTo>
                <a:lnTo>
                  <a:pt x="37700" y="6574"/>
                </a:lnTo>
                <a:lnTo>
                  <a:pt x="35343" y="4097"/>
                </a:lnTo>
                <a:lnTo>
                  <a:pt x="29599" y="818"/>
                </a:lnTo>
                <a:lnTo>
                  <a:pt x="26164" y="0"/>
                </a:lnTo>
                <a:close/>
              </a:path>
              <a:path w="48894" h="78105">
                <a:moveTo>
                  <a:pt x="38362" y="7765"/>
                </a:moveTo>
                <a:lnTo>
                  <a:pt x="29389" y="7765"/>
                </a:lnTo>
                <a:lnTo>
                  <a:pt x="33037" y="9555"/>
                </a:lnTo>
                <a:lnTo>
                  <a:pt x="38237" y="16710"/>
                </a:lnTo>
                <a:lnTo>
                  <a:pt x="39539" y="21753"/>
                </a:lnTo>
                <a:lnTo>
                  <a:pt x="39539" y="34742"/>
                </a:lnTo>
                <a:lnTo>
                  <a:pt x="38237" y="39772"/>
                </a:lnTo>
                <a:lnTo>
                  <a:pt x="33037" y="46927"/>
                </a:lnTo>
                <a:lnTo>
                  <a:pt x="29389" y="48714"/>
                </a:lnTo>
                <a:lnTo>
                  <a:pt x="38362" y="48714"/>
                </a:lnTo>
                <a:lnTo>
                  <a:pt x="39539" y="46596"/>
                </a:lnTo>
                <a:lnTo>
                  <a:pt x="48717" y="46596"/>
                </a:lnTo>
                <a:lnTo>
                  <a:pt x="48717" y="9883"/>
                </a:lnTo>
                <a:lnTo>
                  <a:pt x="39539" y="9883"/>
                </a:lnTo>
                <a:lnTo>
                  <a:pt x="38362" y="7765"/>
                </a:lnTo>
                <a:close/>
              </a:path>
              <a:path w="48894" h="78105">
                <a:moveTo>
                  <a:pt x="48717" y="1411"/>
                </a:moveTo>
                <a:lnTo>
                  <a:pt x="39539" y="1411"/>
                </a:lnTo>
                <a:lnTo>
                  <a:pt x="39539" y="9883"/>
                </a:lnTo>
                <a:lnTo>
                  <a:pt x="48717" y="9883"/>
                </a:lnTo>
                <a:lnTo>
                  <a:pt x="48717" y="14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51813" y="1246395"/>
            <a:ext cx="32384" cy="56515"/>
          </a:xfrm>
          <a:custGeom>
            <a:avLst/>
            <a:gdLst/>
            <a:ahLst/>
            <a:cxnLst/>
            <a:rect l="l" t="t" r="r" b="b"/>
            <a:pathLst>
              <a:path w="32384" h="56515">
                <a:moveTo>
                  <a:pt x="9178" y="1411"/>
                </a:moveTo>
                <a:lnTo>
                  <a:pt x="0" y="1411"/>
                </a:lnTo>
                <a:lnTo>
                  <a:pt x="0" y="56483"/>
                </a:lnTo>
                <a:lnTo>
                  <a:pt x="9178" y="56483"/>
                </a:lnTo>
                <a:lnTo>
                  <a:pt x="9178" y="21082"/>
                </a:lnTo>
                <a:lnTo>
                  <a:pt x="10511" y="16223"/>
                </a:lnTo>
                <a:lnTo>
                  <a:pt x="15515" y="9883"/>
                </a:lnTo>
                <a:lnTo>
                  <a:pt x="9178" y="9883"/>
                </a:lnTo>
                <a:lnTo>
                  <a:pt x="9178" y="1411"/>
                </a:lnTo>
                <a:close/>
              </a:path>
              <a:path w="32384" h="56515">
                <a:moveTo>
                  <a:pt x="27869" y="0"/>
                </a:moveTo>
                <a:lnTo>
                  <a:pt x="23010" y="0"/>
                </a:lnTo>
                <a:lnTo>
                  <a:pt x="19393" y="812"/>
                </a:lnTo>
                <a:lnTo>
                  <a:pt x="13445" y="4055"/>
                </a:lnTo>
                <a:lnTo>
                  <a:pt x="11032" y="6538"/>
                </a:lnTo>
                <a:lnTo>
                  <a:pt x="9178" y="9883"/>
                </a:lnTo>
                <a:lnTo>
                  <a:pt x="15515" y="9883"/>
                </a:lnTo>
                <a:lnTo>
                  <a:pt x="15852" y="9456"/>
                </a:lnTo>
                <a:lnTo>
                  <a:pt x="19679" y="7765"/>
                </a:lnTo>
                <a:lnTo>
                  <a:pt x="31761" y="7765"/>
                </a:lnTo>
                <a:lnTo>
                  <a:pt x="31729" y="704"/>
                </a:lnTo>
                <a:lnTo>
                  <a:pt x="30829" y="469"/>
                </a:lnTo>
                <a:lnTo>
                  <a:pt x="30014" y="291"/>
                </a:lnTo>
                <a:lnTo>
                  <a:pt x="28543" y="57"/>
                </a:lnTo>
                <a:lnTo>
                  <a:pt x="27869" y="0"/>
                </a:lnTo>
                <a:close/>
              </a:path>
              <a:path w="32384" h="56515">
                <a:moveTo>
                  <a:pt x="31761" y="7765"/>
                </a:moveTo>
                <a:lnTo>
                  <a:pt x="26079" y="7765"/>
                </a:lnTo>
                <a:lnTo>
                  <a:pt x="27366" y="7937"/>
                </a:lnTo>
                <a:lnTo>
                  <a:pt x="29698" y="8623"/>
                </a:lnTo>
                <a:lnTo>
                  <a:pt x="30778" y="9155"/>
                </a:lnTo>
                <a:lnTo>
                  <a:pt x="31771" y="9883"/>
                </a:lnTo>
                <a:lnTo>
                  <a:pt x="31761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8116" y="1246395"/>
            <a:ext cx="50165" cy="58419"/>
          </a:xfrm>
          <a:custGeom>
            <a:avLst/>
            <a:gdLst/>
            <a:ahLst/>
            <a:cxnLst/>
            <a:rect l="l" t="t" r="r" b="b"/>
            <a:pathLst>
              <a:path w="50165" h="58419">
                <a:moveTo>
                  <a:pt x="32867" y="0"/>
                </a:moveTo>
                <a:lnTo>
                  <a:pt x="17231" y="0"/>
                </a:lnTo>
                <a:lnTo>
                  <a:pt x="11093" y="2557"/>
                </a:lnTo>
                <a:lnTo>
                  <a:pt x="2217" y="12796"/>
                </a:lnTo>
                <a:lnTo>
                  <a:pt x="0" y="19884"/>
                </a:lnTo>
                <a:lnTo>
                  <a:pt x="0" y="37970"/>
                </a:lnTo>
                <a:lnTo>
                  <a:pt x="2217" y="45053"/>
                </a:lnTo>
                <a:lnTo>
                  <a:pt x="11093" y="55328"/>
                </a:lnTo>
                <a:lnTo>
                  <a:pt x="17231" y="57894"/>
                </a:lnTo>
                <a:lnTo>
                  <a:pt x="32867" y="57894"/>
                </a:lnTo>
                <a:lnTo>
                  <a:pt x="38993" y="55328"/>
                </a:lnTo>
                <a:lnTo>
                  <a:pt x="43498" y="50128"/>
                </a:lnTo>
                <a:lnTo>
                  <a:pt x="20366" y="50128"/>
                </a:lnTo>
                <a:lnTo>
                  <a:pt x="16650" y="48242"/>
                </a:lnTo>
                <a:lnTo>
                  <a:pt x="11237" y="40687"/>
                </a:lnTo>
                <a:lnTo>
                  <a:pt x="9883" y="35515"/>
                </a:lnTo>
                <a:lnTo>
                  <a:pt x="9883" y="22379"/>
                </a:lnTo>
                <a:lnTo>
                  <a:pt x="11243" y="17210"/>
                </a:lnTo>
                <a:lnTo>
                  <a:pt x="16695" y="9655"/>
                </a:lnTo>
                <a:lnTo>
                  <a:pt x="20402" y="7765"/>
                </a:lnTo>
                <a:lnTo>
                  <a:pt x="43519" y="7765"/>
                </a:lnTo>
                <a:lnTo>
                  <a:pt x="38993" y="2557"/>
                </a:lnTo>
                <a:lnTo>
                  <a:pt x="32867" y="0"/>
                </a:lnTo>
                <a:close/>
              </a:path>
              <a:path w="50165" h="58419">
                <a:moveTo>
                  <a:pt x="43519" y="7765"/>
                </a:moveTo>
                <a:lnTo>
                  <a:pt x="29741" y="7765"/>
                </a:lnTo>
                <a:lnTo>
                  <a:pt x="33430" y="9670"/>
                </a:lnTo>
                <a:lnTo>
                  <a:pt x="38882" y="17288"/>
                </a:lnTo>
                <a:lnTo>
                  <a:pt x="40245" y="22445"/>
                </a:lnTo>
                <a:lnTo>
                  <a:pt x="40245" y="35485"/>
                </a:lnTo>
                <a:lnTo>
                  <a:pt x="38882" y="40651"/>
                </a:lnTo>
                <a:lnTo>
                  <a:pt x="33430" y="48233"/>
                </a:lnTo>
                <a:lnTo>
                  <a:pt x="29741" y="50128"/>
                </a:lnTo>
                <a:lnTo>
                  <a:pt x="43498" y="50128"/>
                </a:lnTo>
                <a:lnTo>
                  <a:pt x="47902" y="45053"/>
                </a:lnTo>
                <a:lnTo>
                  <a:pt x="50128" y="37970"/>
                </a:lnTo>
                <a:lnTo>
                  <a:pt x="50128" y="19884"/>
                </a:lnTo>
                <a:lnTo>
                  <a:pt x="47902" y="12796"/>
                </a:lnTo>
                <a:lnTo>
                  <a:pt x="43519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54486" y="1247806"/>
            <a:ext cx="46355" cy="56515"/>
          </a:xfrm>
          <a:custGeom>
            <a:avLst/>
            <a:gdLst/>
            <a:ahLst/>
            <a:cxnLst/>
            <a:rect l="l" t="t" r="r" b="b"/>
            <a:pathLst>
              <a:path w="46355" h="56515">
                <a:moveTo>
                  <a:pt x="9179" y="0"/>
                </a:moveTo>
                <a:lnTo>
                  <a:pt x="0" y="0"/>
                </a:lnTo>
                <a:lnTo>
                  <a:pt x="0" y="40895"/>
                </a:lnTo>
                <a:lnTo>
                  <a:pt x="1621" y="46647"/>
                </a:lnTo>
                <a:lnTo>
                  <a:pt x="8114" y="54515"/>
                </a:lnTo>
                <a:lnTo>
                  <a:pt x="12874" y="56483"/>
                </a:lnTo>
                <a:lnTo>
                  <a:pt x="22935" y="56483"/>
                </a:lnTo>
                <a:lnTo>
                  <a:pt x="26266" y="55674"/>
                </a:lnTo>
                <a:lnTo>
                  <a:pt x="32010" y="52430"/>
                </a:lnTo>
                <a:lnTo>
                  <a:pt x="34537" y="49945"/>
                </a:lnTo>
                <a:lnTo>
                  <a:pt x="35335" y="48717"/>
                </a:lnTo>
                <a:lnTo>
                  <a:pt x="17164" y="48717"/>
                </a:lnTo>
                <a:lnTo>
                  <a:pt x="14168" y="47405"/>
                </a:lnTo>
                <a:lnTo>
                  <a:pt x="10175" y="42164"/>
                </a:lnTo>
                <a:lnTo>
                  <a:pt x="9179" y="38229"/>
                </a:lnTo>
                <a:lnTo>
                  <a:pt x="9179" y="0"/>
                </a:lnTo>
                <a:close/>
              </a:path>
              <a:path w="46355" h="56515">
                <a:moveTo>
                  <a:pt x="45892" y="46599"/>
                </a:moveTo>
                <a:lnTo>
                  <a:pt x="36712" y="46599"/>
                </a:lnTo>
                <a:lnTo>
                  <a:pt x="36712" y="55072"/>
                </a:lnTo>
                <a:lnTo>
                  <a:pt x="45892" y="55072"/>
                </a:lnTo>
                <a:lnTo>
                  <a:pt x="45892" y="46599"/>
                </a:lnTo>
                <a:close/>
              </a:path>
              <a:path w="46355" h="56515">
                <a:moveTo>
                  <a:pt x="45892" y="0"/>
                </a:moveTo>
                <a:lnTo>
                  <a:pt x="36712" y="0"/>
                </a:lnTo>
                <a:lnTo>
                  <a:pt x="36712" y="36613"/>
                </a:lnTo>
                <a:lnTo>
                  <a:pt x="35319" y="40882"/>
                </a:lnTo>
                <a:lnTo>
                  <a:pt x="29744" y="47150"/>
                </a:lnTo>
                <a:lnTo>
                  <a:pt x="25953" y="48717"/>
                </a:lnTo>
                <a:lnTo>
                  <a:pt x="35335" y="48717"/>
                </a:lnTo>
                <a:lnTo>
                  <a:pt x="36712" y="46599"/>
                </a:lnTo>
                <a:lnTo>
                  <a:pt x="45892" y="46599"/>
                </a:lnTo>
                <a:lnTo>
                  <a:pt x="458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9454" y="1246395"/>
            <a:ext cx="46355" cy="56515"/>
          </a:xfrm>
          <a:custGeom>
            <a:avLst/>
            <a:gdLst/>
            <a:ahLst/>
            <a:cxnLst/>
            <a:rect l="l" t="t" r="r" b="b"/>
            <a:pathLst>
              <a:path w="46355" h="56515">
                <a:moveTo>
                  <a:pt x="9179" y="1411"/>
                </a:moveTo>
                <a:lnTo>
                  <a:pt x="0" y="1411"/>
                </a:lnTo>
                <a:lnTo>
                  <a:pt x="0" y="56483"/>
                </a:lnTo>
                <a:lnTo>
                  <a:pt x="9179" y="56483"/>
                </a:lnTo>
                <a:lnTo>
                  <a:pt x="9179" y="19884"/>
                </a:lnTo>
                <a:lnTo>
                  <a:pt x="10566" y="15609"/>
                </a:lnTo>
                <a:lnTo>
                  <a:pt x="15632" y="9883"/>
                </a:lnTo>
                <a:lnTo>
                  <a:pt x="9179" y="9883"/>
                </a:lnTo>
                <a:lnTo>
                  <a:pt x="9179" y="1411"/>
                </a:lnTo>
                <a:close/>
              </a:path>
              <a:path w="46355" h="56515">
                <a:moveTo>
                  <a:pt x="42603" y="7765"/>
                </a:moveTo>
                <a:lnTo>
                  <a:pt x="28715" y="7765"/>
                </a:lnTo>
                <a:lnTo>
                  <a:pt x="31715" y="9068"/>
                </a:lnTo>
                <a:lnTo>
                  <a:pt x="35716" y="14291"/>
                </a:lnTo>
                <a:lnTo>
                  <a:pt x="36715" y="18224"/>
                </a:lnTo>
                <a:lnTo>
                  <a:pt x="36715" y="56483"/>
                </a:lnTo>
                <a:lnTo>
                  <a:pt x="45895" y="56483"/>
                </a:lnTo>
                <a:lnTo>
                  <a:pt x="45895" y="15576"/>
                </a:lnTo>
                <a:lnTo>
                  <a:pt x="44282" y="9808"/>
                </a:lnTo>
                <a:lnTo>
                  <a:pt x="42603" y="7765"/>
                </a:lnTo>
                <a:close/>
              </a:path>
              <a:path w="46355" h="56515">
                <a:moveTo>
                  <a:pt x="33105" y="0"/>
                </a:moveTo>
                <a:lnTo>
                  <a:pt x="23029" y="0"/>
                </a:lnTo>
                <a:lnTo>
                  <a:pt x="19671" y="818"/>
                </a:lnTo>
                <a:lnTo>
                  <a:pt x="13855" y="4097"/>
                </a:lnTo>
                <a:lnTo>
                  <a:pt x="11327" y="6574"/>
                </a:lnTo>
                <a:lnTo>
                  <a:pt x="9179" y="9883"/>
                </a:lnTo>
                <a:lnTo>
                  <a:pt x="15632" y="9883"/>
                </a:lnTo>
                <a:lnTo>
                  <a:pt x="16117" y="9336"/>
                </a:lnTo>
                <a:lnTo>
                  <a:pt x="19908" y="7765"/>
                </a:lnTo>
                <a:lnTo>
                  <a:pt x="42603" y="7765"/>
                </a:lnTo>
                <a:lnTo>
                  <a:pt x="37850" y="1961"/>
                </a:lnTo>
                <a:lnTo>
                  <a:pt x="331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80896" y="1226625"/>
            <a:ext cx="48895" cy="78105"/>
          </a:xfrm>
          <a:custGeom>
            <a:avLst/>
            <a:gdLst/>
            <a:ahLst/>
            <a:cxnLst/>
            <a:rect l="l" t="t" r="r" b="b"/>
            <a:pathLst>
              <a:path w="48894" h="78105">
                <a:moveTo>
                  <a:pt x="26164" y="19770"/>
                </a:moveTo>
                <a:lnTo>
                  <a:pt x="15618" y="19770"/>
                </a:lnTo>
                <a:lnTo>
                  <a:pt x="10283" y="22427"/>
                </a:lnTo>
                <a:lnTo>
                  <a:pt x="2054" y="33063"/>
                </a:lnTo>
                <a:lnTo>
                  <a:pt x="0" y="40052"/>
                </a:lnTo>
                <a:lnTo>
                  <a:pt x="0" y="57380"/>
                </a:lnTo>
                <a:lnTo>
                  <a:pt x="2054" y="64369"/>
                </a:lnTo>
                <a:lnTo>
                  <a:pt x="10283" y="75005"/>
                </a:lnTo>
                <a:lnTo>
                  <a:pt x="15618" y="77665"/>
                </a:lnTo>
                <a:lnTo>
                  <a:pt x="26164" y="77665"/>
                </a:lnTo>
                <a:lnTo>
                  <a:pt x="29591" y="76855"/>
                </a:lnTo>
                <a:lnTo>
                  <a:pt x="35304" y="73612"/>
                </a:lnTo>
                <a:lnTo>
                  <a:pt x="37669" y="71127"/>
                </a:lnTo>
                <a:lnTo>
                  <a:pt x="38355" y="69899"/>
                </a:lnTo>
                <a:lnTo>
                  <a:pt x="20083" y="69899"/>
                </a:lnTo>
                <a:lnTo>
                  <a:pt x="16466" y="68018"/>
                </a:lnTo>
                <a:lnTo>
                  <a:pt x="11201" y="60503"/>
                </a:lnTo>
                <a:lnTo>
                  <a:pt x="9883" y="55322"/>
                </a:lnTo>
                <a:lnTo>
                  <a:pt x="9883" y="42110"/>
                </a:lnTo>
                <a:lnTo>
                  <a:pt x="11201" y="36932"/>
                </a:lnTo>
                <a:lnTo>
                  <a:pt x="16466" y="29413"/>
                </a:lnTo>
                <a:lnTo>
                  <a:pt x="20083" y="27536"/>
                </a:lnTo>
                <a:lnTo>
                  <a:pt x="38355" y="27536"/>
                </a:lnTo>
                <a:lnTo>
                  <a:pt x="37669" y="26308"/>
                </a:lnTo>
                <a:lnTo>
                  <a:pt x="35304" y="23826"/>
                </a:lnTo>
                <a:lnTo>
                  <a:pt x="29591" y="20582"/>
                </a:lnTo>
                <a:lnTo>
                  <a:pt x="26164" y="19770"/>
                </a:lnTo>
                <a:close/>
              </a:path>
              <a:path w="48894" h="78105">
                <a:moveTo>
                  <a:pt x="48717" y="67781"/>
                </a:moveTo>
                <a:lnTo>
                  <a:pt x="39538" y="67781"/>
                </a:lnTo>
                <a:lnTo>
                  <a:pt x="39538" y="76253"/>
                </a:lnTo>
                <a:lnTo>
                  <a:pt x="48717" y="76253"/>
                </a:lnTo>
                <a:lnTo>
                  <a:pt x="48717" y="67781"/>
                </a:lnTo>
                <a:close/>
              </a:path>
              <a:path w="48894" h="78105">
                <a:moveTo>
                  <a:pt x="38355" y="27536"/>
                </a:moveTo>
                <a:lnTo>
                  <a:pt x="29293" y="27536"/>
                </a:lnTo>
                <a:lnTo>
                  <a:pt x="32918" y="29413"/>
                </a:lnTo>
                <a:lnTo>
                  <a:pt x="38214" y="36932"/>
                </a:lnTo>
                <a:lnTo>
                  <a:pt x="39538" y="42110"/>
                </a:lnTo>
                <a:lnTo>
                  <a:pt x="39538" y="55322"/>
                </a:lnTo>
                <a:lnTo>
                  <a:pt x="38214" y="60503"/>
                </a:lnTo>
                <a:lnTo>
                  <a:pt x="32918" y="68018"/>
                </a:lnTo>
                <a:lnTo>
                  <a:pt x="29293" y="69899"/>
                </a:lnTo>
                <a:lnTo>
                  <a:pt x="38355" y="69899"/>
                </a:lnTo>
                <a:lnTo>
                  <a:pt x="39538" y="67781"/>
                </a:lnTo>
                <a:lnTo>
                  <a:pt x="48717" y="67781"/>
                </a:lnTo>
                <a:lnTo>
                  <a:pt x="48717" y="29654"/>
                </a:lnTo>
                <a:lnTo>
                  <a:pt x="39538" y="29654"/>
                </a:lnTo>
                <a:lnTo>
                  <a:pt x="38355" y="27536"/>
                </a:lnTo>
                <a:close/>
              </a:path>
              <a:path w="48894" h="78105">
                <a:moveTo>
                  <a:pt x="48717" y="0"/>
                </a:moveTo>
                <a:lnTo>
                  <a:pt x="39538" y="0"/>
                </a:lnTo>
                <a:lnTo>
                  <a:pt x="39538" y="29654"/>
                </a:lnTo>
                <a:lnTo>
                  <a:pt x="48717" y="29654"/>
                </a:lnTo>
                <a:lnTo>
                  <a:pt x="487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3584" y="2002728"/>
            <a:ext cx="48895" cy="78105"/>
          </a:xfrm>
          <a:custGeom>
            <a:avLst/>
            <a:gdLst/>
            <a:ahLst/>
            <a:cxnLst/>
            <a:rect l="l" t="t" r="r" b="b"/>
            <a:pathLst>
              <a:path w="48895" h="78105">
                <a:moveTo>
                  <a:pt x="15598" y="67781"/>
                </a:moveTo>
                <a:lnTo>
                  <a:pt x="9177" y="67781"/>
                </a:lnTo>
                <a:lnTo>
                  <a:pt x="11046" y="71130"/>
                </a:lnTo>
                <a:lnTo>
                  <a:pt x="13406" y="73615"/>
                </a:lnTo>
                <a:lnTo>
                  <a:pt x="19122" y="76855"/>
                </a:lnTo>
                <a:lnTo>
                  <a:pt x="22533" y="77668"/>
                </a:lnTo>
                <a:lnTo>
                  <a:pt x="33081" y="77668"/>
                </a:lnTo>
                <a:lnTo>
                  <a:pt x="38427" y="75008"/>
                </a:lnTo>
                <a:lnTo>
                  <a:pt x="42375" y="69899"/>
                </a:lnTo>
                <a:lnTo>
                  <a:pt x="19393" y="69899"/>
                </a:lnTo>
                <a:lnTo>
                  <a:pt x="15767" y="68021"/>
                </a:lnTo>
                <a:lnTo>
                  <a:pt x="15598" y="67781"/>
                </a:lnTo>
                <a:close/>
              </a:path>
              <a:path w="48895" h="78105">
                <a:moveTo>
                  <a:pt x="9177" y="0"/>
                </a:moveTo>
                <a:lnTo>
                  <a:pt x="0" y="0"/>
                </a:lnTo>
                <a:lnTo>
                  <a:pt x="0" y="76253"/>
                </a:lnTo>
                <a:lnTo>
                  <a:pt x="9177" y="76253"/>
                </a:lnTo>
                <a:lnTo>
                  <a:pt x="9177" y="67781"/>
                </a:lnTo>
                <a:lnTo>
                  <a:pt x="15598" y="67781"/>
                </a:lnTo>
                <a:lnTo>
                  <a:pt x="10494" y="60503"/>
                </a:lnTo>
                <a:lnTo>
                  <a:pt x="9177" y="55322"/>
                </a:lnTo>
                <a:lnTo>
                  <a:pt x="9177" y="42113"/>
                </a:lnTo>
                <a:lnTo>
                  <a:pt x="10494" y="36932"/>
                </a:lnTo>
                <a:lnTo>
                  <a:pt x="15600" y="29654"/>
                </a:lnTo>
                <a:lnTo>
                  <a:pt x="9177" y="29654"/>
                </a:lnTo>
                <a:lnTo>
                  <a:pt x="9177" y="0"/>
                </a:lnTo>
                <a:close/>
              </a:path>
              <a:path w="48895" h="78105">
                <a:moveTo>
                  <a:pt x="42375" y="27536"/>
                </a:moveTo>
                <a:lnTo>
                  <a:pt x="28616" y="27536"/>
                </a:lnTo>
                <a:lnTo>
                  <a:pt x="32238" y="29416"/>
                </a:lnTo>
                <a:lnTo>
                  <a:pt x="37512" y="36932"/>
                </a:lnTo>
                <a:lnTo>
                  <a:pt x="38831" y="42113"/>
                </a:lnTo>
                <a:lnTo>
                  <a:pt x="38831" y="55322"/>
                </a:lnTo>
                <a:lnTo>
                  <a:pt x="37512" y="60503"/>
                </a:lnTo>
                <a:lnTo>
                  <a:pt x="32238" y="68021"/>
                </a:lnTo>
                <a:lnTo>
                  <a:pt x="28616" y="69899"/>
                </a:lnTo>
                <a:lnTo>
                  <a:pt x="42375" y="69899"/>
                </a:lnTo>
                <a:lnTo>
                  <a:pt x="46658" y="64372"/>
                </a:lnTo>
                <a:lnTo>
                  <a:pt x="48717" y="57383"/>
                </a:lnTo>
                <a:lnTo>
                  <a:pt x="48717" y="40055"/>
                </a:lnTo>
                <a:lnTo>
                  <a:pt x="46658" y="33063"/>
                </a:lnTo>
                <a:lnTo>
                  <a:pt x="42375" y="27536"/>
                </a:lnTo>
                <a:close/>
              </a:path>
              <a:path w="48895" h="78105">
                <a:moveTo>
                  <a:pt x="33081" y="19770"/>
                </a:moveTo>
                <a:lnTo>
                  <a:pt x="22533" y="19770"/>
                </a:lnTo>
                <a:lnTo>
                  <a:pt x="19122" y="20582"/>
                </a:lnTo>
                <a:lnTo>
                  <a:pt x="13406" y="23826"/>
                </a:lnTo>
                <a:lnTo>
                  <a:pt x="11046" y="26308"/>
                </a:lnTo>
                <a:lnTo>
                  <a:pt x="9177" y="29654"/>
                </a:lnTo>
                <a:lnTo>
                  <a:pt x="15600" y="29654"/>
                </a:lnTo>
                <a:lnTo>
                  <a:pt x="15767" y="29416"/>
                </a:lnTo>
                <a:lnTo>
                  <a:pt x="19393" y="27536"/>
                </a:lnTo>
                <a:lnTo>
                  <a:pt x="42375" y="27536"/>
                </a:lnTo>
                <a:lnTo>
                  <a:pt x="38427" y="22430"/>
                </a:lnTo>
                <a:lnTo>
                  <a:pt x="33081" y="197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5237" y="2022498"/>
            <a:ext cx="46990" cy="58419"/>
          </a:xfrm>
          <a:custGeom>
            <a:avLst/>
            <a:gdLst/>
            <a:ahLst/>
            <a:cxnLst/>
            <a:rect l="l" t="t" r="r" b="b"/>
            <a:pathLst>
              <a:path w="46990" h="58419">
                <a:moveTo>
                  <a:pt x="42130" y="7765"/>
                </a:moveTo>
                <a:lnTo>
                  <a:pt x="26810" y="7765"/>
                </a:lnTo>
                <a:lnTo>
                  <a:pt x="30624" y="8917"/>
                </a:lnTo>
                <a:lnTo>
                  <a:pt x="36059" y="13515"/>
                </a:lnTo>
                <a:lnTo>
                  <a:pt x="37420" y="16761"/>
                </a:lnTo>
                <a:lnTo>
                  <a:pt x="37420" y="21888"/>
                </a:lnTo>
                <a:lnTo>
                  <a:pt x="16572" y="21888"/>
                </a:lnTo>
                <a:lnTo>
                  <a:pt x="10376" y="23453"/>
                </a:lnTo>
                <a:lnTo>
                  <a:pt x="2073" y="29711"/>
                </a:lnTo>
                <a:lnTo>
                  <a:pt x="0" y="34360"/>
                </a:lnTo>
                <a:lnTo>
                  <a:pt x="0" y="45811"/>
                </a:lnTo>
                <a:lnTo>
                  <a:pt x="1661" y="50026"/>
                </a:lnTo>
                <a:lnTo>
                  <a:pt x="8310" y="56323"/>
                </a:lnTo>
                <a:lnTo>
                  <a:pt x="12786" y="57897"/>
                </a:lnTo>
                <a:lnTo>
                  <a:pt x="22868" y="57897"/>
                </a:lnTo>
                <a:lnTo>
                  <a:pt x="26634" y="57094"/>
                </a:lnTo>
                <a:lnTo>
                  <a:pt x="32790" y="53880"/>
                </a:lnTo>
                <a:lnTo>
                  <a:pt x="35361" y="51386"/>
                </a:lnTo>
                <a:lnTo>
                  <a:pt x="36128" y="50128"/>
                </a:lnTo>
                <a:lnTo>
                  <a:pt x="17286" y="50128"/>
                </a:lnTo>
                <a:lnTo>
                  <a:pt x="14425" y="49202"/>
                </a:lnTo>
                <a:lnTo>
                  <a:pt x="10226" y="45495"/>
                </a:lnTo>
                <a:lnTo>
                  <a:pt x="9177" y="42989"/>
                </a:lnTo>
                <a:lnTo>
                  <a:pt x="9177" y="35861"/>
                </a:lnTo>
                <a:lnTo>
                  <a:pt x="10578" y="33060"/>
                </a:lnTo>
                <a:lnTo>
                  <a:pt x="16183" y="29771"/>
                </a:lnTo>
                <a:lnTo>
                  <a:pt x="21214" y="28947"/>
                </a:lnTo>
                <a:lnTo>
                  <a:pt x="46599" y="28947"/>
                </a:lnTo>
                <a:lnTo>
                  <a:pt x="46599" y="16746"/>
                </a:lnTo>
                <a:lnTo>
                  <a:pt x="44635" y="10425"/>
                </a:lnTo>
                <a:lnTo>
                  <a:pt x="42130" y="7765"/>
                </a:lnTo>
                <a:close/>
              </a:path>
              <a:path w="46990" h="58419">
                <a:moveTo>
                  <a:pt x="46599" y="48010"/>
                </a:moveTo>
                <a:lnTo>
                  <a:pt x="37420" y="48010"/>
                </a:lnTo>
                <a:lnTo>
                  <a:pt x="37420" y="56483"/>
                </a:lnTo>
                <a:lnTo>
                  <a:pt x="46599" y="56483"/>
                </a:lnTo>
                <a:lnTo>
                  <a:pt x="46599" y="48010"/>
                </a:lnTo>
                <a:close/>
              </a:path>
              <a:path w="46990" h="58419">
                <a:moveTo>
                  <a:pt x="46599" y="28947"/>
                </a:moveTo>
                <a:lnTo>
                  <a:pt x="37420" y="28947"/>
                </a:lnTo>
                <a:lnTo>
                  <a:pt x="37420" y="36736"/>
                </a:lnTo>
                <a:lnTo>
                  <a:pt x="35912" y="41388"/>
                </a:lnTo>
                <a:lnTo>
                  <a:pt x="29888" y="48383"/>
                </a:lnTo>
                <a:lnTo>
                  <a:pt x="25891" y="50128"/>
                </a:lnTo>
                <a:lnTo>
                  <a:pt x="36128" y="50128"/>
                </a:lnTo>
                <a:lnTo>
                  <a:pt x="37420" y="48010"/>
                </a:lnTo>
                <a:lnTo>
                  <a:pt x="46599" y="48010"/>
                </a:lnTo>
                <a:lnTo>
                  <a:pt x="46599" y="28947"/>
                </a:lnTo>
                <a:close/>
              </a:path>
              <a:path w="46990" h="58419">
                <a:moveTo>
                  <a:pt x="30856" y="0"/>
                </a:moveTo>
                <a:lnTo>
                  <a:pt x="19970" y="0"/>
                </a:lnTo>
                <a:lnTo>
                  <a:pt x="16948" y="294"/>
                </a:lnTo>
                <a:lnTo>
                  <a:pt x="10740" y="1471"/>
                </a:lnTo>
                <a:lnTo>
                  <a:pt x="7538" y="2352"/>
                </a:lnTo>
                <a:lnTo>
                  <a:pt x="4235" y="3529"/>
                </a:lnTo>
                <a:lnTo>
                  <a:pt x="4235" y="12004"/>
                </a:lnTo>
                <a:lnTo>
                  <a:pt x="6971" y="10590"/>
                </a:lnTo>
                <a:lnTo>
                  <a:pt x="9818" y="9531"/>
                </a:lnTo>
                <a:lnTo>
                  <a:pt x="15738" y="8117"/>
                </a:lnTo>
                <a:lnTo>
                  <a:pt x="18780" y="7765"/>
                </a:lnTo>
                <a:lnTo>
                  <a:pt x="42130" y="7765"/>
                </a:lnTo>
                <a:lnTo>
                  <a:pt x="36788" y="2085"/>
                </a:lnTo>
                <a:lnTo>
                  <a:pt x="30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8076" y="2022498"/>
            <a:ext cx="43180" cy="58419"/>
          </a:xfrm>
          <a:custGeom>
            <a:avLst/>
            <a:gdLst/>
            <a:ahLst/>
            <a:cxnLst/>
            <a:rect l="l" t="t" r="r" b="b"/>
            <a:pathLst>
              <a:path w="43179" h="58419">
                <a:moveTo>
                  <a:pt x="30120" y="0"/>
                </a:moveTo>
                <a:lnTo>
                  <a:pt x="18875" y="0"/>
                </a:lnTo>
                <a:lnTo>
                  <a:pt x="12190" y="2578"/>
                </a:lnTo>
                <a:lnTo>
                  <a:pt x="2437" y="12880"/>
                </a:lnTo>
                <a:lnTo>
                  <a:pt x="0" y="19954"/>
                </a:lnTo>
                <a:lnTo>
                  <a:pt x="0" y="37811"/>
                </a:lnTo>
                <a:lnTo>
                  <a:pt x="2411" y="44851"/>
                </a:lnTo>
                <a:lnTo>
                  <a:pt x="12068" y="55288"/>
                </a:lnTo>
                <a:lnTo>
                  <a:pt x="18585" y="57897"/>
                </a:lnTo>
                <a:lnTo>
                  <a:pt x="29800" y="57897"/>
                </a:lnTo>
                <a:lnTo>
                  <a:pt x="32642" y="57602"/>
                </a:lnTo>
                <a:lnTo>
                  <a:pt x="37990" y="56426"/>
                </a:lnTo>
                <a:lnTo>
                  <a:pt x="40574" y="55541"/>
                </a:lnTo>
                <a:lnTo>
                  <a:pt x="43068" y="54365"/>
                </a:lnTo>
                <a:lnTo>
                  <a:pt x="43068" y="50128"/>
                </a:lnTo>
                <a:lnTo>
                  <a:pt x="22243" y="50128"/>
                </a:lnTo>
                <a:lnTo>
                  <a:pt x="17797" y="48275"/>
                </a:lnTo>
                <a:lnTo>
                  <a:pt x="11465" y="40855"/>
                </a:lnTo>
                <a:lnTo>
                  <a:pt x="9884" y="35647"/>
                </a:lnTo>
                <a:lnTo>
                  <a:pt x="9884" y="22249"/>
                </a:lnTo>
                <a:lnTo>
                  <a:pt x="11465" y="17044"/>
                </a:lnTo>
                <a:lnTo>
                  <a:pt x="17797" y="9622"/>
                </a:lnTo>
                <a:lnTo>
                  <a:pt x="22243" y="7765"/>
                </a:lnTo>
                <a:lnTo>
                  <a:pt x="43068" y="7765"/>
                </a:lnTo>
                <a:lnTo>
                  <a:pt x="43068" y="3529"/>
                </a:lnTo>
                <a:lnTo>
                  <a:pt x="40604" y="2352"/>
                </a:lnTo>
                <a:lnTo>
                  <a:pt x="38059" y="1471"/>
                </a:lnTo>
                <a:lnTo>
                  <a:pt x="32808" y="294"/>
                </a:lnTo>
                <a:lnTo>
                  <a:pt x="30120" y="0"/>
                </a:lnTo>
                <a:close/>
              </a:path>
              <a:path w="43179" h="58419">
                <a:moveTo>
                  <a:pt x="43068" y="45892"/>
                </a:moveTo>
                <a:lnTo>
                  <a:pt x="40574" y="47306"/>
                </a:lnTo>
                <a:lnTo>
                  <a:pt x="38071" y="48365"/>
                </a:lnTo>
                <a:lnTo>
                  <a:pt x="33048" y="49776"/>
                </a:lnTo>
                <a:lnTo>
                  <a:pt x="30517" y="50128"/>
                </a:lnTo>
                <a:lnTo>
                  <a:pt x="43068" y="50128"/>
                </a:lnTo>
                <a:lnTo>
                  <a:pt x="43068" y="45892"/>
                </a:lnTo>
                <a:close/>
              </a:path>
              <a:path w="43179" h="58419">
                <a:moveTo>
                  <a:pt x="43068" y="7765"/>
                </a:moveTo>
                <a:lnTo>
                  <a:pt x="30517" y="7765"/>
                </a:lnTo>
                <a:lnTo>
                  <a:pt x="33048" y="8117"/>
                </a:lnTo>
                <a:lnTo>
                  <a:pt x="38071" y="9531"/>
                </a:lnTo>
                <a:lnTo>
                  <a:pt x="40574" y="10590"/>
                </a:lnTo>
                <a:lnTo>
                  <a:pt x="43068" y="12004"/>
                </a:lnTo>
                <a:lnTo>
                  <a:pt x="43068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8055" y="2002728"/>
            <a:ext cx="48895" cy="76835"/>
          </a:xfrm>
          <a:custGeom>
            <a:avLst/>
            <a:gdLst/>
            <a:ahLst/>
            <a:cxnLst/>
            <a:rect l="l" t="t" r="r" b="b"/>
            <a:pathLst>
              <a:path w="48895" h="76835">
                <a:moveTo>
                  <a:pt x="9179" y="0"/>
                </a:moveTo>
                <a:lnTo>
                  <a:pt x="0" y="0"/>
                </a:lnTo>
                <a:lnTo>
                  <a:pt x="0" y="76253"/>
                </a:lnTo>
                <a:lnTo>
                  <a:pt x="9179" y="76253"/>
                </a:lnTo>
                <a:lnTo>
                  <a:pt x="9179" y="49358"/>
                </a:lnTo>
                <a:lnTo>
                  <a:pt x="20912" y="49358"/>
                </a:lnTo>
                <a:lnTo>
                  <a:pt x="18423" y="46951"/>
                </a:lnTo>
                <a:lnTo>
                  <a:pt x="20683" y="44935"/>
                </a:lnTo>
                <a:lnTo>
                  <a:pt x="9179" y="44935"/>
                </a:lnTo>
                <a:lnTo>
                  <a:pt x="9179" y="0"/>
                </a:lnTo>
                <a:close/>
              </a:path>
              <a:path w="48895" h="76835">
                <a:moveTo>
                  <a:pt x="20912" y="49358"/>
                </a:moveTo>
                <a:lnTo>
                  <a:pt x="9179" y="49358"/>
                </a:lnTo>
                <a:lnTo>
                  <a:pt x="36989" y="76253"/>
                </a:lnTo>
                <a:lnTo>
                  <a:pt x="48717" y="76253"/>
                </a:lnTo>
                <a:lnTo>
                  <a:pt x="20912" y="49358"/>
                </a:lnTo>
                <a:close/>
              </a:path>
              <a:path w="48895" h="76835">
                <a:moveTo>
                  <a:pt x="47305" y="21181"/>
                </a:moveTo>
                <a:lnTo>
                  <a:pt x="35875" y="21181"/>
                </a:lnTo>
                <a:lnTo>
                  <a:pt x="9179" y="44935"/>
                </a:lnTo>
                <a:lnTo>
                  <a:pt x="20683" y="44935"/>
                </a:lnTo>
                <a:lnTo>
                  <a:pt x="47305" y="211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03957" y="2022498"/>
            <a:ext cx="48895" cy="78105"/>
          </a:xfrm>
          <a:custGeom>
            <a:avLst/>
            <a:gdLst/>
            <a:ahLst/>
            <a:cxnLst/>
            <a:rect l="l" t="t" r="r" b="b"/>
            <a:pathLst>
              <a:path w="48894" h="78105">
                <a:moveTo>
                  <a:pt x="6353" y="65663"/>
                </a:moveTo>
                <a:lnTo>
                  <a:pt x="6353" y="74135"/>
                </a:lnTo>
                <a:lnTo>
                  <a:pt x="8994" y="75333"/>
                </a:lnTo>
                <a:lnTo>
                  <a:pt x="11715" y="76220"/>
                </a:lnTo>
                <a:lnTo>
                  <a:pt x="17327" y="77373"/>
                </a:lnTo>
                <a:lnTo>
                  <a:pt x="20312" y="77665"/>
                </a:lnTo>
                <a:lnTo>
                  <a:pt x="32022" y="77665"/>
                </a:lnTo>
                <a:lnTo>
                  <a:pt x="38365" y="75345"/>
                </a:lnTo>
                <a:lnTo>
                  <a:pt x="43224" y="69899"/>
                </a:lnTo>
                <a:lnTo>
                  <a:pt x="19312" y="69899"/>
                </a:lnTo>
                <a:lnTo>
                  <a:pt x="16698" y="69553"/>
                </a:lnTo>
                <a:lnTo>
                  <a:pt x="11571" y="68169"/>
                </a:lnTo>
                <a:lnTo>
                  <a:pt x="8979" y="67104"/>
                </a:lnTo>
                <a:lnTo>
                  <a:pt x="6353" y="65663"/>
                </a:lnTo>
                <a:close/>
              </a:path>
              <a:path w="48894" h="78105">
                <a:moveTo>
                  <a:pt x="48717" y="46599"/>
                </a:moveTo>
                <a:lnTo>
                  <a:pt x="39538" y="46599"/>
                </a:lnTo>
                <a:lnTo>
                  <a:pt x="39538" y="57422"/>
                </a:lnTo>
                <a:lnTo>
                  <a:pt x="38078" y="62121"/>
                </a:lnTo>
                <a:lnTo>
                  <a:pt x="32238" y="68343"/>
                </a:lnTo>
                <a:lnTo>
                  <a:pt x="27843" y="69899"/>
                </a:lnTo>
                <a:lnTo>
                  <a:pt x="43224" y="69899"/>
                </a:lnTo>
                <a:lnTo>
                  <a:pt x="46646" y="66063"/>
                </a:lnTo>
                <a:lnTo>
                  <a:pt x="48717" y="58989"/>
                </a:lnTo>
                <a:lnTo>
                  <a:pt x="48717" y="46599"/>
                </a:lnTo>
                <a:close/>
              </a:path>
              <a:path w="48894" h="78105">
                <a:moveTo>
                  <a:pt x="26163" y="0"/>
                </a:moveTo>
                <a:lnTo>
                  <a:pt x="15513" y="0"/>
                </a:lnTo>
                <a:lnTo>
                  <a:pt x="10156" y="2578"/>
                </a:lnTo>
                <a:lnTo>
                  <a:pt x="2029" y="12889"/>
                </a:lnTo>
                <a:lnTo>
                  <a:pt x="0" y="19731"/>
                </a:lnTo>
                <a:lnTo>
                  <a:pt x="0" y="36767"/>
                </a:lnTo>
                <a:lnTo>
                  <a:pt x="2029" y="43596"/>
                </a:lnTo>
                <a:lnTo>
                  <a:pt x="10156" y="53904"/>
                </a:lnTo>
                <a:lnTo>
                  <a:pt x="15513" y="56483"/>
                </a:lnTo>
                <a:lnTo>
                  <a:pt x="26163" y="56483"/>
                </a:lnTo>
                <a:lnTo>
                  <a:pt x="29598" y="55662"/>
                </a:lnTo>
                <a:lnTo>
                  <a:pt x="35342" y="52385"/>
                </a:lnTo>
                <a:lnTo>
                  <a:pt x="37700" y="49909"/>
                </a:lnTo>
                <a:lnTo>
                  <a:pt x="38361" y="48717"/>
                </a:lnTo>
                <a:lnTo>
                  <a:pt x="20018" y="48717"/>
                </a:lnTo>
                <a:lnTo>
                  <a:pt x="16382" y="46930"/>
                </a:lnTo>
                <a:lnTo>
                  <a:pt x="11181" y="39775"/>
                </a:lnTo>
                <a:lnTo>
                  <a:pt x="9884" y="34742"/>
                </a:lnTo>
                <a:lnTo>
                  <a:pt x="9884" y="21756"/>
                </a:lnTo>
                <a:lnTo>
                  <a:pt x="11181" y="16713"/>
                </a:lnTo>
                <a:lnTo>
                  <a:pt x="16382" y="9558"/>
                </a:lnTo>
                <a:lnTo>
                  <a:pt x="20018" y="7765"/>
                </a:lnTo>
                <a:lnTo>
                  <a:pt x="38361" y="7765"/>
                </a:lnTo>
                <a:lnTo>
                  <a:pt x="37700" y="6574"/>
                </a:lnTo>
                <a:lnTo>
                  <a:pt x="35342" y="4100"/>
                </a:lnTo>
                <a:lnTo>
                  <a:pt x="29598" y="821"/>
                </a:lnTo>
                <a:lnTo>
                  <a:pt x="26163" y="0"/>
                </a:lnTo>
                <a:close/>
              </a:path>
              <a:path w="48894" h="78105">
                <a:moveTo>
                  <a:pt x="38361" y="7765"/>
                </a:moveTo>
                <a:lnTo>
                  <a:pt x="29388" y="7765"/>
                </a:lnTo>
                <a:lnTo>
                  <a:pt x="33036" y="9558"/>
                </a:lnTo>
                <a:lnTo>
                  <a:pt x="38235" y="16713"/>
                </a:lnTo>
                <a:lnTo>
                  <a:pt x="39538" y="21756"/>
                </a:lnTo>
                <a:lnTo>
                  <a:pt x="39538" y="34742"/>
                </a:lnTo>
                <a:lnTo>
                  <a:pt x="38235" y="39775"/>
                </a:lnTo>
                <a:lnTo>
                  <a:pt x="33036" y="46930"/>
                </a:lnTo>
                <a:lnTo>
                  <a:pt x="29388" y="48717"/>
                </a:lnTo>
                <a:lnTo>
                  <a:pt x="38361" y="48717"/>
                </a:lnTo>
                <a:lnTo>
                  <a:pt x="39538" y="46599"/>
                </a:lnTo>
                <a:lnTo>
                  <a:pt x="48717" y="46599"/>
                </a:lnTo>
                <a:lnTo>
                  <a:pt x="48717" y="9883"/>
                </a:lnTo>
                <a:lnTo>
                  <a:pt x="39538" y="9883"/>
                </a:lnTo>
                <a:lnTo>
                  <a:pt x="38361" y="7765"/>
                </a:lnTo>
                <a:close/>
              </a:path>
              <a:path w="48894" h="78105">
                <a:moveTo>
                  <a:pt x="48717" y="1411"/>
                </a:moveTo>
                <a:lnTo>
                  <a:pt x="39538" y="1411"/>
                </a:lnTo>
                <a:lnTo>
                  <a:pt x="39538" y="9883"/>
                </a:lnTo>
                <a:lnTo>
                  <a:pt x="48717" y="9883"/>
                </a:lnTo>
                <a:lnTo>
                  <a:pt x="48717" y="14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2669" y="2022498"/>
            <a:ext cx="32384" cy="56515"/>
          </a:xfrm>
          <a:custGeom>
            <a:avLst/>
            <a:gdLst/>
            <a:ahLst/>
            <a:cxnLst/>
            <a:rect l="l" t="t" r="r" b="b"/>
            <a:pathLst>
              <a:path w="32384" h="56514">
                <a:moveTo>
                  <a:pt x="9179" y="1411"/>
                </a:moveTo>
                <a:lnTo>
                  <a:pt x="0" y="1411"/>
                </a:lnTo>
                <a:lnTo>
                  <a:pt x="0" y="56483"/>
                </a:lnTo>
                <a:lnTo>
                  <a:pt x="9179" y="56483"/>
                </a:lnTo>
                <a:lnTo>
                  <a:pt x="9179" y="21085"/>
                </a:lnTo>
                <a:lnTo>
                  <a:pt x="10512" y="16223"/>
                </a:lnTo>
                <a:lnTo>
                  <a:pt x="15516" y="9883"/>
                </a:lnTo>
                <a:lnTo>
                  <a:pt x="9179" y="9883"/>
                </a:lnTo>
                <a:lnTo>
                  <a:pt x="9179" y="1411"/>
                </a:lnTo>
                <a:close/>
              </a:path>
              <a:path w="32384" h="56514">
                <a:moveTo>
                  <a:pt x="27873" y="0"/>
                </a:moveTo>
                <a:lnTo>
                  <a:pt x="23010" y="0"/>
                </a:lnTo>
                <a:lnTo>
                  <a:pt x="19394" y="812"/>
                </a:lnTo>
                <a:lnTo>
                  <a:pt x="13446" y="4055"/>
                </a:lnTo>
                <a:lnTo>
                  <a:pt x="11033" y="6538"/>
                </a:lnTo>
                <a:lnTo>
                  <a:pt x="9179" y="9883"/>
                </a:lnTo>
                <a:lnTo>
                  <a:pt x="15516" y="9883"/>
                </a:lnTo>
                <a:lnTo>
                  <a:pt x="15853" y="9456"/>
                </a:lnTo>
                <a:lnTo>
                  <a:pt x="19683" y="7765"/>
                </a:lnTo>
                <a:lnTo>
                  <a:pt x="31762" y="7765"/>
                </a:lnTo>
                <a:lnTo>
                  <a:pt x="31730" y="707"/>
                </a:lnTo>
                <a:lnTo>
                  <a:pt x="30830" y="469"/>
                </a:lnTo>
                <a:lnTo>
                  <a:pt x="30015" y="294"/>
                </a:lnTo>
                <a:lnTo>
                  <a:pt x="28544" y="60"/>
                </a:lnTo>
                <a:lnTo>
                  <a:pt x="27873" y="0"/>
                </a:lnTo>
                <a:close/>
              </a:path>
              <a:path w="32384" h="56514">
                <a:moveTo>
                  <a:pt x="31762" y="7765"/>
                </a:moveTo>
                <a:lnTo>
                  <a:pt x="26079" y="7765"/>
                </a:lnTo>
                <a:lnTo>
                  <a:pt x="27367" y="7940"/>
                </a:lnTo>
                <a:lnTo>
                  <a:pt x="28529" y="8286"/>
                </a:lnTo>
                <a:lnTo>
                  <a:pt x="29699" y="8623"/>
                </a:lnTo>
                <a:lnTo>
                  <a:pt x="30779" y="9155"/>
                </a:lnTo>
                <a:lnTo>
                  <a:pt x="31772" y="9883"/>
                </a:lnTo>
                <a:lnTo>
                  <a:pt x="31762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08972" y="2022498"/>
            <a:ext cx="50165" cy="58419"/>
          </a:xfrm>
          <a:custGeom>
            <a:avLst/>
            <a:gdLst/>
            <a:ahLst/>
            <a:cxnLst/>
            <a:rect l="l" t="t" r="r" b="b"/>
            <a:pathLst>
              <a:path w="50165" h="58419">
                <a:moveTo>
                  <a:pt x="32867" y="0"/>
                </a:moveTo>
                <a:lnTo>
                  <a:pt x="17231" y="0"/>
                </a:lnTo>
                <a:lnTo>
                  <a:pt x="11093" y="2560"/>
                </a:lnTo>
                <a:lnTo>
                  <a:pt x="2217" y="12796"/>
                </a:lnTo>
                <a:lnTo>
                  <a:pt x="0" y="19887"/>
                </a:lnTo>
                <a:lnTo>
                  <a:pt x="0" y="37973"/>
                </a:lnTo>
                <a:lnTo>
                  <a:pt x="2217" y="45056"/>
                </a:lnTo>
                <a:lnTo>
                  <a:pt x="11093" y="55331"/>
                </a:lnTo>
                <a:lnTo>
                  <a:pt x="17231" y="57897"/>
                </a:lnTo>
                <a:lnTo>
                  <a:pt x="32867" y="57897"/>
                </a:lnTo>
                <a:lnTo>
                  <a:pt x="38993" y="55331"/>
                </a:lnTo>
                <a:lnTo>
                  <a:pt x="43500" y="50128"/>
                </a:lnTo>
                <a:lnTo>
                  <a:pt x="20366" y="50128"/>
                </a:lnTo>
                <a:lnTo>
                  <a:pt x="16650" y="48242"/>
                </a:lnTo>
                <a:lnTo>
                  <a:pt x="11237" y="40690"/>
                </a:lnTo>
                <a:lnTo>
                  <a:pt x="9883" y="35515"/>
                </a:lnTo>
                <a:lnTo>
                  <a:pt x="9883" y="22379"/>
                </a:lnTo>
                <a:lnTo>
                  <a:pt x="11246" y="17210"/>
                </a:lnTo>
                <a:lnTo>
                  <a:pt x="16695" y="9655"/>
                </a:lnTo>
                <a:lnTo>
                  <a:pt x="20402" y="7765"/>
                </a:lnTo>
                <a:lnTo>
                  <a:pt x="43519" y="7765"/>
                </a:lnTo>
                <a:lnTo>
                  <a:pt x="38993" y="2560"/>
                </a:lnTo>
                <a:lnTo>
                  <a:pt x="32867" y="0"/>
                </a:lnTo>
                <a:close/>
              </a:path>
              <a:path w="50165" h="58419">
                <a:moveTo>
                  <a:pt x="43519" y="7765"/>
                </a:moveTo>
                <a:lnTo>
                  <a:pt x="29741" y="7765"/>
                </a:lnTo>
                <a:lnTo>
                  <a:pt x="33430" y="9670"/>
                </a:lnTo>
                <a:lnTo>
                  <a:pt x="38882" y="17291"/>
                </a:lnTo>
                <a:lnTo>
                  <a:pt x="40245" y="22448"/>
                </a:lnTo>
                <a:lnTo>
                  <a:pt x="40245" y="35485"/>
                </a:lnTo>
                <a:lnTo>
                  <a:pt x="38882" y="40651"/>
                </a:lnTo>
                <a:lnTo>
                  <a:pt x="33430" y="48236"/>
                </a:lnTo>
                <a:lnTo>
                  <a:pt x="29741" y="50128"/>
                </a:lnTo>
                <a:lnTo>
                  <a:pt x="43500" y="50128"/>
                </a:lnTo>
                <a:lnTo>
                  <a:pt x="47902" y="45056"/>
                </a:lnTo>
                <a:lnTo>
                  <a:pt x="50128" y="37973"/>
                </a:lnTo>
                <a:lnTo>
                  <a:pt x="50128" y="19887"/>
                </a:lnTo>
                <a:lnTo>
                  <a:pt x="47902" y="12796"/>
                </a:lnTo>
                <a:lnTo>
                  <a:pt x="43519" y="7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75342" y="2023909"/>
            <a:ext cx="46355" cy="56515"/>
          </a:xfrm>
          <a:custGeom>
            <a:avLst/>
            <a:gdLst/>
            <a:ahLst/>
            <a:cxnLst/>
            <a:rect l="l" t="t" r="r" b="b"/>
            <a:pathLst>
              <a:path w="46355" h="56514">
                <a:moveTo>
                  <a:pt x="9179" y="0"/>
                </a:moveTo>
                <a:lnTo>
                  <a:pt x="0" y="0"/>
                </a:lnTo>
                <a:lnTo>
                  <a:pt x="0" y="40895"/>
                </a:lnTo>
                <a:lnTo>
                  <a:pt x="1621" y="46647"/>
                </a:lnTo>
                <a:lnTo>
                  <a:pt x="8117" y="54518"/>
                </a:lnTo>
                <a:lnTo>
                  <a:pt x="12874" y="56486"/>
                </a:lnTo>
                <a:lnTo>
                  <a:pt x="22935" y="56486"/>
                </a:lnTo>
                <a:lnTo>
                  <a:pt x="26266" y="55674"/>
                </a:lnTo>
                <a:lnTo>
                  <a:pt x="32010" y="52433"/>
                </a:lnTo>
                <a:lnTo>
                  <a:pt x="34537" y="49948"/>
                </a:lnTo>
                <a:lnTo>
                  <a:pt x="35338" y="48717"/>
                </a:lnTo>
                <a:lnTo>
                  <a:pt x="17164" y="48717"/>
                </a:lnTo>
                <a:lnTo>
                  <a:pt x="14168" y="47408"/>
                </a:lnTo>
                <a:lnTo>
                  <a:pt x="12167" y="44791"/>
                </a:lnTo>
                <a:lnTo>
                  <a:pt x="10175" y="42164"/>
                </a:lnTo>
                <a:lnTo>
                  <a:pt x="9179" y="38229"/>
                </a:lnTo>
                <a:lnTo>
                  <a:pt x="9179" y="0"/>
                </a:lnTo>
                <a:close/>
              </a:path>
              <a:path w="46355" h="56514">
                <a:moveTo>
                  <a:pt x="45892" y="46599"/>
                </a:moveTo>
                <a:lnTo>
                  <a:pt x="36715" y="46599"/>
                </a:lnTo>
                <a:lnTo>
                  <a:pt x="36715" y="55072"/>
                </a:lnTo>
                <a:lnTo>
                  <a:pt x="45892" y="55072"/>
                </a:lnTo>
                <a:lnTo>
                  <a:pt x="45892" y="46599"/>
                </a:lnTo>
                <a:close/>
              </a:path>
              <a:path w="46355" h="56514">
                <a:moveTo>
                  <a:pt x="45892" y="0"/>
                </a:moveTo>
                <a:lnTo>
                  <a:pt x="36715" y="0"/>
                </a:lnTo>
                <a:lnTo>
                  <a:pt x="36715" y="36616"/>
                </a:lnTo>
                <a:lnTo>
                  <a:pt x="35319" y="40885"/>
                </a:lnTo>
                <a:lnTo>
                  <a:pt x="29747" y="47153"/>
                </a:lnTo>
                <a:lnTo>
                  <a:pt x="25953" y="48717"/>
                </a:lnTo>
                <a:lnTo>
                  <a:pt x="35338" y="48717"/>
                </a:lnTo>
                <a:lnTo>
                  <a:pt x="36715" y="46599"/>
                </a:lnTo>
                <a:lnTo>
                  <a:pt x="45892" y="46599"/>
                </a:lnTo>
                <a:lnTo>
                  <a:pt x="458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40314" y="2022498"/>
            <a:ext cx="46355" cy="56515"/>
          </a:xfrm>
          <a:custGeom>
            <a:avLst/>
            <a:gdLst/>
            <a:ahLst/>
            <a:cxnLst/>
            <a:rect l="l" t="t" r="r" b="b"/>
            <a:pathLst>
              <a:path w="46355" h="56514">
                <a:moveTo>
                  <a:pt x="9176" y="1411"/>
                </a:moveTo>
                <a:lnTo>
                  <a:pt x="0" y="1411"/>
                </a:lnTo>
                <a:lnTo>
                  <a:pt x="0" y="56483"/>
                </a:lnTo>
                <a:lnTo>
                  <a:pt x="9176" y="56483"/>
                </a:lnTo>
                <a:lnTo>
                  <a:pt x="9176" y="19887"/>
                </a:lnTo>
                <a:lnTo>
                  <a:pt x="10563" y="15609"/>
                </a:lnTo>
                <a:lnTo>
                  <a:pt x="15630" y="9883"/>
                </a:lnTo>
                <a:lnTo>
                  <a:pt x="9176" y="9883"/>
                </a:lnTo>
                <a:lnTo>
                  <a:pt x="9176" y="1411"/>
                </a:lnTo>
                <a:close/>
              </a:path>
              <a:path w="46355" h="56514">
                <a:moveTo>
                  <a:pt x="42599" y="7765"/>
                </a:moveTo>
                <a:lnTo>
                  <a:pt x="28712" y="7765"/>
                </a:lnTo>
                <a:lnTo>
                  <a:pt x="31712" y="9071"/>
                </a:lnTo>
                <a:lnTo>
                  <a:pt x="35713" y="14294"/>
                </a:lnTo>
                <a:lnTo>
                  <a:pt x="36712" y="18224"/>
                </a:lnTo>
                <a:lnTo>
                  <a:pt x="36712" y="56483"/>
                </a:lnTo>
                <a:lnTo>
                  <a:pt x="45892" y="56483"/>
                </a:lnTo>
                <a:lnTo>
                  <a:pt x="45892" y="15576"/>
                </a:lnTo>
                <a:lnTo>
                  <a:pt x="44279" y="9811"/>
                </a:lnTo>
                <a:lnTo>
                  <a:pt x="42599" y="7765"/>
                </a:lnTo>
                <a:close/>
              </a:path>
              <a:path w="46355" h="56514">
                <a:moveTo>
                  <a:pt x="33102" y="0"/>
                </a:moveTo>
                <a:lnTo>
                  <a:pt x="23026" y="0"/>
                </a:lnTo>
                <a:lnTo>
                  <a:pt x="19668" y="821"/>
                </a:lnTo>
                <a:lnTo>
                  <a:pt x="13852" y="4100"/>
                </a:lnTo>
                <a:lnTo>
                  <a:pt x="11324" y="6574"/>
                </a:lnTo>
                <a:lnTo>
                  <a:pt x="9176" y="9883"/>
                </a:lnTo>
                <a:lnTo>
                  <a:pt x="15630" y="9883"/>
                </a:lnTo>
                <a:lnTo>
                  <a:pt x="16114" y="9336"/>
                </a:lnTo>
                <a:lnTo>
                  <a:pt x="19905" y="7765"/>
                </a:lnTo>
                <a:lnTo>
                  <a:pt x="42599" y="7765"/>
                </a:lnTo>
                <a:lnTo>
                  <a:pt x="37847" y="1964"/>
                </a:lnTo>
                <a:lnTo>
                  <a:pt x="331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01752" y="2002728"/>
            <a:ext cx="48895" cy="78105"/>
          </a:xfrm>
          <a:custGeom>
            <a:avLst/>
            <a:gdLst/>
            <a:ahLst/>
            <a:cxnLst/>
            <a:rect l="l" t="t" r="r" b="b"/>
            <a:pathLst>
              <a:path w="48894" h="78105">
                <a:moveTo>
                  <a:pt x="26164" y="19770"/>
                </a:moveTo>
                <a:lnTo>
                  <a:pt x="15618" y="19770"/>
                </a:lnTo>
                <a:lnTo>
                  <a:pt x="10283" y="22430"/>
                </a:lnTo>
                <a:lnTo>
                  <a:pt x="2054" y="33063"/>
                </a:lnTo>
                <a:lnTo>
                  <a:pt x="0" y="40055"/>
                </a:lnTo>
                <a:lnTo>
                  <a:pt x="0" y="57383"/>
                </a:lnTo>
                <a:lnTo>
                  <a:pt x="2054" y="64372"/>
                </a:lnTo>
                <a:lnTo>
                  <a:pt x="10283" y="75008"/>
                </a:lnTo>
                <a:lnTo>
                  <a:pt x="15618" y="77668"/>
                </a:lnTo>
                <a:lnTo>
                  <a:pt x="26164" y="77668"/>
                </a:lnTo>
                <a:lnTo>
                  <a:pt x="29591" y="76855"/>
                </a:lnTo>
                <a:lnTo>
                  <a:pt x="35304" y="73615"/>
                </a:lnTo>
                <a:lnTo>
                  <a:pt x="37669" y="71130"/>
                </a:lnTo>
                <a:lnTo>
                  <a:pt x="38356" y="69899"/>
                </a:lnTo>
                <a:lnTo>
                  <a:pt x="20083" y="69899"/>
                </a:lnTo>
                <a:lnTo>
                  <a:pt x="16466" y="68021"/>
                </a:lnTo>
                <a:lnTo>
                  <a:pt x="11201" y="60503"/>
                </a:lnTo>
                <a:lnTo>
                  <a:pt x="9883" y="55322"/>
                </a:lnTo>
                <a:lnTo>
                  <a:pt x="9883" y="42113"/>
                </a:lnTo>
                <a:lnTo>
                  <a:pt x="11201" y="36932"/>
                </a:lnTo>
                <a:lnTo>
                  <a:pt x="16466" y="29416"/>
                </a:lnTo>
                <a:lnTo>
                  <a:pt x="20083" y="27536"/>
                </a:lnTo>
                <a:lnTo>
                  <a:pt x="38355" y="27536"/>
                </a:lnTo>
                <a:lnTo>
                  <a:pt x="37669" y="26308"/>
                </a:lnTo>
                <a:lnTo>
                  <a:pt x="35304" y="23826"/>
                </a:lnTo>
                <a:lnTo>
                  <a:pt x="29591" y="20582"/>
                </a:lnTo>
                <a:lnTo>
                  <a:pt x="26164" y="19770"/>
                </a:lnTo>
                <a:close/>
              </a:path>
              <a:path w="48894" h="78105">
                <a:moveTo>
                  <a:pt x="48717" y="67781"/>
                </a:moveTo>
                <a:lnTo>
                  <a:pt x="39538" y="67781"/>
                </a:lnTo>
                <a:lnTo>
                  <a:pt x="39538" y="76253"/>
                </a:lnTo>
                <a:lnTo>
                  <a:pt x="48717" y="76253"/>
                </a:lnTo>
                <a:lnTo>
                  <a:pt x="48717" y="67781"/>
                </a:lnTo>
                <a:close/>
              </a:path>
              <a:path w="48894" h="78105">
                <a:moveTo>
                  <a:pt x="38355" y="27536"/>
                </a:moveTo>
                <a:lnTo>
                  <a:pt x="29293" y="27536"/>
                </a:lnTo>
                <a:lnTo>
                  <a:pt x="32918" y="29416"/>
                </a:lnTo>
                <a:lnTo>
                  <a:pt x="38214" y="36932"/>
                </a:lnTo>
                <a:lnTo>
                  <a:pt x="39538" y="42113"/>
                </a:lnTo>
                <a:lnTo>
                  <a:pt x="39538" y="55322"/>
                </a:lnTo>
                <a:lnTo>
                  <a:pt x="38214" y="60503"/>
                </a:lnTo>
                <a:lnTo>
                  <a:pt x="32918" y="68021"/>
                </a:lnTo>
                <a:lnTo>
                  <a:pt x="29293" y="69899"/>
                </a:lnTo>
                <a:lnTo>
                  <a:pt x="38356" y="69899"/>
                </a:lnTo>
                <a:lnTo>
                  <a:pt x="39538" y="67781"/>
                </a:lnTo>
                <a:lnTo>
                  <a:pt x="48717" y="67781"/>
                </a:lnTo>
                <a:lnTo>
                  <a:pt x="48717" y="29654"/>
                </a:lnTo>
                <a:lnTo>
                  <a:pt x="39538" y="29654"/>
                </a:lnTo>
                <a:lnTo>
                  <a:pt x="38355" y="27536"/>
                </a:lnTo>
                <a:close/>
              </a:path>
              <a:path w="48894" h="78105">
                <a:moveTo>
                  <a:pt x="48717" y="0"/>
                </a:moveTo>
                <a:lnTo>
                  <a:pt x="39538" y="0"/>
                </a:lnTo>
                <a:lnTo>
                  <a:pt x="39538" y="29654"/>
                </a:lnTo>
                <a:lnTo>
                  <a:pt x="48717" y="29654"/>
                </a:lnTo>
                <a:lnTo>
                  <a:pt x="487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316544" y="823890"/>
            <a:ext cx="2439201" cy="19072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4" action="ppaction://hlinksldjump"/>
              </a:rPr>
              <a:t>Cursul</a:t>
            </a:r>
            <a:r>
              <a:rPr sz="750" spc="30" baseline="5555" dirty="0">
                <a:hlinkClick r:id="rId4" action="ppaction://hlinksldjump"/>
              </a:rPr>
              <a:t> </a:t>
            </a:r>
            <a:r>
              <a:rPr sz="750" spc="-52" baseline="5555" dirty="0">
                <a:hlinkClick r:id="rId4" action="ppaction://hlinksldjump"/>
              </a:rPr>
              <a:t>4,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7" baseline="5555" dirty="0">
                <a:hlinkClick r:id="rId4" action="ppaction://hlinksldjump"/>
              </a:rPr>
              <a:t>Pr</a:t>
            </a:r>
            <a:r>
              <a:rPr sz="750" spc="0" baseline="5555" dirty="0">
                <a:hlinkClick r:id="rId4" action="ppaction://hlinksldjump"/>
              </a:rPr>
              <a:t>o</a:t>
            </a:r>
            <a:r>
              <a:rPr sz="750" spc="-52" baseline="5555" dirty="0">
                <a:hlinkClick r:id="rId4" action="ppaction://hlinksldjump"/>
              </a:rPr>
              <a:t>ce</a:t>
            </a:r>
            <a:r>
              <a:rPr sz="750" spc="-75" baseline="5555" dirty="0">
                <a:hlinkClick r:id="rId4" action="ppaction://hlinksldjump"/>
              </a:rPr>
              <a:t>se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45" baseline="5555" dirty="0">
                <a:hlinkClick r:id="rId4" action="ppaction://hlinksldjump"/>
              </a:rPr>
              <a:t>s</a:t>
            </a:r>
            <a:r>
              <a:rPr sz="500" spc="10" dirty="0">
                <a:hlinkClick r:id="rId4" action="ppaction://hlinksldjump"/>
              </a:rPr>
              <a:t>,</a:t>
            </a:r>
            <a:r>
              <a:rPr sz="750" spc="-30" baseline="5555" dirty="0">
                <a:hlinkClick r:id="rId4" action="ppaction://hlinksldjump"/>
              </a:rPr>
              <a:t>i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7" baseline="5555" dirty="0">
                <a:hlinkClick r:id="rId4" action="ppaction://hlinksldjump"/>
              </a:rPr>
              <a:t>utilizat</a:t>
            </a:r>
            <a:r>
              <a:rPr sz="750" spc="-75" baseline="5555" dirty="0">
                <a:hlinkClick r:id="rId4" action="ppaction://hlinksldjump"/>
              </a:rPr>
              <a:t>o</a:t>
            </a:r>
            <a:r>
              <a:rPr sz="750" spc="-37" baseline="5555" dirty="0">
                <a:hlinkClick r:id="rId4" action="ppaction://hlinksldjump"/>
              </a:rPr>
              <a:t>ri</a:t>
            </a:r>
            <a:endParaRPr sz="750" baseline="5555"/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35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4845">
              <a:lnSpc>
                <a:spcPct val="100000"/>
              </a:lnSpc>
            </a:pPr>
            <a:r>
              <a:rPr spc="-45" dirty="0"/>
              <a:t>De</a:t>
            </a:r>
            <a:r>
              <a:rPr spc="10" dirty="0"/>
              <a:t> </a:t>
            </a:r>
            <a:r>
              <a:rPr spc="-75" dirty="0"/>
              <a:t>ce</a:t>
            </a:r>
            <a:r>
              <a:rPr spc="15" dirty="0"/>
              <a:t> </a:t>
            </a:r>
            <a:r>
              <a:rPr spc="-20" dirty="0"/>
              <a:t>utilizat</a:t>
            </a:r>
            <a:r>
              <a:rPr spc="-70" dirty="0"/>
              <a:t>o</a:t>
            </a:r>
            <a:r>
              <a:rPr spc="-20" dirty="0"/>
              <a:t>ri?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48651"/>
            <a:ext cx="3422015" cy="610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putem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sep</a:t>
            </a:r>
            <a:r>
              <a:rPr sz="1100" spc="-100" dirty="0">
                <a:latin typeface="Tahoma"/>
                <a:cs typeface="Tahoma"/>
              </a:rPr>
              <a:t>a</a:t>
            </a:r>
            <a:r>
              <a:rPr sz="1100" spc="-40" dirty="0">
                <a:latin typeface="Tahoma"/>
                <a:cs typeface="Tahoma"/>
              </a:rPr>
              <a:t>ra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res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-50" dirty="0">
                <a:latin typeface="Tahoma"/>
                <a:cs typeface="Tahoma"/>
              </a:rPr>
              <a:t>rs</a:t>
            </a:r>
            <a:r>
              <a:rPr sz="1100" spc="-65" dirty="0">
                <a:latin typeface="Tahoma"/>
                <a:cs typeface="Tahoma"/>
              </a:rPr>
              <a:t>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interese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putem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45" dirty="0">
                <a:latin typeface="Tahoma"/>
                <a:cs typeface="Tahoma"/>
              </a:rPr>
              <a:t>rda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acce</a:t>
            </a:r>
            <a:r>
              <a:rPr sz="1100" spc="-75" dirty="0">
                <a:latin typeface="Tahoma"/>
                <a:cs typeface="Tahoma"/>
              </a:rPr>
              <a:t>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simultan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mult</a:t>
            </a:r>
            <a:r>
              <a:rPr sz="1100" spc="-6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65" dirty="0">
                <a:latin typeface="Tahoma"/>
                <a:cs typeface="Tahoma"/>
              </a:rPr>
              <a:t>ersoane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putem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45" dirty="0">
                <a:latin typeface="Tahoma"/>
                <a:cs typeface="Tahoma"/>
              </a:rPr>
              <a:t>rda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roluri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ivile</a:t>
            </a:r>
            <a:r>
              <a:rPr sz="1100" spc="-40" dirty="0">
                <a:latin typeface="Tahoma"/>
                <a:cs typeface="Tahoma"/>
              </a:rPr>
              <a:t>g</a:t>
            </a:r>
            <a:r>
              <a:rPr sz="1100" spc="-25" dirty="0">
                <a:latin typeface="Tahoma"/>
                <a:cs typeface="Tahoma"/>
              </a:rPr>
              <a:t>i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distincte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37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38780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75" dirty="0"/>
              <a:t>este</a:t>
            </a:r>
            <a:r>
              <a:rPr spc="15" dirty="0"/>
              <a:t> </a:t>
            </a:r>
            <a:r>
              <a:rPr spc="-70" dirty="0"/>
              <a:t>un</a:t>
            </a:r>
            <a:r>
              <a:rPr spc="10" dirty="0"/>
              <a:t> </a:t>
            </a:r>
            <a:r>
              <a:rPr spc="-20" dirty="0"/>
              <a:t>utilizat</a:t>
            </a:r>
            <a:r>
              <a:rPr spc="-65" dirty="0"/>
              <a:t>o</a:t>
            </a:r>
            <a:r>
              <a:rPr spc="-30" dirty="0"/>
              <a:t>r?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730">
              <a:lnSpc>
                <a:spcPct val="100000"/>
              </a:lnSpc>
            </a:pPr>
            <a:r>
              <a:rPr sz="1000" i="1" spc="-45" dirty="0">
                <a:latin typeface="Trebuchet MS"/>
                <a:cs typeface="Trebuchet MS"/>
              </a:rPr>
              <a:t>There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80" dirty="0">
                <a:latin typeface="Trebuchet MS"/>
                <a:cs typeface="Trebuchet MS"/>
              </a:rPr>
              <a:t>a</a:t>
            </a:r>
            <a:r>
              <a:rPr sz="1000" i="1" spc="-90" dirty="0">
                <a:latin typeface="Trebuchet MS"/>
                <a:cs typeface="Trebuchet MS"/>
              </a:rPr>
              <a:t>re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only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95" dirty="0">
                <a:latin typeface="Trebuchet MS"/>
                <a:cs typeface="Trebuchet MS"/>
              </a:rPr>
              <a:t>tw</a:t>
            </a:r>
            <a:r>
              <a:rPr sz="1000" i="1" spc="-40" dirty="0">
                <a:latin typeface="Trebuchet MS"/>
                <a:cs typeface="Trebuchet MS"/>
              </a:rPr>
              <a:t>o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5" dirty="0">
                <a:latin typeface="Trebuchet MS"/>
                <a:cs typeface="Trebuchet MS"/>
              </a:rPr>
              <a:t>industries</a:t>
            </a:r>
            <a:r>
              <a:rPr sz="1000" i="1" spc="25" dirty="0">
                <a:latin typeface="Trebuchet MS"/>
                <a:cs typeface="Trebuchet MS"/>
              </a:rPr>
              <a:t> </a:t>
            </a:r>
            <a:r>
              <a:rPr sz="1000" i="1" spc="-55" dirty="0">
                <a:latin typeface="Trebuchet MS"/>
                <a:cs typeface="Trebuchet MS"/>
              </a:rPr>
              <a:t>that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90" dirty="0">
                <a:latin typeface="Trebuchet MS"/>
                <a:cs typeface="Trebuchet MS"/>
              </a:rPr>
              <a:t>refer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to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0" dirty="0">
                <a:latin typeface="Trebuchet MS"/>
                <a:cs typeface="Trebuchet MS"/>
              </a:rPr>
              <a:t>their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customers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0" dirty="0">
                <a:latin typeface="Trebuchet MS"/>
                <a:cs typeface="Trebuchet MS"/>
              </a:rPr>
              <a:t>as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0" dirty="0">
                <a:latin typeface="Trebuchet MS"/>
                <a:cs typeface="Trebuchet MS"/>
              </a:rPr>
              <a:t>‘users’.</a:t>
            </a:r>
            <a:endParaRPr sz="1000">
              <a:latin typeface="Trebuchet MS"/>
              <a:cs typeface="Trebuchet MS"/>
            </a:endParaRPr>
          </a:p>
          <a:p>
            <a:pPr marL="113030" marR="5080" algn="r">
              <a:lnSpc>
                <a:spcPct val="100000"/>
              </a:lnSpc>
              <a:spcBef>
                <a:spcPts val="275"/>
              </a:spcBef>
            </a:pPr>
            <a:r>
              <a:rPr sz="1000" i="1" spc="-15" dirty="0">
                <a:latin typeface="Trebuchet MS"/>
                <a:cs typeface="Trebuchet MS"/>
              </a:rPr>
              <a:t>Ed</a:t>
            </a:r>
            <a:r>
              <a:rPr sz="1000" i="1" spc="-50" dirty="0">
                <a:latin typeface="Trebuchet MS"/>
                <a:cs typeface="Trebuchet MS"/>
              </a:rPr>
              <a:t>w</a:t>
            </a:r>
            <a:r>
              <a:rPr sz="1000" i="1" spc="-80" dirty="0">
                <a:latin typeface="Trebuchet MS"/>
                <a:cs typeface="Trebuchet MS"/>
              </a:rPr>
              <a:t>a</a:t>
            </a:r>
            <a:r>
              <a:rPr sz="1000" i="1" spc="-65" dirty="0">
                <a:latin typeface="Trebuchet MS"/>
                <a:cs typeface="Trebuchet MS"/>
              </a:rPr>
              <a:t>rd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10" dirty="0">
                <a:latin typeface="Trebuchet MS"/>
                <a:cs typeface="Trebuchet MS"/>
              </a:rPr>
              <a:t>T</a:t>
            </a:r>
            <a:r>
              <a:rPr sz="1000" i="1" spc="-75" dirty="0">
                <a:latin typeface="Trebuchet MS"/>
                <a:cs typeface="Trebuchet MS"/>
              </a:rPr>
              <a:t>ufte</a:t>
            </a:r>
            <a:endParaRPr sz="1000">
              <a:latin typeface="Trebuchet MS"/>
              <a:cs typeface="Trebuchet MS"/>
            </a:endParaRPr>
          </a:p>
          <a:p>
            <a:pPr marL="113030">
              <a:lnSpc>
                <a:spcPct val="100000"/>
              </a:lnSpc>
              <a:spcBef>
                <a:spcPts val="21"/>
              </a:spcBef>
            </a:pPr>
            <a:endParaRPr sz="1450">
              <a:latin typeface="Times New Roman"/>
              <a:cs typeface="Times New Roman"/>
            </a:endParaRPr>
          </a:p>
          <a:p>
            <a:pPr marL="13081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/>
              <a:t>p</a:t>
            </a:r>
            <a:r>
              <a:rPr sz="1100" spc="-60" dirty="0"/>
              <a:t>ers</a:t>
            </a:r>
            <a:r>
              <a:rPr sz="1100" spc="-40" dirty="0"/>
              <a:t>p</a:t>
            </a:r>
            <a:r>
              <a:rPr sz="1100" spc="-35" dirty="0"/>
              <a:t>ectiva</a:t>
            </a:r>
            <a:r>
              <a:rPr sz="1100" spc="15" dirty="0"/>
              <a:t> </a:t>
            </a:r>
            <a:r>
              <a:rPr sz="1100" spc="-60" dirty="0"/>
              <a:t>uma</a:t>
            </a:r>
            <a:r>
              <a:rPr sz="1100" spc="-65" dirty="0"/>
              <a:t>n</a:t>
            </a:r>
            <a:r>
              <a:rPr sz="1100" spc="-595" dirty="0"/>
              <a:t>˘</a:t>
            </a:r>
            <a:r>
              <a:rPr sz="1100" spc="-55" dirty="0"/>
              <a:t>a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5" dirty="0"/>
              <a:t>p</a:t>
            </a:r>
            <a:r>
              <a:rPr sz="1000" spc="-50" dirty="0"/>
              <a:t>ersoa</a:t>
            </a:r>
            <a:r>
              <a:rPr sz="1000" spc="-70" dirty="0"/>
              <a:t>n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15" dirty="0"/>
              <a:t> </a:t>
            </a:r>
            <a:r>
              <a:rPr sz="1000" spc="-35" dirty="0"/>
              <a:t>c</a:t>
            </a:r>
            <a:r>
              <a:rPr sz="1000" spc="-65" dirty="0"/>
              <a:t>a</a:t>
            </a:r>
            <a:r>
              <a:rPr sz="1000" spc="-55" dirty="0"/>
              <a:t>re</a:t>
            </a:r>
            <a:r>
              <a:rPr sz="1000" spc="20" dirty="0"/>
              <a:t> </a:t>
            </a:r>
            <a:r>
              <a:rPr sz="1000" spc="-45" dirty="0"/>
              <a:t>folose</a:t>
            </a:r>
            <a:r>
              <a:rPr sz="1000" spc="-335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/>
              <a:t>te</a:t>
            </a:r>
            <a:r>
              <a:rPr sz="1000" spc="15" dirty="0"/>
              <a:t> </a:t>
            </a:r>
            <a:r>
              <a:rPr sz="1000" spc="-45" dirty="0"/>
              <a:t>un</a:t>
            </a:r>
            <a:r>
              <a:rPr sz="1000" spc="20" dirty="0"/>
              <a:t> </a:t>
            </a:r>
            <a:r>
              <a:rPr sz="1000" spc="-40" dirty="0"/>
              <a:t>sistem</a:t>
            </a:r>
            <a:r>
              <a:rPr sz="1000" spc="15" dirty="0"/>
              <a:t> </a:t>
            </a:r>
            <a:r>
              <a:rPr sz="1000" spc="-65" dirty="0"/>
              <a:t>de</a:t>
            </a:r>
            <a:r>
              <a:rPr sz="1000" spc="15" dirty="0"/>
              <a:t> </a:t>
            </a:r>
            <a:r>
              <a:rPr sz="1000" spc="-20" dirty="0"/>
              <a:t>c</a:t>
            </a:r>
            <a:r>
              <a:rPr sz="1000" spc="-55" dirty="0"/>
              <a:t>a</a:t>
            </a:r>
            <a:r>
              <a:rPr sz="1000" spc="-10" dirty="0"/>
              <a:t>lc</a:t>
            </a:r>
            <a:r>
              <a:rPr sz="1000" spc="-50" dirty="0"/>
              <a:t>u</a:t>
            </a:r>
            <a:r>
              <a:rPr sz="1000" spc="5" dirty="0"/>
              <a:t>l</a:t>
            </a:r>
            <a:endParaRPr sz="1000">
              <a:latin typeface="Lucida Sans Unicode"/>
              <a:cs typeface="Lucida Sans Unicode"/>
            </a:endParaRPr>
          </a:p>
          <a:p>
            <a:pPr marL="13081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/>
              <a:t>p</a:t>
            </a:r>
            <a:r>
              <a:rPr sz="1100" spc="-60" dirty="0"/>
              <a:t>ers</a:t>
            </a:r>
            <a:r>
              <a:rPr sz="1100" spc="-40" dirty="0"/>
              <a:t>p</a:t>
            </a:r>
            <a:r>
              <a:rPr sz="1100" spc="-35" dirty="0"/>
              <a:t>ectiva</a:t>
            </a:r>
            <a:r>
              <a:rPr sz="1100" spc="15" dirty="0"/>
              <a:t> </a:t>
            </a:r>
            <a:r>
              <a:rPr sz="1100" spc="-35" dirty="0"/>
              <a:t>sistemului</a:t>
            </a:r>
            <a:r>
              <a:rPr sz="1100" spc="20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50" dirty="0"/>
              <a:t>o</a:t>
            </a:r>
            <a:r>
              <a:rPr sz="1100" spc="-20" dirty="0"/>
              <a:t>p</a:t>
            </a:r>
            <a:r>
              <a:rPr sz="1100" spc="-55" dirty="0"/>
              <a:t>er</a:t>
            </a:r>
            <a:r>
              <a:rPr sz="1100" spc="-95" dirty="0"/>
              <a:t>a</a:t>
            </a:r>
            <a:r>
              <a:rPr sz="1100" spc="-60" dirty="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/>
              <a:t>cont</a:t>
            </a:r>
            <a:r>
              <a:rPr sz="1000" spc="15" dirty="0"/>
              <a:t> </a:t>
            </a:r>
            <a:r>
              <a:rPr sz="1000" spc="-15" dirty="0"/>
              <a:t>p</a:t>
            </a:r>
            <a:r>
              <a:rPr sz="1000" spc="-85" dirty="0"/>
              <a:t>e</a:t>
            </a:r>
            <a:r>
              <a:rPr sz="1000" spc="15" dirty="0"/>
              <a:t> </a:t>
            </a:r>
            <a:r>
              <a:rPr sz="1000" spc="-45" dirty="0"/>
              <a:t>un</a:t>
            </a:r>
            <a:r>
              <a:rPr sz="1000" spc="20" dirty="0"/>
              <a:t> </a:t>
            </a:r>
            <a:r>
              <a:rPr sz="1000" spc="-40" dirty="0"/>
              <a:t>sistem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/>
              <a:t>entitate</a:t>
            </a:r>
            <a:r>
              <a:rPr sz="1000" spc="15" dirty="0"/>
              <a:t> </a:t>
            </a:r>
            <a:r>
              <a:rPr sz="1000" spc="-65" dirty="0"/>
              <a:t>de</a:t>
            </a:r>
            <a:r>
              <a:rPr sz="1000" spc="20" dirty="0"/>
              <a:t> </a:t>
            </a:r>
            <a:r>
              <a:rPr sz="1000" spc="-5" dirty="0"/>
              <a:t>tip</a:t>
            </a:r>
            <a:r>
              <a:rPr sz="1000" spc="20" dirty="0"/>
              <a:t> </a:t>
            </a:r>
            <a:r>
              <a:rPr sz="1000" spc="-45" dirty="0"/>
              <a:t>agent</a:t>
            </a:r>
            <a:r>
              <a:rPr sz="1000" spc="15" dirty="0"/>
              <a:t> </a:t>
            </a:r>
            <a:r>
              <a:rPr sz="1000" spc="-50" dirty="0"/>
              <a:t>–</a:t>
            </a:r>
            <a:r>
              <a:rPr sz="1000" spc="15" dirty="0"/>
              <a:t> </a:t>
            </a:r>
            <a:r>
              <a:rPr sz="1000" spc="-45" dirty="0"/>
              <a:t>execu</a:t>
            </a:r>
            <a:r>
              <a:rPr sz="1000" spc="-40" dirty="0"/>
              <a:t>t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15" dirty="0"/>
              <a:t> </a:t>
            </a:r>
            <a:r>
              <a:rPr sz="1000" spc="-35" dirty="0"/>
              <a:t>ac</a:t>
            </a:r>
            <a:r>
              <a:rPr sz="1000" spc="-229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20" dirty="0"/>
              <a:t>iuni</a:t>
            </a:r>
            <a:r>
              <a:rPr sz="1000" spc="-114" dirty="0"/>
              <a:t> </a:t>
            </a:r>
            <a:r>
              <a:rPr sz="1000" spc="-420" dirty="0"/>
              <a:t>ˆ</a:t>
            </a:r>
            <a:r>
              <a:rPr sz="1000" spc="-20" dirty="0"/>
              <a:t>ın</a:t>
            </a:r>
            <a:r>
              <a:rPr sz="1000" spc="20" dirty="0"/>
              <a:t> </a:t>
            </a:r>
            <a:r>
              <a:rPr sz="1000" spc="-35" dirty="0"/>
              <a:t>cadr</a:t>
            </a:r>
            <a:r>
              <a:rPr sz="1000" spc="-20" dirty="0"/>
              <a:t>ul</a:t>
            </a:r>
            <a:r>
              <a:rPr sz="1000" spc="20" dirty="0"/>
              <a:t> </a:t>
            </a:r>
            <a:r>
              <a:rPr sz="1000" spc="-30" dirty="0"/>
              <a:t>sistemului</a:t>
            </a:r>
            <a:endParaRPr sz="1000">
              <a:latin typeface="Lucida Sans Unicode"/>
              <a:cs typeface="Lucida Sans Unicode"/>
            </a:endParaRPr>
          </a:p>
          <a:p>
            <a:pPr marL="556260" marR="459740" indent="-137160">
              <a:lnSpc>
                <a:spcPts val="1200"/>
              </a:lnSpc>
              <a:spcBef>
                <a:spcPts val="35"/>
              </a:spcBef>
              <a:tabLst>
                <a:tab pos="1866900" algn="l"/>
              </a:tabLst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acces,</a:t>
            </a:r>
            <a:r>
              <a:rPr sz="1000" spc="15" dirty="0"/>
              <a:t> </a:t>
            </a:r>
            <a:r>
              <a:rPr sz="1000" spc="-30" dirty="0"/>
              <a:t>drepturi</a:t>
            </a:r>
            <a:r>
              <a:rPr sz="1000" spc="15" dirty="0"/>
              <a:t> </a:t>
            </a:r>
            <a:r>
              <a:rPr sz="1000" dirty="0"/>
              <a:t>(limi</a:t>
            </a:r>
            <a:r>
              <a:rPr sz="1000" spc="-5" dirty="0"/>
              <a:t>t</a:t>
            </a:r>
            <a:r>
              <a:rPr sz="1000" spc="-25" dirty="0"/>
              <a:t>ari</a:t>
            </a:r>
            <a:r>
              <a:rPr sz="1000" spc="-1365" dirty="0"/>
              <a:t>,</a:t>
            </a:r>
            <a:r>
              <a:rPr sz="1000" spc="-50" dirty="0"/>
              <a:t>˘</a:t>
            </a:r>
            <a:r>
              <a:rPr sz="1000" dirty="0"/>
              <a:t>	</a:t>
            </a:r>
            <a:r>
              <a:rPr sz="1000" spc="-70" dirty="0"/>
              <a:t>p</a:t>
            </a:r>
            <a:r>
              <a:rPr sz="1000" spc="-20" dirty="0"/>
              <a:t>rivilegii),</a:t>
            </a:r>
            <a:r>
              <a:rPr sz="1000" spc="15" dirty="0"/>
              <a:t> </a:t>
            </a:r>
            <a:r>
              <a:rPr sz="1000" spc="-35" dirty="0"/>
              <a:t>ac</a:t>
            </a:r>
            <a:r>
              <a:rPr sz="1000" spc="-229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20" dirty="0"/>
              <a:t>iuni,</a:t>
            </a:r>
            <a:r>
              <a:rPr sz="1000" spc="15" dirty="0"/>
              <a:t> </a:t>
            </a:r>
            <a:r>
              <a:rPr sz="1000" spc="-70" dirty="0"/>
              <a:t>p</a:t>
            </a:r>
            <a:r>
              <a:rPr sz="1000" spc="-35" dirty="0"/>
              <a:t>ro</a:t>
            </a:r>
            <a:r>
              <a:rPr sz="1000" spc="-70" dirty="0"/>
              <a:t>p</a:t>
            </a:r>
            <a:r>
              <a:rPr sz="1000" spc="-25" dirty="0"/>
              <a:t>rietate</a:t>
            </a:r>
            <a:r>
              <a:rPr sz="1000" spc="-20" dirty="0"/>
              <a:t> (</a:t>
            </a:r>
            <a:r>
              <a:rPr sz="1000" spc="-55" dirty="0"/>
              <a:t>o</a:t>
            </a:r>
            <a:r>
              <a:rPr sz="1000" spc="-40" dirty="0"/>
              <a:t>wnership)</a:t>
            </a:r>
            <a:endParaRPr sz="1000">
              <a:latin typeface="Lucida Sans Unicode"/>
              <a:cs typeface="Lucida Sans Unicode"/>
            </a:endParaRPr>
          </a:p>
          <a:p>
            <a:pPr marL="419100">
              <a:lnSpc>
                <a:spcPts val="115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/>
              <a:t>ˆ</a:t>
            </a:r>
            <a:r>
              <a:rPr sz="1000" spc="-20" dirty="0"/>
              <a:t>ın</a:t>
            </a:r>
            <a:r>
              <a:rPr sz="1000" spc="15" dirty="0"/>
              <a:t> </a:t>
            </a:r>
            <a:r>
              <a:rPr sz="1000" spc="-50" dirty="0"/>
              <a:t>general</a:t>
            </a:r>
            <a:r>
              <a:rPr sz="1000" spc="20" dirty="0"/>
              <a:t> </a:t>
            </a:r>
            <a:r>
              <a:rPr sz="1000" spc="-20" dirty="0"/>
              <a:t>identificat</a:t>
            </a:r>
            <a:r>
              <a:rPr sz="1000" spc="15" dirty="0"/>
              <a:t> </a:t>
            </a:r>
            <a:r>
              <a:rPr sz="1000" spc="-70" dirty="0"/>
              <a:t>p</a:t>
            </a:r>
            <a:r>
              <a:rPr sz="1000" spc="-25" dirty="0"/>
              <a:t>rintr-un</a:t>
            </a:r>
            <a:r>
              <a:rPr sz="1000" spc="15" dirty="0"/>
              <a:t> </a:t>
            </a:r>
            <a:r>
              <a:rPr sz="1000" spc="-60" dirty="0"/>
              <a:t>nume</a:t>
            </a:r>
            <a:r>
              <a:rPr sz="1000" spc="15" dirty="0"/>
              <a:t> </a:t>
            </a:r>
            <a:r>
              <a:rPr sz="1000" dirty="0"/>
              <a:t>(</a:t>
            </a:r>
            <a:r>
              <a:rPr sz="1000" i="1" spc="-60" dirty="0">
                <a:latin typeface="Trebuchet MS"/>
                <a:cs typeface="Trebuchet MS"/>
              </a:rPr>
              <a:t>usernam</a:t>
            </a:r>
            <a:r>
              <a:rPr sz="1000" i="1" spc="0" dirty="0">
                <a:latin typeface="Trebuchet MS"/>
                <a:cs typeface="Trebuchet MS"/>
              </a:rPr>
              <a:t>e</a:t>
            </a:r>
            <a:r>
              <a:rPr sz="1000" dirty="0"/>
              <a:t>)</a:t>
            </a:r>
            <a:r>
              <a:rPr sz="1000" spc="15" dirty="0"/>
              <a:t> </a:t>
            </a:r>
            <a:r>
              <a:rPr sz="1000" spc="-330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</a:t>
            </a:r>
            <a:r>
              <a:rPr sz="1000" spc="15" dirty="0"/>
              <a:t> </a:t>
            </a:r>
            <a:r>
              <a:rPr sz="1000" spc="-45" dirty="0"/>
              <a:t>un</a:t>
            </a:r>
            <a:endParaRPr sz="1000">
              <a:latin typeface="Lucida Sans Unicode"/>
              <a:cs typeface="Lucida Sans Unicode"/>
            </a:endParaRPr>
          </a:p>
          <a:p>
            <a:pPr marL="556260">
              <a:lnSpc>
                <a:spcPts val="1200"/>
              </a:lnSpc>
            </a:pPr>
            <a:r>
              <a:rPr sz="1000" spc="-20" dirty="0"/>
              <a:t>identificat</a:t>
            </a:r>
            <a:r>
              <a:rPr sz="1000" spc="-60" dirty="0"/>
              <a:t>o</a:t>
            </a:r>
            <a:r>
              <a:rPr sz="1000" spc="-25" dirty="0"/>
              <a:t>r</a:t>
            </a:r>
            <a:r>
              <a:rPr sz="1000" spc="20" dirty="0"/>
              <a:t> </a:t>
            </a:r>
            <a:r>
              <a:rPr sz="1000" dirty="0"/>
              <a:t>(</a:t>
            </a:r>
            <a:r>
              <a:rPr sz="1000" b="1" spc="50" dirty="0">
                <a:latin typeface="Arial"/>
                <a:cs typeface="Arial"/>
              </a:rPr>
              <a:t>UID</a:t>
            </a:r>
            <a:r>
              <a:rPr sz="1000" spc="-80" dirty="0"/>
              <a:t>:</a:t>
            </a:r>
            <a:r>
              <a:rPr sz="1000" spc="20" dirty="0"/>
              <a:t> </a:t>
            </a:r>
            <a:r>
              <a:rPr sz="1000" i="1" spc="-60" dirty="0">
                <a:latin typeface="Trebuchet MS"/>
                <a:cs typeface="Trebuchet MS"/>
              </a:rPr>
              <a:t>user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5" dirty="0">
                <a:latin typeface="Trebuchet MS"/>
                <a:cs typeface="Trebuchet MS"/>
              </a:rPr>
              <a:t>identifier</a:t>
            </a:r>
            <a:r>
              <a:rPr sz="1000" i="1" spc="-195" dirty="0">
                <a:latin typeface="Trebuchet MS"/>
                <a:cs typeface="Trebuchet MS"/>
              </a:rPr>
              <a:t> </a:t>
            </a:r>
            <a:r>
              <a:rPr sz="1000" dirty="0"/>
              <a:t>)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38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7363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45" dirty="0"/>
              <a:t>realizate</a:t>
            </a:r>
            <a:r>
              <a:rPr sz="1200" spc="10" dirty="0"/>
              <a:t> </a:t>
            </a:r>
            <a:r>
              <a:rPr sz="1200" spc="-90" dirty="0"/>
              <a:t>de</a:t>
            </a:r>
            <a:r>
              <a:rPr sz="1200" spc="10" dirty="0"/>
              <a:t> </a:t>
            </a:r>
            <a:r>
              <a:rPr sz="1200" spc="-20" dirty="0"/>
              <a:t>utilizat</a:t>
            </a:r>
            <a:r>
              <a:rPr sz="1200" spc="-65" dirty="0"/>
              <a:t>o</a:t>
            </a:r>
            <a:r>
              <a:rPr sz="1200" spc="-20" dirty="0"/>
              <a:t>ri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4231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autentific</a:t>
            </a:r>
            <a:r>
              <a:rPr sz="1100" spc="-70" dirty="0"/>
              <a:t>a</a:t>
            </a:r>
            <a:r>
              <a:rPr sz="1100" spc="-60" dirty="0"/>
              <a:t>re</a:t>
            </a:r>
            <a:r>
              <a:rPr sz="1100" spc="20" dirty="0"/>
              <a:t> </a:t>
            </a:r>
            <a:r>
              <a:rPr sz="1100" dirty="0"/>
              <a:t>(</a:t>
            </a:r>
            <a:r>
              <a:rPr sz="1100" i="1" spc="-50" dirty="0">
                <a:latin typeface="Trebuchet MS"/>
                <a:cs typeface="Trebuchet MS"/>
              </a:rPr>
              <a:t>login</a:t>
            </a:r>
            <a:r>
              <a:rPr sz="1100" dirty="0"/>
              <a:t>)</a:t>
            </a:r>
            <a:endParaRPr sz="1100">
              <a:latin typeface="Trebuchet MS"/>
              <a:cs typeface="Trebuchet MS"/>
            </a:endParaRPr>
          </a:p>
          <a:p>
            <a:pPr marL="419100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/>
              <a:t>furniz</a:t>
            </a:r>
            <a:r>
              <a:rPr sz="1000" spc="-65" dirty="0"/>
              <a:t>a</a:t>
            </a:r>
            <a:r>
              <a:rPr sz="1000" spc="-55" dirty="0"/>
              <a:t>rea</a:t>
            </a:r>
            <a:r>
              <a:rPr sz="1000" spc="15" dirty="0"/>
              <a:t> </a:t>
            </a:r>
            <a:r>
              <a:rPr sz="1000" spc="-45" dirty="0"/>
              <a:t>un</a:t>
            </a:r>
            <a:r>
              <a:rPr sz="1000" spc="-75" dirty="0"/>
              <a:t>o</a:t>
            </a:r>
            <a:r>
              <a:rPr sz="1000" spc="-25" dirty="0"/>
              <a:t>r</a:t>
            </a:r>
            <a:r>
              <a:rPr sz="1000" spc="15" dirty="0"/>
              <a:t> </a:t>
            </a:r>
            <a:r>
              <a:rPr sz="1000" spc="-40" dirty="0"/>
              <a:t>date</a:t>
            </a:r>
            <a:r>
              <a:rPr sz="1000" spc="15" dirty="0"/>
              <a:t> </a:t>
            </a:r>
            <a:r>
              <a:rPr sz="1000" spc="-65" dirty="0"/>
              <a:t>de</a:t>
            </a:r>
            <a:r>
              <a:rPr sz="1000" spc="15" dirty="0"/>
              <a:t> </a:t>
            </a:r>
            <a:r>
              <a:rPr sz="1000" spc="-20" dirty="0"/>
              <a:t>autentific</a:t>
            </a:r>
            <a:r>
              <a:rPr sz="1000" spc="-80" dirty="0"/>
              <a:t>a</a:t>
            </a:r>
            <a:r>
              <a:rPr sz="1000" spc="-55" dirty="0"/>
              <a:t>re</a:t>
            </a:r>
            <a:r>
              <a:rPr sz="1000" spc="15" dirty="0"/>
              <a:t> </a:t>
            </a:r>
            <a:r>
              <a:rPr sz="1000" spc="-40" dirty="0"/>
              <a:t>(crede</a:t>
            </a:r>
            <a:r>
              <a:rPr sz="1000" spc="-45" dirty="0"/>
              <a:t>n</a:t>
            </a:r>
            <a:r>
              <a:rPr sz="1000" spc="-235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0" dirty="0"/>
              <a:t>iale,</a:t>
            </a:r>
            <a:r>
              <a:rPr sz="1000" spc="15" dirty="0"/>
              <a:t> </a:t>
            </a:r>
            <a:r>
              <a:rPr sz="1000" i="1" spc="-60" dirty="0">
                <a:latin typeface="Trebuchet MS"/>
                <a:cs typeface="Trebuchet MS"/>
              </a:rPr>
              <a:t>credential</a:t>
            </a:r>
            <a:r>
              <a:rPr sz="1000" i="1" spc="20" dirty="0">
                <a:latin typeface="Trebuchet MS"/>
                <a:cs typeface="Trebuchet MS"/>
              </a:rPr>
              <a:t>s</a:t>
            </a:r>
            <a:r>
              <a:rPr sz="1000" dirty="0"/>
              <a:t>)</a:t>
            </a:r>
            <a:endParaRPr sz="1000">
              <a:latin typeface="Trebuchet MS"/>
              <a:cs typeface="Trebuchet MS"/>
            </a:endParaRPr>
          </a:p>
          <a:p>
            <a:pPr marL="419100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p</a:t>
            </a:r>
            <a:r>
              <a:rPr sz="1000" spc="-75" dirty="0"/>
              <a:t>a</a:t>
            </a:r>
            <a:r>
              <a:rPr sz="1000" spc="-25" dirty="0"/>
              <a:t>rol</a:t>
            </a:r>
            <a:r>
              <a:rPr sz="1000" spc="-540" dirty="0"/>
              <a:t>˘</a:t>
            </a:r>
            <a:r>
              <a:rPr sz="1000" spc="-40" dirty="0"/>
              <a:t>a,</a:t>
            </a:r>
            <a:r>
              <a:rPr sz="1000" spc="15" dirty="0"/>
              <a:t> </a:t>
            </a:r>
            <a:r>
              <a:rPr sz="1000" spc="-65" dirty="0"/>
              <a:t>sem</a:t>
            </a:r>
            <a:r>
              <a:rPr sz="1000" spc="-70" dirty="0"/>
              <a:t>n</a:t>
            </a:r>
            <a:r>
              <a:rPr sz="1000" spc="-540" dirty="0"/>
              <a:t>˘</a:t>
            </a:r>
            <a:r>
              <a:rPr sz="1000" spc="-25" dirty="0"/>
              <a:t>atu</a:t>
            </a:r>
            <a:r>
              <a:rPr sz="1000" spc="-30" dirty="0"/>
              <a:t>r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20" dirty="0"/>
              <a:t> </a:t>
            </a:r>
            <a:r>
              <a:rPr sz="1000" spc="-15" dirty="0"/>
              <a:t>digita</a:t>
            </a:r>
            <a:r>
              <a:rPr sz="1000" spc="-20" dirty="0"/>
              <a:t>l</a:t>
            </a:r>
            <a:r>
              <a:rPr sz="1000" spc="-540" dirty="0"/>
              <a:t>˘</a:t>
            </a:r>
            <a:r>
              <a:rPr sz="1000" spc="-40" dirty="0"/>
              <a:t>a,</a:t>
            </a:r>
            <a:r>
              <a:rPr sz="1000" spc="15" dirty="0"/>
              <a:t> </a:t>
            </a:r>
            <a:r>
              <a:rPr sz="1000" spc="-50" dirty="0"/>
              <a:t>am</a:t>
            </a:r>
            <a:r>
              <a:rPr sz="1000" spc="-70" dirty="0"/>
              <a:t>p</a:t>
            </a:r>
            <a:r>
              <a:rPr sz="1000" spc="-35" dirty="0"/>
              <a:t>ren</a:t>
            </a:r>
            <a:r>
              <a:rPr sz="1000" spc="-40" dirty="0"/>
              <a:t>t</a:t>
            </a:r>
            <a:r>
              <a:rPr sz="1000" spc="-540" dirty="0"/>
              <a:t>˘</a:t>
            </a:r>
            <a:r>
              <a:rPr sz="1000" spc="-50" dirty="0"/>
              <a:t>a</a:t>
            </a:r>
            <a:endParaRPr sz="1000">
              <a:latin typeface="Arial"/>
              <a:cs typeface="Arial"/>
            </a:endParaRPr>
          </a:p>
          <a:p>
            <a:pPr marL="13144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/>
              <a:t>deconect</a:t>
            </a:r>
            <a:r>
              <a:rPr sz="1100" spc="-85" dirty="0"/>
              <a:t>a</a:t>
            </a:r>
            <a:r>
              <a:rPr sz="1100" spc="-60" dirty="0"/>
              <a:t>re</a:t>
            </a:r>
            <a:r>
              <a:rPr sz="1100" spc="20" dirty="0"/>
              <a:t> </a:t>
            </a:r>
            <a:r>
              <a:rPr sz="1100" dirty="0"/>
              <a:t>(</a:t>
            </a:r>
            <a:r>
              <a:rPr sz="1100" i="1" spc="-55" dirty="0">
                <a:latin typeface="Trebuchet MS"/>
                <a:cs typeface="Trebuchet MS"/>
              </a:rPr>
              <a:t>logou</a:t>
            </a:r>
            <a:r>
              <a:rPr sz="1100" i="1" spc="30" dirty="0">
                <a:latin typeface="Trebuchet MS"/>
                <a:cs typeface="Trebuchet MS"/>
              </a:rPr>
              <a:t>t</a:t>
            </a:r>
            <a:r>
              <a:rPr sz="1100" dirty="0"/>
              <a:t>)</a:t>
            </a:r>
            <a:endParaRPr sz="1100">
              <a:latin typeface="Trebuchet MS"/>
              <a:cs typeface="Trebuchet MS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schimb</a:t>
            </a:r>
            <a:r>
              <a:rPr sz="1100" spc="-75" dirty="0"/>
              <a:t>a</a:t>
            </a:r>
            <a:r>
              <a:rPr sz="1100" spc="-60" dirty="0"/>
              <a:t>re</a:t>
            </a:r>
            <a:r>
              <a:rPr sz="1100" spc="20" dirty="0"/>
              <a:t> </a:t>
            </a:r>
            <a:r>
              <a:rPr sz="1100" spc="-60" dirty="0"/>
              <a:t>creden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5" dirty="0"/>
              <a:t>iale</a:t>
            </a:r>
            <a:r>
              <a:rPr sz="1100" spc="15" dirty="0"/>
              <a:t> </a:t>
            </a:r>
            <a:r>
              <a:rPr sz="1100" spc="-35" dirty="0"/>
              <a:t>(p</a:t>
            </a:r>
            <a:r>
              <a:rPr sz="1100" spc="-70" dirty="0"/>
              <a:t>a</a:t>
            </a:r>
            <a:r>
              <a:rPr sz="1100" spc="-30" dirty="0"/>
              <a:t>ro</a:t>
            </a:r>
            <a:r>
              <a:rPr sz="1100" spc="-25" dirty="0"/>
              <a:t>l</a:t>
            </a:r>
            <a:r>
              <a:rPr sz="1100" spc="-600" dirty="0"/>
              <a:t>˘</a:t>
            </a:r>
            <a:r>
              <a:rPr sz="1100" spc="-45" dirty="0"/>
              <a:t>a,</a:t>
            </a:r>
            <a:r>
              <a:rPr sz="1100" spc="20" dirty="0"/>
              <a:t> </a:t>
            </a:r>
            <a:r>
              <a:rPr sz="1100" spc="-25" dirty="0"/>
              <a:t>detalii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15" dirty="0"/>
              <a:t> </a:t>
            </a:r>
            <a:r>
              <a:rPr sz="1100" spc="-45" dirty="0"/>
              <a:t>acces)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/>
              <a:t>schimb</a:t>
            </a:r>
            <a:r>
              <a:rPr sz="1100" spc="-75" dirty="0"/>
              <a:t>a</a:t>
            </a:r>
            <a:r>
              <a:rPr sz="1100" spc="-60" dirty="0"/>
              <a:t>rea</a:t>
            </a:r>
            <a:r>
              <a:rPr sz="1100" spc="20" dirty="0"/>
              <a:t> </a:t>
            </a:r>
            <a:r>
              <a:rPr sz="1100" spc="-60" dirty="0"/>
              <a:t>u</a:t>
            </a:r>
            <a:r>
              <a:rPr sz="1100" spc="-10" dirty="0"/>
              <a:t>tilizat</a:t>
            </a:r>
            <a:r>
              <a:rPr sz="1100" spc="-40" dirty="0"/>
              <a:t>o</a:t>
            </a:r>
            <a:r>
              <a:rPr sz="1100" spc="-25" dirty="0"/>
              <a:t>rului</a:t>
            </a:r>
            <a:r>
              <a:rPr sz="1100" spc="20" dirty="0"/>
              <a:t> </a:t>
            </a:r>
            <a:r>
              <a:rPr sz="1100" spc="-40" dirty="0"/>
              <a:t>curent</a:t>
            </a:r>
            <a:r>
              <a:rPr sz="1100" spc="20" dirty="0"/>
              <a:t> </a:t>
            </a:r>
            <a:r>
              <a:rPr sz="1100" dirty="0"/>
              <a:t>(</a:t>
            </a:r>
            <a:r>
              <a:rPr sz="1100" i="1" spc="-55" dirty="0">
                <a:latin typeface="Trebuchet MS"/>
                <a:cs typeface="Trebuchet MS"/>
              </a:rPr>
              <a:t>switch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user</a:t>
            </a:r>
            <a:r>
              <a:rPr sz="1100" i="1" spc="-215" dirty="0">
                <a:latin typeface="Trebuchet MS"/>
                <a:cs typeface="Trebuchet MS"/>
              </a:rPr>
              <a:t> </a:t>
            </a:r>
            <a:r>
              <a:rPr sz="1100" dirty="0"/>
              <a:t>)</a:t>
            </a:r>
            <a:endParaRPr sz="1100">
              <a:latin typeface="Trebuchet MS"/>
              <a:cs typeface="Trebuchet MS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/>
              <a:t>rul</a:t>
            </a:r>
            <a:r>
              <a:rPr sz="1100" spc="-70" dirty="0"/>
              <a:t>a</a:t>
            </a:r>
            <a:r>
              <a:rPr sz="1100" spc="-60" dirty="0"/>
              <a:t>rea</a:t>
            </a:r>
            <a:r>
              <a:rPr sz="1100" spc="15" dirty="0"/>
              <a:t> </a:t>
            </a:r>
            <a:r>
              <a:rPr sz="1100" spc="-70" dirty="0"/>
              <a:t>de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75" dirty="0"/>
              <a:t>cese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39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70325">
              <a:lnSpc>
                <a:spcPct val="100000"/>
              </a:lnSpc>
            </a:pPr>
            <a:r>
              <a:rPr spc="45" dirty="0"/>
              <a:t>P</a:t>
            </a:r>
            <a:r>
              <a:rPr spc="-110" dirty="0"/>
              <a:t>a</a:t>
            </a:r>
            <a:r>
              <a:rPr spc="-45" dirty="0"/>
              <a:t>ro</a:t>
            </a:r>
            <a:r>
              <a:rPr spc="-40" dirty="0"/>
              <a:t>l</a:t>
            </a:r>
            <a:r>
              <a:rPr spc="-650" dirty="0"/>
              <a:t>˘</a:t>
            </a:r>
            <a:r>
              <a:rPr spc="-75" dirty="0"/>
              <a:t>a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2346" y="785914"/>
            <a:ext cx="3866515" cy="2115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668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f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50" dirty="0">
                <a:latin typeface="Tahoma"/>
                <a:cs typeface="Tahoma"/>
              </a:rPr>
              <a:t>rma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obi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nui</a:t>
            </a:r>
            <a:r>
              <a:rPr sz="1100" spc="-3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ob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inere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accesului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50" dirty="0">
                <a:latin typeface="Trebuchet MS"/>
                <a:cs typeface="Trebuchet MS"/>
              </a:rPr>
              <a:t>login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0668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ir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ractere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ti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aribile</a:t>
            </a:r>
            <a:endParaRPr sz="1100">
              <a:latin typeface="Tahoma"/>
              <a:cs typeface="Tahoma"/>
            </a:endParaRPr>
          </a:p>
          <a:p>
            <a:pPr marR="2001520" algn="ctr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considerente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securitate</a:t>
            </a:r>
            <a:endParaRPr sz="1100">
              <a:latin typeface="Tahoma"/>
              <a:cs typeface="Tahoma"/>
            </a:endParaRPr>
          </a:p>
          <a:p>
            <a:pPr marL="39433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f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0" dirty="0">
                <a:latin typeface="Tahoma"/>
                <a:cs typeface="Tahoma"/>
              </a:rPr>
              <a:t>ar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cuvinte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comune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(din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dic</a:t>
            </a:r>
            <a:r>
              <a:rPr sz="1000" spc="-235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Tahoma"/>
                <a:cs typeface="Tahoma"/>
              </a:rPr>
              <a:t>ion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10" dirty="0">
                <a:latin typeface="Tahoma"/>
                <a:cs typeface="Tahoma"/>
              </a:rPr>
              <a:t>r)</a:t>
            </a:r>
            <a:endParaRPr sz="1000">
              <a:latin typeface="Tahoma"/>
              <a:cs typeface="Tahoma"/>
            </a:endParaRPr>
          </a:p>
          <a:p>
            <a:pPr marL="39433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f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0" dirty="0">
                <a:latin typeface="Tahoma"/>
                <a:cs typeface="Tahoma"/>
              </a:rPr>
              <a:t>ar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date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na</a:t>
            </a:r>
            <a:r>
              <a:rPr sz="1000" spc="-335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tere</a:t>
            </a:r>
            <a:endParaRPr sz="1000">
              <a:latin typeface="Tahoma"/>
              <a:cs typeface="Tahoma"/>
            </a:endParaRPr>
          </a:p>
          <a:p>
            <a:pPr marL="39433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da</a:t>
            </a:r>
            <a:r>
              <a:rPr sz="1000" spc="-45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notea</a:t>
            </a:r>
            <a:r>
              <a:rPr sz="1000" spc="-50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40" dirty="0">
                <a:latin typeface="Tahoma"/>
                <a:cs typeface="Tahoma"/>
              </a:rPr>
              <a:t>a,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avut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gri</a:t>
            </a:r>
            <a:r>
              <a:rPr sz="1000" spc="-30" dirty="0">
                <a:latin typeface="Tahoma"/>
                <a:cs typeface="Tahoma"/>
              </a:rPr>
              <a:t>j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unde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n</a:t>
            </a:r>
            <a:r>
              <a:rPr sz="1000" spc="-10" dirty="0">
                <a:latin typeface="Tahoma"/>
                <a:cs typeface="Tahoma"/>
              </a:rPr>
              <a:t>ot</a:t>
            </a:r>
            <a:r>
              <a:rPr sz="1000" spc="-50" dirty="0">
                <a:latin typeface="Tahoma"/>
                <a:cs typeface="Tahoma"/>
              </a:rPr>
              <a:t>ea</a:t>
            </a:r>
            <a:r>
              <a:rPr sz="1000" spc="-55" dirty="0">
                <a:latin typeface="Tahoma"/>
                <a:cs typeface="Tahoma"/>
              </a:rPr>
              <a:t>z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endParaRPr sz="1000">
              <a:latin typeface="Tahoma"/>
              <a:cs typeface="Tahoma"/>
            </a:endParaRPr>
          </a:p>
          <a:p>
            <a:pPr marL="39433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ınl</a:t>
            </a:r>
            <a:r>
              <a:rPr sz="1000" spc="-5" dirty="0">
                <a:latin typeface="Tahoma"/>
                <a:cs typeface="Tahoma"/>
              </a:rPr>
              <a:t>o</a:t>
            </a:r>
            <a:r>
              <a:rPr sz="1000" spc="-35" dirty="0">
                <a:latin typeface="Tahoma"/>
                <a:cs typeface="Tahoma"/>
              </a:rPr>
              <a:t>cuire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eri</a:t>
            </a:r>
            <a:r>
              <a:rPr sz="1000" spc="-2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di</a:t>
            </a:r>
            <a:r>
              <a:rPr sz="1000" spc="-30" dirty="0">
                <a:latin typeface="Tahoma"/>
                <a:cs typeface="Tahoma"/>
              </a:rPr>
              <a:t>c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endParaRPr sz="1000">
              <a:latin typeface="Tahoma"/>
              <a:cs typeface="Tahoma"/>
            </a:endParaRPr>
          </a:p>
          <a:p>
            <a:pPr marL="39433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c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40" dirty="0">
                <a:latin typeface="Tahoma"/>
                <a:cs typeface="Tahoma"/>
              </a:rPr>
              <a:t>ractere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s</a:t>
            </a:r>
            <a:r>
              <a:rPr sz="1000" spc="-35" dirty="0">
                <a:latin typeface="Tahoma"/>
                <a:cs typeface="Tahoma"/>
              </a:rPr>
              <a:t>peciale,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numere,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majuscule</a:t>
            </a:r>
            <a:endParaRPr sz="1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1250">
              <a:latin typeface="Times New Roman"/>
              <a:cs typeface="Times New Roman"/>
            </a:endParaRPr>
          </a:p>
          <a:p>
            <a:pPr marL="951865" marR="27940" indent="-939800">
              <a:lnSpc>
                <a:spcPct val="100000"/>
              </a:lnSpc>
            </a:pPr>
            <a:r>
              <a:rPr sz="1000" i="1" spc="10" dirty="0">
                <a:latin typeface="Trebuchet MS"/>
                <a:cs typeface="Trebuchet MS"/>
              </a:rPr>
              <a:t>T</a:t>
            </a:r>
            <a:r>
              <a:rPr sz="1000" i="1" spc="-70" dirty="0">
                <a:latin typeface="Trebuchet MS"/>
                <a:cs typeface="Trebuchet MS"/>
              </a:rPr>
              <a:t>reat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65" dirty="0">
                <a:latin typeface="Trebuchet MS"/>
                <a:cs typeface="Trebuchet MS"/>
              </a:rPr>
              <a:t>y</a:t>
            </a:r>
            <a:r>
              <a:rPr sz="1000" i="1" spc="-55" dirty="0">
                <a:latin typeface="Trebuchet MS"/>
                <a:cs typeface="Trebuchet MS"/>
              </a:rPr>
              <a:t>our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0" dirty="0">
                <a:latin typeface="Trebuchet MS"/>
                <a:cs typeface="Trebuchet MS"/>
              </a:rPr>
              <a:t>pass</a:t>
            </a:r>
            <a:r>
              <a:rPr sz="1000" i="1" spc="-90" dirty="0">
                <a:latin typeface="Trebuchet MS"/>
                <a:cs typeface="Trebuchet MS"/>
              </a:rPr>
              <a:t>w</a:t>
            </a:r>
            <a:r>
              <a:rPr sz="1000" i="1" spc="-70" dirty="0">
                <a:latin typeface="Trebuchet MS"/>
                <a:cs typeface="Trebuchet MS"/>
              </a:rPr>
              <a:t>o</a:t>
            </a:r>
            <a:r>
              <a:rPr sz="1000" i="1" spc="-65" dirty="0">
                <a:latin typeface="Trebuchet MS"/>
                <a:cs typeface="Trebuchet MS"/>
              </a:rPr>
              <a:t>rd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li</a:t>
            </a:r>
            <a:r>
              <a:rPr sz="1000" i="1" spc="-110" dirty="0">
                <a:latin typeface="Trebuchet MS"/>
                <a:cs typeface="Trebuchet MS"/>
              </a:rPr>
              <a:t>k</a:t>
            </a:r>
            <a:r>
              <a:rPr sz="1000" i="1" spc="-95" dirty="0">
                <a:latin typeface="Trebuchet MS"/>
                <a:cs typeface="Trebuchet MS"/>
              </a:rPr>
              <a:t>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65" dirty="0">
                <a:latin typeface="Trebuchet MS"/>
                <a:cs typeface="Trebuchet MS"/>
              </a:rPr>
              <a:t>y</a:t>
            </a:r>
            <a:r>
              <a:rPr sz="1000" i="1" spc="-55" dirty="0">
                <a:latin typeface="Trebuchet MS"/>
                <a:cs typeface="Trebuchet MS"/>
              </a:rPr>
              <a:t>our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5" dirty="0">
                <a:latin typeface="Trebuchet MS"/>
                <a:cs typeface="Trebuchet MS"/>
              </a:rPr>
              <a:t>t</a:t>
            </a:r>
            <a:r>
              <a:rPr sz="1000" i="1" spc="-35" dirty="0">
                <a:latin typeface="Trebuchet MS"/>
                <a:cs typeface="Trebuchet MS"/>
              </a:rPr>
              <a:t>o</a:t>
            </a:r>
            <a:r>
              <a:rPr sz="1000" i="1" spc="-50" dirty="0">
                <a:latin typeface="Trebuchet MS"/>
                <a:cs typeface="Trebuchet MS"/>
              </a:rPr>
              <a:t>oth</a:t>
            </a:r>
            <a:r>
              <a:rPr sz="1000" i="1" spc="-80" dirty="0">
                <a:latin typeface="Trebuchet MS"/>
                <a:cs typeface="Trebuchet MS"/>
              </a:rPr>
              <a:t>b</a:t>
            </a:r>
            <a:r>
              <a:rPr sz="1000" i="1" spc="-60" dirty="0">
                <a:latin typeface="Trebuchet MS"/>
                <a:cs typeface="Trebuchet MS"/>
              </a:rPr>
              <a:t>rush.</a:t>
            </a:r>
            <a:r>
              <a:rPr sz="1000" i="1" spc="140" dirty="0">
                <a:latin typeface="Trebuchet MS"/>
                <a:cs typeface="Trebuchet MS"/>
              </a:rPr>
              <a:t> </a:t>
            </a:r>
            <a:r>
              <a:rPr sz="1000" i="1" spc="-25" dirty="0">
                <a:latin typeface="Trebuchet MS"/>
                <a:cs typeface="Trebuchet MS"/>
              </a:rPr>
              <a:t>Don’t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80" dirty="0">
                <a:latin typeface="Trebuchet MS"/>
                <a:cs typeface="Trebuchet MS"/>
              </a:rPr>
              <a:t>let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0" dirty="0">
                <a:latin typeface="Trebuchet MS"/>
                <a:cs typeface="Trebuchet MS"/>
              </a:rPr>
              <a:t>any</a:t>
            </a:r>
            <a:r>
              <a:rPr sz="1000" i="1" spc="-20" dirty="0">
                <a:latin typeface="Trebuchet MS"/>
                <a:cs typeface="Trebuchet MS"/>
              </a:rPr>
              <a:t>b</a:t>
            </a:r>
            <a:r>
              <a:rPr sz="1000" i="1" spc="-15" dirty="0">
                <a:latin typeface="Trebuchet MS"/>
                <a:cs typeface="Trebuchet MS"/>
              </a:rPr>
              <a:t>o</a:t>
            </a:r>
            <a:r>
              <a:rPr sz="1000" i="1" spc="-40" dirty="0">
                <a:latin typeface="Trebuchet MS"/>
                <a:cs typeface="Trebuchet MS"/>
              </a:rPr>
              <a:t>dy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5" dirty="0">
                <a:latin typeface="Trebuchet MS"/>
                <a:cs typeface="Trebuchet MS"/>
              </a:rPr>
              <a:t>else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5" dirty="0">
                <a:latin typeface="Trebuchet MS"/>
                <a:cs typeface="Trebuchet MS"/>
              </a:rPr>
              <a:t>use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5" dirty="0">
                <a:latin typeface="Trebuchet MS"/>
                <a:cs typeface="Trebuchet MS"/>
              </a:rPr>
              <a:t>it,</a:t>
            </a:r>
            <a:r>
              <a:rPr sz="1000" i="1" spc="-65" dirty="0">
                <a:latin typeface="Trebuchet MS"/>
                <a:cs typeface="Trebuchet MS"/>
              </a:rPr>
              <a:t> </a:t>
            </a:r>
            <a:r>
              <a:rPr sz="1000" i="1" spc="-45" dirty="0">
                <a:latin typeface="Trebuchet MS"/>
                <a:cs typeface="Trebuchet MS"/>
              </a:rPr>
              <a:t>and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5" dirty="0">
                <a:latin typeface="Trebuchet MS"/>
                <a:cs typeface="Trebuchet MS"/>
              </a:rPr>
              <a:t>get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a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65" dirty="0">
                <a:latin typeface="Trebuchet MS"/>
                <a:cs typeface="Trebuchet MS"/>
              </a:rPr>
              <a:t>new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60" dirty="0">
                <a:latin typeface="Trebuchet MS"/>
                <a:cs typeface="Trebuchet MS"/>
              </a:rPr>
              <a:t>one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70" dirty="0">
                <a:latin typeface="Trebuchet MS"/>
                <a:cs typeface="Trebuchet MS"/>
              </a:rPr>
              <a:t>every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5" dirty="0">
                <a:latin typeface="Trebuchet MS"/>
                <a:cs typeface="Trebuchet MS"/>
              </a:rPr>
              <a:t>six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0" dirty="0">
                <a:latin typeface="Trebuchet MS"/>
                <a:cs typeface="Trebuchet MS"/>
              </a:rPr>
              <a:t>months.</a:t>
            </a:r>
            <a:endParaRPr sz="10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844"/>
              </a:spcBef>
            </a:pPr>
            <a:r>
              <a:rPr sz="1000" i="1" spc="-60" dirty="0">
                <a:latin typeface="Trebuchet MS"/>
                <a:cs typeface="Trebuchet MS"/>
              </a:rPr>
              <a:t>Cliff</a:t>
            </a:r>
            <a:r>
              <a:rPr sz="1000" i="1" spc="-110" dirty="0">
                <a:latin typeface="Trebuchet MS"/>
                <a:cs typeface="Trebuchet MS"/>
              </a:rPr>
              <a:t>o</a:t>
            </a:r>
            <a:r>
              <a:rPr sz="1000" i="1" spc="-65" dirty="0">
                <a:latin typeface="Trebuchet MS"/>
                <a:cs typeface="Trebuchet MS"/>
              </a:rPr>
              <a:t>rd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0" dirty="0">
                <a:latin typeface="Trebuchet MS"/>
                <a:cs typeface="Trebuchet MS"/>
              </a:rPr>
              <a:t>Stoll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40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3675">
              <a:lnSpc>
                <a:spcPct val="100000"/>
              </a:lnSpc>
            </a:pPr>
            <a:r>
              <a:rPr spc="-50" dirty="0"/>
              <a:t>Schimb</a:t>
            </a:r>
            <a:r>
              <a:rPr spc="-90" dirty="0"/>
              <a:t>a</a:t>
            </a:r>
            <a:r>
              <a:rPr spc="-75" dirty="0"/>
              <a:t>rea</a:t>
            </a:r>
            <a:r>
              <a:rPr spc="10" dirty="0"/>
              <a:t> </a:t>
            </a:r>
            <a:r>
              <a:rPr spc="-20" dirty="0"/>
              <a:t>utilizat</a:t>
            </a:r>
            <a:r>
              <a:rPr spc="-65" dirty="0"/>
              <a:t>o</a:t>
            </a:r>
            <a:r>
              <a:rPr spc="-35" dirty="0"/>
              <a:t>rului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550403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194" y="1699209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994" y="2914510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35348" y="2901810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0794" y="2952610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98848" y="1594637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645419"/>
            <a:ext cx="50749" cy="12690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9193" y="1743479"/>
            <a:ext cx="3989704" cy="1222375"/>
          </a:xfrm>
          <a:custGeom>
            <a:avLst/>
            <a:gdLst/>
            <a:ahLst/>
            <a:cxnLst/>
            <a:rect l="l" t="t" r="r" b="b"/>
            <a:pathLst>
              <a:path w="3989704" h="1222375">
                <a:moveTo>
                  <a:pt x="3989654" y="0"/>
                </a:moveTo>
                <a:lnTo>
                  <a:pt x="0" y="0"/>
                </a:lnTo>
                <a:lnTo>
                  <a:pt x="0" y="1171031"/>
                </a:lnTo>
                <a:lnTo>
                  <a:pt x="4008" y="1190756"/>
                </a:lnTo>
                <a:lnTo>
                  <a:pt x="14922" y="1206909"/>
                </a:lnTo>
                <a:lnTo>
                  <a:pt x="31075" y="1217823"/>
                </a:lnTo>
                <a:lnTo>
                  <a:pt x="50800" y="1221831"/>
                </a:lnTo>
                <a:lnTo>
                  <a:pt x="3938854" y="1221831"/>
                </a:lnTo>
                <a:lnTo>
                  <a:pt x="3958579" y="1217823"/>
                </a:lnTo>
                <a:lnTo>
                  <a:pt x="3974732" y="1206909"/>
                </a:lnTo>
                <a:lnTo>
                  <a:pt x="3985646" y="1190756"/>
                </a:lnTo>
                <a:lnTo>
                  <a:pt x="3989654" y="11710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98848" y="1632724"/>
            <a:ext cx="0" cy="1301115"/>
          </a:xfrm>
          <a:custGeom>
            <a:avLst/>
            <a:gdLst/>
            <a:ahLst/>
            <a:cxnLst/>
            <a:rect l="l" t="t" r="r" b="b"/>
            <a:pathLst>
              <a:path h="1301114">
                <a:moveTo>
                  <a:pt x="0" y="130083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6200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6073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594624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7294" y="659879"/>
            <a:ext cx="3241675" cy="2179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65" dirty="0">
                <a:latin typeface="Trebuchet MS"/>
                <a:cs typeface="Trebuchet MS"/>
              </a:rPr>
              <a:t>fast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user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0" dirty="0">
                <a:latin typeface="Trebuchet MS"/>
                <a:cs typeface="Trebuchet MS"/>
              </a:rPr>
              <a:t>switching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mediul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grafic</a:t>
            </a:r>
            <a:endParaRPr sz="1100">
              <a:latin typeface="Tahoma"/>
              <a:cs typeface="Tahoma"/>
            </a:endParaRPr>
          </a:p>
          <a:p>
            <a:pPr marL="429259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nu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60" dirty="0">
                <a:latin typeface="Tahoma"/>
                <a:cs typeface="Tahoma"/>
              </a:rPr>
              <a:t>res</a:t>
            </a:r>
            <a:r>
              <a:rPr sz="1000" spc="-50" dirty="0">
                <a:latin typeface="Tahoma"/>
                <a:cs typeface="Tahoma"/>
              </a:rPr>
              <a:t>u</a:t>
            </a:r>
            <a:r>
              <a:rPr sz="1000" spc="-55" dirty="0">
                <a:latin typeface="Tahoma"/>
                <a:cs typeface="Tahoma"/>
              </a:rPr>
              <a:t>pune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120" dirty="0">
                <a:latin typeface="PMingLiU"/>
                <a:cs typeface="PMingLiU"/>
              </a:rPr>
              <a:t>logout</a:t>
            </a:r>
            <a:endParaRPr sz="1000">
              <a:latin typeface="PMingLiU"/>
              <a:cs typeface="PMingLiU"/>
            </a:endParaRPr>
          </a:p>
          <a:p>
            <a:pPr marL="429259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5" dirty="0">
                <a:latin typeface="PMingLiU"/>
                <a:cs typeface="PMingLiU"/>
              </a:rPr>
              <a:t>Windows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+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L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Wind</a:t>
            </a:r>
            <a:r>
              <a:rPr sz="1000" spc="-50" dirty="0">
                <a:latin typeface="Tahoma"/>
                <a:cs typeface="Tahoma"/>
              </a:rPr>
              <a:t>o</a:t>
            </a:r>
            <a:r>
              <a:rPr sz="1000" spc="-65" dirty="0">
                <a:latin typeface="Tahoma"/>
                <a:cs typeface="Tahoma"/>
              </a:rPr>
              <a:t>ws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10" dirty="0">
                <a:latin typeface="Trebuchet MS"/>
                <a:cs typeface="Trebuchet MS"/>
              </a:rPr>
              <a:t>F</a:t>
            </a:r>
            <a:r>
              <a:rPr sz="1000" i="1" spc="-45" dirty="0">
                <a:latin typeface="Trebuchet MS"/>
                <a:cs typeface="Trebuchet MS"/>
              </a:rPr>
              <a:t>ast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40" dirty="0">
                <a:latin typeface="Trebuchet MS"/>
                <a:cs typeface="Trebuchet MS"/>
              </a:rPr>
              <a:t>User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35" dirty="0">
                <a:latin typeface="Trebuchet MS"/>
                <a:cs typeface="Trebuchet MS"/>
              </a:rPr>
              <a:t>Switching</a:t>
            </a:r>
            <a:r>
              <a:rPr sz="1000" i="1" spc="-195" dirty="0">
                <a:latin typeface="Trebuchet MS"/>
                <a:cs typeface="Trebuchet MS"/>
              </a:rPr>
              <a:t> </a:t>
            </a:r>
            <a:r>
              <a:rPr sz="1000" dirty="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55" dirty="0">
                <a:latin typeface="Tahoma"/>
                <a:cs typeface="Tahoma"/>
              </a:rPr>
              <a:t>oman</a:t>
            </a:r>
            <a:r>
              <a:rPr sz="1100" spc="-60" dirty="0">
                <a:latin typeface="Tahoma"/>
                <a:cs typeface="Tahoma"/>
              </a:rPr>
              <a:t>d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45" dirty="0">
                <a:latin typeface="Tahoma"/>
                <a:cs typeface="Tahoma"/>
              </a:rPr>
              <a:t>a,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comanda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10" dirty="0">
                <a:latin typeface="PMingLiU"/>
                <a:cs typeface="PMingLiU"/>
              </a:rPr>
              <a:t>su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i="1" spc="-60" dirty="0">
                <a:latin typeface="Trebuchet MS"/>
                <a:cs typeface="Trebuchet MS"/>
              </a:rPr>
              <a:t>substitute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user</a:t>
            </a:r>
            <a:r>
              <a:rPr sz="1100" i="1" spc="-215" dirty="0">
                <a:latin typeface="Trebuchet MS"/>
                <a:cs typeface="Trebuchet MS"/>
              </a:rPr>
              <a:t> 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ol</a:t>
            </a:r>
            <a:r>
              <a:rPr sz="900" spc="-45" dirty="0">
                <a:solidFill>
                  <a:srgbClr val="FFFFFF"/>
                </a:solidFill>
                <a:latin typeface="Arial"/>
                <a:cs typeface="Arial"/>
              </a:rPr>
              <a:t>osirea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comenzii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95" dirty="0">
                <a:solidFill>
                  <a:srgbClr val="FFFFFF"/>
                </a:solidFill>
                <a:latin typeface="PMingLiU"/>
                <a:cs typeface="PMingLiU"/>
              </a:rPr>
              <a:t>su</a:t>
            </a:r>
            <a:endParaRPr sz="900">
              <a:latin typeface="PMingLiU"/>
              <a:cs typeface="PMingLiU"/>
            </a:endParaRPr>
          </a:p>
          <a:p>
            <a:pPr marL="12700" marR="2091689">
              <a:lnSpc>
                <a:spcPts val="950"/>
              </a:lnSpc>
              <a:spcBef>
                <a:spcPts val="409"/>
              </a:spcBef>
            </a:pPr>
            <a:r>
              <a:rPr sz="800" spc="-60" dirty="0">
                <a:latin typeface="Courier New"/>
                <a:cs typeface="Courier New"/>
              </a:rPr>
              <a:t>razvan@valhal</a:t>
            </a:r>
            <a:r>
              <a:rPr sz="800" spc="-65" dirty="0">
                <a:latin typeface="Courier New"/>
                <a:cs typeface="Courier New"/>
              </a:rPr>
              <a:t>l</a:t>
            </a:r>
            <a:r>
              <a:rPr sz="800" spc="-60" dirty="0">
                <a:latin typeface="Courier New"/>
                <a:cs typeface="Courier New"/>
              </a:rPr>
              <a:t>a:~$ su Password: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root@valhalla</a:t>
            </a:r>
            <a:r>
              <a:rPr sz="800" spc="-65" dirty="0">
                <a:latin typeface="Courier New"/>
                <a:cs typeface="Courier New"/>
              </a:rPr>
              <a:t>:</a:t>
            </a:r>
            <a:r>
              <a:rPr sz="800" spc="-60" dirty="0">
                <a:latin typeface="Courier New"/>
                <a:cs typeface="Courier New"/>
              </a:rPr>
              <a:t>/home/razvan# exit</a:t>
            </a:r>
            <a:endParaRPr sz="800">
              <a:latin typeface="Courier New"/>
              <a:cs typeface="Courier New"/>
            </a:endParaRPr>
          </a:p>
          <a:p>
            <a:pPr marL="12700" marR="1983739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latin typeface="Courier New"/>
                <a:cs typeface="Courier New"/>
              </a:rPr>
              <a:t>razvan@valhal</a:t>
            </a:r>
            <a:r>
              <a:rPr sz="800" spc="-65" dirty="0">
                <a:latin typeface="Courier New"/>
                <a:cs typeface="Courier New"/>
              </a:rPr>
              <a:t>l</a:t>
            </a:r>
            <a:r>
              <a:rPr sz="800" spc="-60" dirty="0">
                <a:latin typeface="Courier New"/>
                <a:cs typeface="Courier New"/>
              </a:rPr>
              <a:t>a:~$ su - Password: root@valhalla</a:t>
            </a:r>
            <a:r>
              <a:rPr sz="800" spc="-65" dirty="0">
                <a:latin typeface="Courier New"/>
                <a:cs typeface="Courier New"/>
              </a:rPr>
              <a:t>:</a:t>
            </a:r>
            <a:r>
              <a:rPr sz="800" spc="-60" dirty="0">
                <a:latin typeface="Courier New"/>
                <a:cs typeface="Courier New"/>
              </a:rPr>
              <a:t>~# log</a:t>
            </a:r>
            <a:r>
              <a:rPr sz="800" spc="-65" dirty="0">
                <a:latin typeface="Courier New"/>
                <a:cs typeface="Courier New"/>
              </a:rPr>
              <a:t>o</a:t>
            </a:r>
            <a:r>
              <a:rPr sz="800" spc="-60" dirty="0">
                <a:latin typeface="Courier New"/>
                <a:cs typeface="Courier New"/>
              </a:rPr>
              <a:t>ut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10"/>
              </a:lnSpc>
            </a:pPr>
            <a:r>
              <a:rPr sz="800" spc="-60" dirty="0">
                <a:latin typeface="Courier New"/>
                <a:cs typeface="Courier New"/>
              </a:rPr>
              <a:t>razvan@valhal</a:t>
            </a:r>
            <a:r>
              <a:rPr sz="800" spc="-65" dirty="0">
                <a:latin typeface="Courier New"/>
                <a:cs typeface="Courier New"/>
              </a:rPr>
              <a:t>l</a:t>
            </a:r>
            <a:r>
              <a:rPr sz="800" spc="-60" dirty="0">
                <a:latin typeface="Courier New"/>
                <a:cs typeface="Courier New"/>
              </a:rPr>
              <a:t>a:~$ su - so</a:t>
            </a:r>
            <a:endParaRPr sz="800">
              <a:latin typeface="Courier New"/>
              <a:cs typeface="Courier New"/>
            </a:endParaRPr>
          </a:p>
          <a:p>
            <a:pPr marL="12700" marR="2468245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latin typeface="Courier New"/>
                <a:cs typeface="Courier New"/>
              </a:rPr>
              <a:t>Password: so@valhalla:~$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41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07055">
              <a:lnSpc>
                <a:spcPct val="100000"/>
              </a:lnSpc>
            </a:pPr>
            <a:r>
              <a:rPr spc="10" dirty="0"/>
              <a:t>Ac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spc="-35" dirty="0"/>
              <a:t>iuni</a:t>
            </a:r>
            <a:r>
              <a:rPr sz="1200" spc="10" dirty="0"/>
              <a:t> </a:t>
            </a:r>
            <a:r>
              <a:rPr sz="1200" spc="-100" dirty="0"/>
              <a:t>p</a:t>
            </a:r>
            <a:r>
              <a:rPr sz="1200" spc="-45" dirty="0"/>
              <a:t>rivilegiate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863473"/>
            <a:ext cx="3462020" cy="179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ac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iunile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ne</a:t>
            </a:r>
            <a:r>
              <a:rPr sz="1100" spc="-10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rivilegiate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executate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to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5" dirty="0">
                <a:latin typeface="Tahoma"/>
                <a:cs typeface="Tahoma"/>
              </a:rPr>
              <a:t>rii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p</a:t>
            </a:r>
            <a:r>
              <a:rPr sz="1000" spc="-75" dirty="0">
                <a:latin typeface="Tahoma"/>
                <a:cs typeface="Tahoma"/>
              </a:rPr>
              <a:t>a</a:t>
            </a:r>
            <a:r>
              <a:rPr sz="1000" spc="-45" dirty="0">
                <a:latin typeface="Tahoma"/>
                <a:cs typeface="Tahoma"/>
              </a:rPr>
              <a:t>rcurgerea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ier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30" dirty="0">
                <a:latin typeface="Tahoma"/>
                <a:cs typeface="Tahoma"/>
              </a:rPr>
              <a:t>rhiei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fi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iere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rul</a:t>
            </a:r>
            <a:r>
              <a:rPr sz="1000" spc="-65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0" dirty="0">
                <a:latin typeface="Tahoma"/>
                <a:cs typeface="Tahoma"/>
              </a:rPr>
              <a:t>p</a:t>
            </a:r>
            <a:r>
              <a:rPr sz="1000" spc="-50" dirty="0">
                <a:latin typeface="Tahoma"/>
                <a:cs typeface="Tahoma"/>
              </a:rPr>
              <a:t>rograme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conexiuni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70" dirty="0">
                <a:latin typeface="Tahoma"/>
                <a:cs typeface="Tahoma"/>
              </a:rPr>
              <a:t>ea</a:t>
            </a:r>
            <a:endParaRPr sz="1000">
              <a:latin typeface="Tahoma"/>
              <a:cs typeface="Tahoma"/>
            </a:endParaRPr>
          </a:p>
          <a:p>
            <a:pPr marL="160655" marR="229870" indent="-148590">
              <a:lnSpc>
                <a:spcPts val="1200"/>
              </a:lnSpc>
              <a:spcBef>
                <a:spcPts val="334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ac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iunile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rivilegiate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fi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executate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do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anumi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5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gestiunea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utilizat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30" dirty="0">
                <a:latin typeface="Tahoma"/>
                <a:cs typeface="Tahoma"/>
              </a:rPr>
              <a:t>r</a:t>
            </a:r>
            <a:r>
              <a:rPr sz="1000" spc="-10" dirty="0">
                <a:latin typeface="Tahoma"/>
                <a:cs typeface="Tahoma"/>
              </a:rPr>
              <a:t>il</a:t>
            </a:r>
            <a:r>
              <a:rPr sz="1000" spc="-50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(a</a:t>
            </a:r>
            <a:r>
              <a:rPr sz="1000" spc="-45" dirty="0">
                <a:latin typeface="Tahoma"/>
                <a:cs typeface="Tahoma"/>
              </a:rPr>
              <a:t>d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aug</a:t>
            </a:r>
            <a:r>
              <a:rPr sz="1000" spc="-80" dirty="0">
                <a:latin typeface="Tahoma"/>
                <a:cs typeface="Tahoma"/>
              </a:rPr>
              <a:t>a</a:t>
            </a:r>
            <a:r>
              <a:rPr sz="1000" spc="-45" dirty="0">
                <a:latin typeface="Tahoma"/>
                <a:cs typeface="Tahoma"/>
              </a:rPr>
              <a:t>re,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>
                <a:latin typeface="Tahoma"/>
                <a:cs typeface="Tahoma"/>
              </a:rPr>
              <a:t>tergere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utilizat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5" dirty="0">
                <a:latin typeface="Tahoma"/>
                <a:cs typeface="Tahoma"/>
              </a:rPr>
              <a:t>ri)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gestiunea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pachetel</a:t>
            </a:r>
            <a:r>
              <a:rPr sz="1000" spc="-75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configur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Tahoma"/>
                <a:cs typeface="Tahoma"/>
              </a:rPr>
              <a:t>elei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configur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p</a:t>
            </a:r>
            <a:r>
              <a:rPr sz="1000" spc="-75" dirty="0">
                <a:latin typeface="Tahoma"/>
                <a:cs typeface="Tahoma"/>
              </a:rPr>
              <a:t>a</a:t>
            </a:r>
            <a:r>
              <a:rPr sz="1000" spc="-25" dirty="0">
                <a:latin typeface="Tahoma"/>
                <a:cs typeface="Tahoma"/>
              </a:rPr>
              <a:t>rametril</a:t>
            </a:r>
            <a:r>
              <a:rPr sz="1000" spc="-65" dirty="0">
                <a:latin typeface="Tahoma"/>
                <a:cs typeface="Tahoma"/>
              </a:rPr>
              <a:t>o</a:t>
            </a:r>
            <a:r>
              <a:rPr sz="1000" spc="-25" dirty="0">
                <a:latin typeface="Tahoma"/>
                <a:cs typeface="Tahoma"/>
              </a:rPr>
              <a:t>r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65" dirty="0">
                <a:latin typeface="Tahoma"/>
                <a:cs typeface="Tahoma"/>
              </a:rPr>
              <a:t>de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b</a:t>
            </a:r>
            <a:r>
              <a:rPr sz="1000" spc="-20" dirty="0">
                <a:latin typeface="Tahoma"/>
                <a:cs typeface="Tahoma"/>
              </a:rPr>
              <a:t>o</a:t>
            </a:r>
            <a:r>
              <a:rPr sz="1000" spc="-10" dirty="0">
                <a:latin typeface="Tahoma"/>
                <a:cs typeface="Tahoma"/>
              </a:rPr>
              <a:t>ot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configur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nucleului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42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3555">
              <a:lnSpc>
                <a:spcPct val="100000"/>
              </a:lnSpc>
            </a:pPr>
            <a:r>
              <a:rPr spc="-15" dirty="0"/>
              <a:t>Utilizat</a:t>
            </a:r>
            <a:r>
              <a:rPr spc="-55" dirty="0"/>
              <a:t>o</a:t>
            </a:r>
            <a:r>
              <a:rPr spc="-35" dirty="0"/>
              <a:t>r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35" dirty="0"/>
              <a:t>rivilegiat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71346"/>
            <a:ext cx="3620770" cy="1548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361315" indent="-148590">
              <a:lnSpc>
                <a:spcPts val="12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general,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exist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seturi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0" dirty="0">
                <a:latin typeface="Tahoma"/>
                <a:cs typeface="Tahoma"/>
              </a:rPr>
              <a:t>rivilegi</a:t>
            </a:r>
            <a:r>
              <a:rPr sz="1100" spc="-35" dirty="0">
                <a:latin typeface="Tahoma"/>
                <a:cs typeface="Tahoma"/>
              </a:rPr>
              <a:t>a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drepturi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depline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sis</a:t>
            </a:r>
            <a:r>
              <a:rPr sz="1100" spc="-45" dirty="0">
                <a:latin typeface="Tahoma"/>
                <a:cs typeface="Tahoma"/>
              </a:rPr>
              <a:t>tem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5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Tahoma"/>
                <a:cs typeface="Tahoma"/>
              </a:rPr>
              <a:t>Unix:</a:t>
            </a:r>
            <a:r>
              <a:rPr sz="1000" spc="13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utilizat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rul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140" dirty="0">
                <a:latin typeface="PMingLiU"/>
                <a:cs typeface="PMingLiU"/>
              </a:rPr>
              <a:t>root</a:t>
            </a:r>
            <a:endParaRPr sz="1000">
              <a:latin typeface="PMingLiU"/>
              <a:cs typeface="PMingLiU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Tahoma"/>
                <a:cs typeface="Tahoma"/>
              </a:rPr>
              <a:t>Wind</a:t>
            </a:r>
            <a:r>
              <a:rPr sz="1000" spc="-50" dirty="0">
                <a:latin typeface="Tahoma"/>
                <a:cs typeface="Tahoma"/>
              </a:rPr>
              <a:t>o</a:t>
            </a:r>
            <a:r>
              <a:rPr sz="1000" spc="-70" dirty="0">
                <a:latin typeface="Tahoma"/>
                <a:cs typeface="Tahoma"/>
              </a:rPr>
              <a:t>ws:</a:t>
            </a:r>
            <a:r>
              <a:rPr sz="1000" spc="13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utilizat</a:t>
            </a:r>
            <a:r>
              <a:rPr sz="1000" spc="-45" dirty="0">
                <a:latin typeface="Tahoma"/>
                <a:cs typeface="Tahoma"/>
              </a:rPr>
              <a:t>o</a:t>
            </a:r>
            <a:r>
              <a:rPr sz="1000" spc="-20" dirty="0">
                <a:latin typeface="Tahoma"/>
                <a:cs typeface="Tahoma"/>
              </a:rPr>
              <a:t>rul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114" dirty="0">
                <a:latin typeface="PMingLiU"/>
                <a:cs typeface="PMingLiU"/>
              </a:rPr>
              <a:t>Administrator</a:t>
            </a:r>
            <a:r>
              <a:rPr sz="1000" spc="-30" dirty="0">
                <a:latin typeface="Tahoma"/>
                <a:cs typeface="Tahoma"/>
              </a:rPr>
              <a:t>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grupul</a:t>
            </a:r>
            <a:endParaRPr sz="1000">
              <a:latin typeface="Tahoma"/>
              <a:cs typeface="Tahoma"/>
            </a:endParaRPr>
          </a:p>
          <a:p>
            <a:pPr marL="437515">
              <a:lnSpc>
                <a:spcPts val="1200"/>
              </a:lnSpc>
            </a:pPr>
            <a:r>
              <a:rPr sz="1000" spc="120" dirty="0">
                <a:latin typeface="PMingLiU"/>
                <a:cs typeface="PMingLiU"/>
              </a:rPr>
              <a:t>Administrators</a:t>
            </a:r>
            <a:endParaRPr sz="1000">
              <a:latin typeface="PMingLiU"/>
              <a:cs typeface="PMingLiU"/>
            </a:endParaRPr>
          </a:p>
          <a:p>
            <a:pPr marL="160655" marR="5080" indent="-148590">
              <a:lnSpc>
                <a:spcPct val="102600"/>
              </a:lnSpc>
              <a:spcBef>
                <a:spcPts val="32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accesul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st</a:t>
            </a:r>
            <a:r>
              <a:rPr sz="1100" spc="-40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cont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rivilegiat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55" dirty="0">
                <a:latin typeface="Tahoma"/>
                <a:cs typeface="Tahoma"/>
              </a:rPr>
              <a:t>ınseam</a:t>
            </a:r>
            <a:r>
              <a:rPr sz="1100" spc="-75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romiterea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sistemului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recoman</a:t>
            </a:r>
            <a:r>
              <a:rPr sz="1100" spc="-70" dirty="0">
                <a:latin typeface="Tahoma"/>
                <a:cs typeface="Tahoma"/>
              </a:rPr>
              <a:t>d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folosirea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redu</a:t>
            </a:r>
            <a:r>
              <a:rPr sz="1100" spc="-70" dirty="0">
                <a:latin typeface="Tahoma"/>
                <a:cs typeface="Tahoma"/>
              </a:rPr>
              <a:t>s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contu</a:t>
            </a:r>
            <a:r>
              <a:rPr sz="1100" spc="-20" dirty="0">
                <a:latin typeface="Tahoma"/>
                <a:cs typeface="Tahoma"/>
              </a:rPr>
              <a:t>l</a:t>
            </a:r>
            <a:r>
              <a:rPr sz="1100" spc="-25" dirty="0">
                <a:latin typeface="Tahoma"/>
                <a:cs typeface="Tahoma"/>
              </a:rPr>
              <a:t>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rivilegiat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Unix,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se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40" dirty="0">
                <a:latin typeface="Tahoma"/>
                <a:cs typeface="Tahoma"/>
              </a:rPr>
              <a:t>oate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folosi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105" dirty="0">
                <a:latin typeface="PMingLiU"/>
                <a:cs typeface="PMingLiU"/>
              </a:rPr>
              <a:t>su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-55" dirty="0">
                <a:latin typeface="Tahoma"/>
                <a:cs typeface="Tahoma"/>
              </a:rPr>
              <a:t>sau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75" dirty="0">
                <a:latin typeface="PMingLiU"/>
                <a:cs typeface="PMingLiU"/>
              </a:rPr>
              <a:t>sudo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43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53995">
              <a:lnSpc>
                <a:spcPct val="100000"/>
              </a:lnSpc>
            </a:pPr>
            <a:r>
              <a:rPr spc="-40" dirty="0"/>
              <a:t>Dezvolt</a:t>
            </a:r>
            <a:r>
              <a:rPr spc="-70" dirty="0"/>
              <a:t>a</a:t>
            </a:r>
            <a:r>
              <a:rPr spc="-75" dirty="0"/>
              <a:t>rea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65" dirty="0"/>
              <a:t>rogramel</a:t>
            </a:r>
            <a:r>
              <a:rPr spc="-105" dirty="0"/>
              <a:t>o</a:t>
            </a:r>
            <a:r>
              <a:rPr spc="-35" dirty="0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5236" y="495285"/>
            <a:ext cx="431165" cy="570865"/>
          </a:xfrm>
          <a:custGeom>
            <a:avLst/>
            <a:gdLst/>
            <a:ahLst/>
            <a:cxnLst/>
            <a:rect l="l" t="t" r="r" b="b"/>
            <a:pathLst>
              <a:path w="431165" h="570865">
                <a:moveTo>
                  <a:pt x="0" y="570709"/>
                </a:moveTo>
                <a:lnTo>
                  <a:pt x="430936" y="570709"/>
                </a:lnTo>
                <a:lnTo>
                  <a:pt x="430936" y="0"/>
                </a:lnTo>
                <a:lnTo>
                  <a:pt x="0" y="0"/>
                </a:lnTo>
                <a:lnTo>
                  <a:pt x="0" y="570709"/>
                </a:lnTo>
                <a:close/>
              </a:path>
            </a:pathLst>
          </a:custGeom>
          <a:solidFill>
            <a:srgbClr val="4A7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5236" y="495285"/>
            <a:ext cx="431165" cy="570865"/>
          </a:xfrm>
          <a:custGeom>
            <a:avLst/>
            <a:gdLst/>
            <a:ahLst/>
            <a:cxnLst/>
            <a:rect l="l" t="t" r="r" b="b"/>
            <a:pathLst>
              <a:path w="431165" h="570865">
                <a:moveTo>
                  <a:pt x="0" y="570709"/>
                </a:moveTo>
                <a:lnTo>
                  <a:pt x="430936" y="570709"/>
                </a:lnTo>
                <a:lnTo>
                  <a:pt x="430936" y="0"/>
                </a:lnTo>
                <a:lnTo>
                  <a:pt x="0" y="0"/>
                </a:lnTo>
                <a:lnTo>
                  <a:pt x="0" y="570709"/>
                </a:lnTo>
                <a:close/>
              </a:path>
            </a:pathLst>
          </a:custGeom>
          <a:ln w="4076">
            <a:solidFill>
              <a:srgbClr val="4A7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6432" y="686794"/>
            <a:ext cx="98855" cy="6318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66246" y="666650"/>
            <a:ext cx="41846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8425" algn="ctr">
              <a:lnSpc>
                <a:spcPct val="100000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endParaRPr sz="6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cod</a:t>
            </a:r>
            <a:r>
              <a:rPr sz="65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sur</a:t>
            </a:r>
            <a:r>
              <a:rPr sz="650" spc="6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650" spc="50" dirty="0">
                <a:solidFill>
                  <a:srgbClr val="FFFFFF"/>
                </a:solidFill>
                <a:latin typeface="Trebuchet MS"/>
                <a:cs typeface="Trebuchet MS"/>
              </a:rPr>
              <a:t>ă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2025" y="1178114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 marL="27940" marR="5715" indent="95885">
              <a:lnSpc>
                <a:spcPct val="102899"/>
              </a:lnSpc>
              <a:spcBef>
                <a:spcPts val="480"/>
              </a:spcBef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cod</a:t>
            </a:r>
            <a:r>
              <a:rPr sz="65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sur</a:t>
            </a:r>
            <a:r>
              <a:rPr sz="650" spc="6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650" spc="50" dirty="0">
                <a:solidFill>
                  <a:srgbClr val="FFFFFF"/>
                </a:solidFill>
                <a:latin typeface="Trebuchet MS"/>
                <a:cs typeface="Trebuchet MS"/>
              </a:rPr>
              <a:t>ă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49035" y="490918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500">
              <a:latin typeface="Times New Roman"/>
              <a:cs typeface="Times New Roman"/>
            </a:endParaRPr>
          </a:p>
          <a:p>
            <a:pPr marL="92075" marR="83820" indent="25400">
              <a:lnSpc>
                <a:spcPct val="102899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20" dirty="0">
                <a:solidFill>
                  <a:srgbClr val="FFFFFF"/>
                </a:solidFill>
                <a:latin typeface="Trebuchet MS"/>
                <a:cs typeface="Trebuchet MS"/>
              </a:rPr>
              <a:t>obiect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54849" y="1183923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550">
              <a:latin typeface="Times New Roman"/>
              <a:cs typeface="Times New Roman"/>
            </a:endParaRPr>
          </a:p>
          <a:p>
            <a:pPr marL="78740" marR="96520" indent="25400">
              <a:lnSpc>
                <a:spcPct val="102899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20" dirty="0">
                <a:solidFill>
                  <a:srgbClr val="FFFFFF"/>
                </a:solidFill>
                <a:latin typeface="Trebuchet MS"/>
                <a:cs typeface="Trebuchet MS"/>
              </a:rPr>
              <a:t>obiect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73973" y="1335057"/>
            <a:ext cx="435609" cy="429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55" indent="109855">
              <a:lnSpc>
                <a:spcPct val="102899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2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650" spc="30" dirty="0">
                <a:solidFill>
                  <a:srgbClr val="FFFFFF"/>
                </a:solidFill>
                <a:latin typeface="Trebuchet MS"/>
                <a:cs typeface="Trebuchet MS"/>
              </a:rPr>
              <a:t>x</a:t>
            </a:r>
            <a:r>
              <a:rPr sz="650" spc="25" dirty="0">
                <a:solidFill>
                  <a:srgbClr val="FFFFFF"/>
                </a:solidFill>
                <a:latin typeface="Trebuchet MS"/>
                <a:cs typeface="Trebuchet MS"/>
              </a:rPr>
              <a:t>ecu</a:t>
            </a:r>
            <a:r>
              <a:rPr sz="650" spc="20" dirty="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abil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23715" y="1190909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500">
              <a:latin typeface="Times New Roman"/>
              <a:cs typeface="Times New Roman"/>
            </a:endParaRPr>
          </a:p>
          <a:p>
            <a:pPr marL="38735" marR="38100" indent="34290">
              <a:lnSpc>
                <a:spcPct val="102899"/>
              </a:lnSpc>
            </a:pPr>
            <a:r>
              <a:rPr sz="650" spc="35" dirty="0">
                <a:solidFill>
                  <a:srgbClr val="FFFFFF"/>
                </a:solidFill>
                <a:latin typeface="Trebuchet MS"/>
                <a:cs typeface="Trebuchet MS"/>
              </a:rPr>
              <a:t>pachet</a:t>
            </a:r>
            <a:r>
              <a:rPr sz="65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35" dirty="0">
                <a:solidFill>
                  <a:srgbClr val="FFFFFF"/>
                </a:solidFill>
                <a:latin typeface="Trebuchet MS"/>
                <a:cs typeface="Trebuchet MS"/>
              </a:rPr>
              <a:t>so</a:t>
            </a:r>
            <a:r>
              <a:rPr sz="650" spc="10" dirty="0">
                <a:solidFill>
                  <a:srgbClr val="FFFFFF"/>
                </a:solidFill>
                <a:latin typeface="Trebuchet MS"/>
                <a:cs typeface="Trebuchet MS"/>
              </a:rPr>
              <a:t>f</a:t>
            </a:r>
            <a:r>
              <a:rPr sz="650" spc="25" dirty="0">
                <a:solidFill>
                  <a:srgbClr val="FFFFFF"/>
                </a:solidFill>
                <a:latin typeface="Trebuchet MS"/>
                <a:cs typeface="Trebuchet MS"/>
              </a:rPr>
              <a:t>twa</a:t>
            </a:r>
            <a:r>
              <a:rPr sz="65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01929" y="2632831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"/>
              </a:spcBef>
            </a:pPr>
            <a:endParaRPr sz="450">
              <a:latin typeface="Times New Roman"/>
              <a:cs typeface="Times New Roman"/>
            </a:endParaRPr>
          </a:p>
          <a:p>
            <a:pPr marL="42545" marR="72390" indent="55244">
              <a:lnSpc>
                <a:spcPct val="102899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65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30" dirty="0">
                <a:solidFill>
                  <a:srgbClr val="FFFFFF"/>
                </a:solidFill>
                <a:latin typeface="Trebuchet MS"/>
                <a:cs typeface="Trebuchet MS"/>
              </a:rPr>
              <a:t>date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62231" y="2626899"/>
            <a:ext cx="478155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600">
              <a:latin typeface="Times New Roman"/>
              <a:cs typeface="Times New Roman"/>
            </a:endParaRPr>
          </a:p>
          <a:p>
            <a:pPr marL="9525" indent="69215">
              <a:lnSpc>
                <a:spcPct val="102899"/>
              </a:lnSpc>
            </a:pPr>
            <a:r>
              <a:rPr sz="650" spc="45" dirty="0">
                <a:solidFill>
                  <a:srgbClr val="FFFFFF"/>
                </a:solidFill>
                <a:latin typeface="Trebuchet MS"/>
                <a:cs typeface="Trebuchet MS"/>
              </a:rPr>
              <a:t>ﬁș</a:t>
            </a: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ier</a:t>
            </a:r>
            <a:r>
              <a:rPr sz="65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65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co</a:t>
            </a:r>
            <a:r>
              <a:rPr sz="650" spc="35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650" spc="25" dirty="0">
                <a:solidFill>
                  <a:srgbClr val="FFFFFF"/>
                </a:solidFill>
                <a:latin typeface="Trebuchet MS"/>
                <a:cs typeface="Trebuchet MS"/>
              </a:rPr>
              <a:t>ﬁ</a:t>
            </a:r>
            <a:r>
              <a:rPr sz="650" spc="65" dirty="0">
                <a:solidFill>
                  <a:srgbClr val="FFFFFF"/>
                </a:solidFill>
                <a:latin typeface="Trebuchet MS"/>
                <a:cs typeface="Trebuchet MS"/>
              </a:rPr>
              <a:t>gu</a:t>
            </a:r>
            <a:r>
              <a:rPr sz="650" spc="25" dirty="0">
                <a:solidFill>
                  <a:srgbClr val="FFFFFF"/>
                </a:solidFill>
                <a:latin typeface="Trebuchet MS"/>
                <a:cs typeface="Trebuchet MS"/>
              </a:rPr>
              <a:t>ra</a:t>
            </a:r>
            <a:r>
              <a:rPr sz="650" spc="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50" spc="4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51364" y="1875776"/>
            <a:ext cx="435609" cy="575310"/>
          </a:xfrm>
          <a:prstGeom prst="rect">
            <a:avLst/>
          </a:prstGeom>
          <a:solidFill>
            <a:srgbClr val="4A76C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8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</a:pPr>
            <a:r>
              <a:rPr sz="650" spc="15" dirty="0">
                <a:solidFill>
                  <a:srgbClr val="FFFFFF"/>
                </a:solidFill>
                <a:latin typeface="Trebuchet MS"/>
                <a:cs typeface="Trebuchet MS"/>
              </a:rPr>
              <a:t>bibliotec</a:t>
            </a:r>
            <a:r>
              <a:rPr sz="650" spc="50" dirty="0">
                <a:solidFill>
                  <a:srgbClr val="FFFFFF"/>
                </a:solidFill>
                <a:latin typeface="Trebuchet MS"/>
                <a:cs typeface="Trebuchet MS"/>
              </a:rPr>
              <a:t>ă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17307" y="777160"/>
            <a:ext cx="491490" cy="0"/>
          </a:xfrm>
          <a:custGeom>
            <a:avLst/>
            <a:gdLst/>
            <a:ahLst/>
            <a:cxnLst/>
            <a:rect l="l" t="t" r="r" b="b"/>
            <a:pathLst>
              <a:path w="491490">
                <a:moveTo>
                  <a:pt x="0" y="0"/>
                </a:moveTo>
                <a:lnTo>
                  <a:pt x="491008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94164" y="744532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4">
                <a:moveTo>
                  <a:pt x="0" y="0"/>
                </a:moveTo>
                <a:lnTo>
                  <a:pt x="32622" y="32627"/>
                </a:lnTo>
                <a:lnTo>
                  <a:pt x="0" y="65229"/>
                </a:lnTo>
                <a:lnTo>
                  <a:pt x="114152" y="326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94164" y="744532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4">
                <a:moveTo>
                  <a:pt x="32622" y="32627"/>
                </a:moveTo>
                <a:lnTo>
                  <a:pt x="0" y="65229"/>
                </a:lnTo>
                <a:lnTo>
                  <a:pt x="114152" y="32627"/>
                </a:lnTo>
                <a:lnTo>
                  <a:pt x="0" y="0"/>
                </a:lnTo>
                <a:lnTo>
                  <a:pt x="32622" y="32627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97068" y="1408415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0" y="0"/>
                </a:moveTo>
                <a:lnTo>
                  <a:pt x="32606" y="32627"/>
                </a:lnTo>
                <a:lnTo>
                  <a:pt x="0" y="65229"/>
                </a:lnTo>
                <a:lnTo>
                  <a:pt x="114136" y="326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97068" y="1408415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32606" y="32627"/>
                </a:moveTo>
                <a:lnTo>
                  <a:pt x="0" y="65229"/>
                </a:lnTo>
                <a:lnTo>
                  <a:pt x="114136" y="32627"/>
                </a:lnTo>
                <a:lnTo>
                  <a:pt x="0" y="0"/>
                </a:lnTo>
                <a:lnTo>
                  <a:pt x="32606" y="32627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33506" y="1446852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1008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10363" y="1414250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0" y="0"/>
                </a:moveTo>
                <a:lnTo>
                  <a:pt x="32622" y="32601"/>
                </a:lnTo>
                <a:lnTo>
                  <a:pt x="0" y="65229"/>
                </a:lnTo>
                <a:lnTo>
                  <a:pt x="114152" y="3260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10363" y="1414250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32622" y="32601"/>
                </a:moveTo>
                <a:lnTo>
                  <a:pt x="0" y="65229"/>
                </a:lnTo>
                <a:lnTo>
                  <a:pt x="114152" y="32601"/>
                </a:lnTo>
                <a:lnTo>
                  <a:pt x="0" y="0"/>
                </a:lnTo>
                <a:lnTo>
                  <a:pt x="32622" y="32601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69111" y="1464329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0993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45968" y="1431728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0" y="0"/>
                </a:moveTo>
                <a:lnTo>
                  <a:pt x="32606" y="32601"/>
                </a:lnTo>
                <a:lnTo>
                  <a:pt x="0" y="65223"/>
                </a:lnTo>
                <a:lnTo>
                  <a:pt x="114136" y="3260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445968" y="1431728"/>
            <a:ext cx="114300" cy="65405"/>
          </a:xfrm>
          <a:custGeom>
            <a:avLst/>
            <a:gdLst/>
            <a:ahLst/>
            <a:cxnLst/>
            <a:rect l="l" t="t" r="r" b="b"/>
            <a:pathLst>
              <a:path w="114300" h="65405">
                <a:moveTo>
                  <a:pt x="32606" y="32601"/>
                </a:moveTo>
                <a:lnTo>
                  <a:pt x="0" y="65223"/>
                </a:lnTo>
                <a:lnTo>
                  <a:pt x="114136" y="32601"/>
                </a:lnTo>
                <a:lnTo>
                  <a:pt x="0" y="0"/>
                </a:lnTo>
                <a:lnTo>
                  <a:pt x="32606" y="32601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75188" y="1592459"/>
            <a:ext cx="419734" cy="565150"/>
          </a:xfrm>
          <a:custGeom>
            <a:avLst/>
            <a:gdLst/>
            <a:ahLst/>
            <a:cxnLst/>
            <a:rect l="l" t="t" r="r" b="b"/>
            <a:pathLst>
              <a:path w="419735" h="565150">
                <a:moveTo>
                  <a:pt x="0" y="564875"/>
                </a:moveTo>
                <a:lnTo>
                  <a:pt x="419293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00269" y="1592459"/>
            <a:ext cx="94615" cy="111125"/>
          </a:xfrm>
          <a:custGeom>
            <a:avLst/>
            <a:gdLst/>
            <a:ahLst/>
            <a:cxnLst/>
            <a:rect l="l" t="t" r="r" b="b"/>
            <a:pathLst>
              <a:path w="94614" h="111125">
                <a:moveTo>
                  <a:pt x="69556" y="65463"/>
                </a:moveTo>
                <a:lnTo>
                  <a:pt x="45626" y="65463"/>
                </a:lnTo>
                <a:lnTo>
                  <a:pt x="52372" y="111084"/>
                </a:lnTo>
                <a:lnTo>
                  <a:pt x="69556" y="65463"/>
                </a:lnTo>
                <a:close/>
              </a:path>
              <a:path w="94614" h="111125">
                <a:moveTo>
                  <a:pt x="94212" y="0"/>
                </a:moveTo>
                <a:lnTo>
                  <a:pt x="0" y="72210"/>
                </a:lnTo>
                <a:lnTo>
                  <a:pt x="45626" y="65463"/>
                </a:lnTo>
                <a:lnTo>
                  <a:pt x="69556" y="65463"/>
                </a:lnTo>
                <a:lnTo>
                  <a:pt x="942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00269" y="1592459"/>
            <a:ext cx="94615" cy="111125"/>
          </a:xfrm>
          <a:custGeom>
            <a:avLst/>
            <a:gdLst/>
            <a:ahLst/>
            <a:cxnLst/>
            <a:rect l="l" t="t" r="r" b="b"/>
            <a:pathLst>
              <a:path w="94614" h="111125">
                <a:moveTo>
                  <a:pt x="45626" y="65468"/>
                </a:moveTo>
                <a:lnTo>
                  <a:pt x="52367" y="111084"/>
                </a:lnTo>
                <a:lnTo>
                  <a:pt x="94212" y="0"/>
                </a:lnTo>
                <a:lnTo>
                  <a:pt x="0" y="72215"/>
                </a:lnTo>
                <a:lnTo>
                  <a:pt x="45626" y="65468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32245" y="1621575"/>
            <a:ext cx="803910" cy="955040"/>
          </a:xfrm>
          <a:custGeom>
            <a:avLst/>
            <a:gdLst/>
            <a:ahLst/>
            <a:cxnLst/>
            <a:rect l="l" t="t" r="r" b="b"/>
            <a:pathLst>
              <a:path w="803910" h="955039">
                <a:moveTo>
                  <a:pt x="0" y="955051"/>
                </a:moveTo>
                <a:lnTo>
                  <a:pt x="803655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37448" y="1621575"/>
            <a:ext cx="99060" cy="108585"/>
          </a:xfrm>
          <a:custGeom>
            <a:avLst/>
            <a:gdLst/>
            <a:ahLst/>
            <a:cxnLst/>
            <a:rect l="l" t="t" r="r" b="b"/>
            <a:pathLst>
              <a:path w="99060" h="108585">
                <a:moveTo>
                  <a:pt x="70502" y="62385"/>
                </a:moveTo>
                <a:lnTo>
                  <a:pt x="45962" y="62385"/>
                </a:lnTo>
                <a:lnTo>
                  <a:pt x="49921" y="108322"/>
                </a:lnTo>
                <a:lnTo>
                  <a:pt x="70502" y="62385"/>
                </a:lnTo>
                <a:close/>
              </a:path>
              <a:path w="99060" h="108585">
                <a:moveTo>
                  <a:pt x="98452" y="0"/>
                </a:moveTo>
                <a:lnTo>
                  <a:pt x="0" y="66324"/>
                </a:lnTo>
                <a:lnTo>
                  <a:pt x="45962" y="62385"/>
                </a:lnTo>
                <a:lnTo>
                  <a:pt x="70502" y="62385"/>
                </a:lnTo>
                <a:lnTo>
                  <a:pt x="984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437453" y="1621575"/>
            <a:ext cx="99060" cy="108585"/>
          </a:xfrm>
          <a:custGeom>
            <a:avLst/>
            <a:gdLst/>
            <a:ahLst/>
            <a:cxnLst/>
            <a:rect l="l" t="t" r="r" b="b"/>
            <a:pathLst>
              <a:path w="99060" h="108585">
                <a:moveTo>
                  <a:pt x="45957" y="62380"/>
                </a:moveTo>
                <a:lnTo>
                  <a:pt x="49921" y="108317"/>
                </a:lnTo>
                <a:lnTo>
                  <a:pt x="98447" y="0"/>
                </a:lnTo>
                <a:lnTo>
                  <a:pt x="0" y="66324"/>
                </a:lnTo>
                <a:lnTo>
                  <a:pt x="45957" y="62380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42727" y="1784635"/>
            <a:ext cx="116839" cy="792480"/>
          </a:xfrm>
          <a:custGeom>
            <a:avLst/>
            <a:gdLst/>
            <a:ahLst/>
            <a:cxnLst/>
            <a:rect l="l" t="t" r="r" b="b"/>
            <a:pathLst>
              <a:path w="116839" h="792480">
                <a:moveTo>
                  <a:pt x="0" y="791992"/>
                </a:moveTo>
                <a:lnTo>
                  <a:pt x="116460" y="0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10321" y="1784635"/>
            <a:ext cx="64769" cy="118110"/>
          </a:xfrm>
          <a:custGeom>
            <a:avLst/>
            <a:gdLst/>
            <a:ahLst/>
            <a:cxnLst/>
            <a:rect l="l" t="t" r="r" b="b"/>
            <a:pathLst>
              <a:path w="64770" h="118110">
                <a:moveTo>
                  <a:pt x="59605" y="80658"/>
                </a:moveTo>
                <a:lnTo>
                  <a:pt x="37024" y="80658"/>
                </a:lnTo>
                <a:lnTo>
                  <a:pt x="64530" y="117657"/>
                </a:lnTo>
                <a:lnTo>
                  <a:pt x="59605" y="80658"/>
                </a:lnTo>
                <a:close/>
              </a:path>
              <a:path w="64770" h="118110">
                <a:moveTo>
                  <a:pt x="48867" y="0"/>
                </a:moveTo>
                <a:lnTo>
                  <a:pt x="0" y="108185"/>
                </a:lnTo>
                <a:lnTo>
                  <a:pt x="37024" y="80658"/>
                </a:lnTo>
                <a:lnTo>
                  <a:pt x="59605" y="80658"/>
                </a:lnTo>
                <a:lnTo>
                  <a:pt x="488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10326" y="1784635"/>
            <a:ext cx="64769" cy="118110"/>
          </a:xfrm>
          <a:custGeom>
            <a:avLst/>
            <a:gdLst/>
            <a:ahLst/>
            <a:cxnLst/>
            <a:rect l="l" t="t" r="r" b="b"/>
            <a:pathLst>
              <a:path w="64770" h="118110">
                <a:moveTo>
                  <a:pt x="37019" y="80658"/>
                </a:moveTo>
                <a:lnTo>
                  <a:pt x="64525" y="117662"/>
                </a:lnTo>
                <a:lnTo>
                  <a:pt x="48861" y="0"/>
                </a:lnTo>
                <a:lnTo>
                  <a:pt x="0" y="108185"/>
                </a:lnTo>
                <a:lnTo>
                  <a:pt x="37019" y="80658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928123" y="828543"/>
            <a:ext cx="429259" cy="111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30" dirty="0">
                <a:solidFill>
                  <a:srgbClr val="FC6F00"/>
                </a:solidFill>
                <a:latin typeface="Trebuchet MS"/>
                <a:cs typeface="Trebuchet MS"/>
              </a:rPr>
              <a:t>compila</a:t>
            </a:r>
            <a:r>
              <a:rPr sz="650" spc="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40" dirty="0">
                <a:solidFill>
                  <a:srgbClr val="FC6F00"/>
                </a:solidFill>
                <a:latin typeface="Trebuchet MS"/>
                <a:cs typeface="Trebuchet MS"/>
              </a:rPr>
              <a:t>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07511" y="1272814"/>
            <a:ext cx="541020" cy="32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" marR="5080" indent="-20955">
              <a:lnSpc>
                <a:spcPct val="157500"/>
              </a:lnSpc>
              <a:tabLst>
                <a:tab pos="516255" algn="l"/>
              </a:tabLst>
            </a:pPr>
            <a:r>
              <a:rPr sz="650" u="sng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u="sng" spc="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650" u="sng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650" spc="30" dirty="0">
                <a:solidFill>
                  <a:srgbClr val="FC6F00"/>
                </a:solidFill>
                <a:latin typeface="Trebuchet MS"/>
                <a:cs typeface="Trebuchet MS"/>
              </a:rPr>
              <a:t>compila</a:t>
            </a:r>
            <a:r>
              <a:rPr sz="650" spc="5" dirty="0">
                <a:solidFill>
                  <a:srgbClr val="FC6F00"/>
                </a:solidFill>
                <a:latin typeface="Trebuchet MS"/>
                <a:cs typeface="Trebuchet MS"/>
              </a:rPr>
              <a:t>r</a:t>
            </a:r>
            <a:r>
              <a:rPr sz="650" spc="40" dirty="0">
                <a:solidFill>
                  <a:srgbClr val="FC6F00"/>
                </a:solidFill>
                <a:latin typeface="Trebuchet MS"/>
                <a:cs typeface="Trebuchet MS"/>
              </a:rPr>
              <a:t>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01925" y="1730396"/>
            <a:ext cx="295910" cy="111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25" dirty="0">
                <a:solidFill>
                  <a:srgbClr val="FC6F00"/>
                </a:solidFill>
                <a:latin typeface="Trebuchet MS"/>
                <a:cs typeface="Trebuchet MS"/>
              </a:rPr>
              <a:t>linking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40101" y="2100221"/>
            <a:ext cx="76644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0" dirty="0">
                <a:solidFill>
                  <a:srgbClr val="FC6F00"/>
                </a:solidFill>
                <a:latin typeface="Trebuchet MS"/>
                <a:cs typeface="Trebuchet MS"/>
              </a:rPr>
              <a:t>dezvoltator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56891" y="902607"/>
            <a:ext cx="60134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40" dirty="0">
                <a:solidFill>
                  <a:srgbClr val="FC6F00"/>
                </a:solidFill>
                <a:latin typeface="Trebuchet MS"/>
                <a:cs typeface="Trebuchet MS"/>
              </a:rPr>
              <a:t>utilizator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940253" y="771325"/>
            <a:ext cx="454659" cy="489584"/>
          </a:xfrm>
          <a:custGeom>
            <a:avLst/>
            <a:gdLst/>
            <a:ahLst/>
            <a:cxnLst/>
            <a:rect l="l" t="t" r="r" b="b"/>
            <a:pathLst>
              <a:path w="454660" h="489584">
                <a:moveTo>
                  <a:pt x="0" y="0"/>
                </a:moveTo>
                <a:lnTo>
                  <a:pt x="27393" y="29941"/>
                </a:lnTo>
                <a:lnTo>
                  <a:pt x="53665" y="58636"/>
                </a:lnTo>
                <a:lnTo>
                  <a:pt x="82345" y="89938"/>
                </a:lnTo>
                <a:lnTo>
                  <a:pt x="109625" y="119686"/>
                </a:lnTo>
                <a:lnTo>
                  <a:pt x="135539" y="147919"/>
                </a:lnTo>
                <a:lnTo>
                  <a:pt x="163105" y="177920"/>
                </a:lnTo>
                <a:lnTo>
                  <a:pt x="189036" y="206110"/>
                </a:lnTo>
                <a:lnTo>
                  <a:pt x="215993" y="235378"/>
                </a:lnTo>
                <a:lnTo>
                  <a:pt x="243469" y="265163"/>
                </a:lnTo>
                <a:lnTo>
                  <a:pt x="270944" y="294895"/>
                </a:lnTo>
                <a:lnTo>
                  <a:pt x="297901" y="324003"/>
                </a:lnTo>
                <a:lnTo>
                  <a:pt x="323833" y="351933"/>
                </a:lnTo>
                <a:lnTo>
                  <a:pt x="351268" y="381383"/>
                </a:lnTo>
                <a:lnTo>
                  <a:pt x="378279" y="410246"/>
                </a:lnTo>
                <a:lnTo>
                  <a:pt x="404834" y="438428"/>
                </a:lnTo>
                <a:lnTo>
                  <a:pt x="431576" y="466459"/>
                </a:lnTo>
                <a:lnTo>
                  <a:pt x="454228" y="489179"/>
                </a:lnTo>
              </a:path>
            </a:pathLst>
          </a:custGeom>
          <a:ln w="8152">
            <a:solidFill>
              <a:srgbClr val="FC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81420" y="1170057"/>
            <a:ext cx="113664" cy="90805"/>
          </a:xfrm>
          <a:custGeom>
            <a:avLst/>
            <a:gdLst/>
            <a:ahLst/>
            <a:cxnLst/>
            <a:rect l="l" t="t" r="r" b="b"/>
            <a:pathLst>
              <a:path w="113664" h="90805">
                <a:moveTo>
                  <a:pt x="36189" y="0"/>
                </a:moveTo>
                <a:lnTo>
                  <a:pt x="45223" y="45223"/>
                </a:lnTo>
                <a:lnTo>
                  <a:pt x="0" y="54278"/>
                </a:lnTo>
                <a:lnTo>
                  <a:pt x="113061" y="90447"/>
                </a:lnTo>
                <a:lnTo>
                  <a:pt x="361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81425" y="1170057"/>
            <a:ext cx="113664" cy="90805"/>
          </a:xfrm>
          <a:custGeom>
            <a:avLst/>
            <a:gdLst/>
            <a:ahLst/>
            <a:cxnLst/>
            <a:rect l="l" t="t" r="r" b="b"/>
            <a:pathLst>
              <a:path w="113664" h="90805">
                <a:moveTo>
                  <a:pt x="45218" y="45223"/>
                </a:moveTo>
                <a:lnTo>
                  <a:pt x="0" y="54278"/>
                </a:lnTo>
                <a:lnTo>
                  <a:pt x="113051" y="90447"/>
                </a:lnTo>
                <a:lnTo>
                  <a:pt x="36184" y="0"/>
                </a:lnTo>
                <a:lnTo>
                  <a:pt x="45218" y="45223"/>
                </a:lnTo>
                <a:close/>
              </a:path>
            </a:pathLst>
          </a:custGeom>
          <a:ln w="8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47" name="object 4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4" action="ppaction://hlinksldjump"/>
              </a:rPr>
              <a:t>Cursul</a:t>
            </a:r>
            <a:r>
              <a:rPr sz="750" spc="30" baseline="5555" dirty="0">
                <a:hlinkClick r:id="rId4" action="ppaction://hlinksldjump"/>
              </a:rPr>
              <a:t> </a:t>
            </a:r>
            <a:r>
              <a:rPr sz="750" spc="-52" baseline="5555" dirty="0">
                <a:hlinkClick r:id="rId4" action="ppaction://hlinksldjump"/>
              </a:rPr>
              <a:t>4,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7" baseline="5555" dirty="0">
                <a:hlinkClick r:id="rId4" action="ppaction://hlinksldjump"/>
              </a:rPr>
              <a:t>Pr</a:t>
            </a:r>
            <a:r>
              <a:rPr sz="750" spc="0" baseline="5555" dirty="0">
                <a:hlinkClick r:id="rId4" action="ppaction://hlinksldjump"/>
              </a:rPr>
              <a:t>o</a:t>
            </a:r>
            <a:r>
              <a:rPr sz="750" spc="-60" baseline="5555" dirty="0">
                <a:hlinkClick r:id="rId4" action="ppaction://hlinksldjump"/>
              </a:rPr>
              <a:t>cese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45" baseline="5555" dirty="0">
                <a:hlinkClick r:id="rId4" action="ppaction://hlinksldjump"/>
              </a:rPr>
              <a:t>s</a:t>
            </a:r>
            <a:r>
              <a:rPr sz="500" spc="10" dirty="0">
                <a:hlinkClick r:id="rId4" action="ppaction://hlinksldjump"/>
              </a:rPr>
              <a:t>,</a:t>
            </a:r>
            <a:r>
              <a:rPr sz="750" spc="-30" baseline="5555" dirty="0">
                <a:hlinkClick r:id="rId4" action="ppaction://hlinksldjump"/>
              </a:rPr>
              <a:t>i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7" baseline="5555" dirty="0">
                <a:hlinkClick r:id="rId4" action="ppaction://hlinksldjump"/>
              </a:rPr>
              <a:t>utilizat</a:t>
            </a:r>
            <a:r>
              <a:rPr sz="750" spc="-75" baseline="5555" dirty="0">
                <a:hlinkClick r:id="rId4" action="ppaction://hlinksldjump"/>
              </a:rPr>
              <a:t>o</a:t>
            </a:r>
            <a:r>
              <a:rPr sz="750" spc="-37" baseline="5555" dirty="0">
                <a:hlinkClick r:id="rId4" action="ppaction://hlinksldjump"/>
              </a:rPr>
              <a:t>ri</a:t>
            </a:r>
            <a:endParaRPr sz="750" baseline="5555"/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4</a:t>
            </a:fld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75100">
              <a:lnSpc>
                <a:spcPct val="100000"/>
              </a:lnSpc>
            </a:pPr>
            <a:r>
              <a:rPr spc="-75" dirty="0"/>
              <a:t>sudo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9193" y="1899805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7294" y="925880"/>
            <a:ext cx="3673475" cy="1132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60" dirty="0">
                <a:latin typeface="Trebuchet MS"/>
                <a:cs typeface="Trebuchet MS"/>
              </a:rPr>
              <a:t>substitute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user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0" dirty="0">
                <a:latin typeface="Trebuchet MS"/>
                <a:cs typeface="Trebuchet MS"/>
              </a:rPr>
              <a:t>do</a:t>
            </a:r>
            <a:endParaRPr sz="1100">
              <a:latin typeface="Trebuchet MS"/>
              <a:cs typeface="Trebuchet MS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drepturi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altui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obicei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rulea</a:t>
            </a:r>
            <a:r>
              <a:rPr sz="1100" spc="-55" dirty="0">
                <a:latin typeface="Tahoma"/>
                <a:cs typeface="Tahoma"/>
              </a:rPr>
              <a:t>z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drepturi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15" dirty="0">
                <a:latin typeface="Tahoma"/>
                <a:cs typeface="Tahoma"/>
              </a:rPr>
              <a:t>ot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solicita</a:t>
            </a:r>
            <a:r>
              <a:rPr sz="1100" spc="-25" dirty="0">
                <a:latin typeface="Tahoma"/>
                <a:cs typeface="Tahoma"/>
              </a:rPr>
              <a:t>t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p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rola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b="1" spc="-60" dirty="0">
                <a:latin typeface="Arial"/>
                <a:cs typeface="Arial"/>
              </a:rPr>
              <a:t>c</a:t>
            </a:r>
            <a:r>
              <a:rPr sz="1100" b="1" spc="-95" dirty="0">
                <a:latin typeface="Arial"/>
                <a:cs typeface="Arial"/>
              </a:rPr>
              <a:t>a</a:t>
            </a:r>
            <a:r>
              <a:rPr sz="1100" b="1" spc="-40" dirty="0">
                <a:latin typeface="Arial"/>
                <a:cs typeface="Arial"/>
              </a:rPr>
              <a:t>re</a:t>
            </a:r>
            <a:r>
              <a:rPr sz="1100" b="1" spc="90" dirty="0">
                <a:latin typeface="Arial"/>
                <a:cs typeface="Arial"/>
              </a:rPr>
              <a:t> </a:t>
            </a:r>
            <a:r>
              <a:rPr sz="1100" b="1" spc="-40" dirty="0">
                <a:latin typeface="Arial"/>
                <a:cs typeface="Arial"/>
              </a:rPr>
              <a:t>rulea</a:t>
            </a:r>
            <a:r>
              <a:rPr sz="1100" b="1" spc="-60" dirty="0">
                <a:latin typeface="Arial"/>
                <a:cs typeface="Arial"/>
              </a:rPr>
              <a:t>z</a:t>
            </a:r>
            <a:r>
              <a:rPr sz="1100" b="1" spc="-360" dirty="0">
                <a:latin typeface="Arial"/>
                <a:cs typeface="Arial"/>
              </a:rPr>
              <a:t>˘</a:t>
            </a:r>
            <a:r>
              <a:rPr sz="1100" b="1" spc="-40" dirty="0">
                <a:latin typeface="Arial"/>
                <a:cs typeface="Arial"/>
              </a:rPr>
              <a:t>a</a:t>
            </a:r>
            <a:r>
              <a:rPr sz="1100" b="1" spc="90" dirty="0">
                <a:latin typeface="Arial"/>
                <a:cs typeface="Arial"/>
              </a:rPr>
              <a:t> </a:t>
            </a:r>
            <a:r>
              <a:rPr sz="1100" b="1" spc="-55" dirty="0">
                <a:latin typeface="Arial"/>
                <a:cs typeface="Arial"/>
              </a:rPr>
              <a:t>comanda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Exemple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900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cazuri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900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utiliz</a:t>
            </a:r>
            <a:r>
              <a:rPr sz="900" spc="-3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900" spc="-40" dirty="0">
                <a:solidFill>
                  <a:srgbClr val="FFFFFF"/>
                </a:solidFill>
                <a:latin typeface="Arial"/>
                <a:cs typeface="Arial"/>
              </a:rPr>
              <a:t>re</a:t>
            </a:r>
            <a:r>
              <a:rPr sz="9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0" dirty="0">
                <a:solidFill>
                  <a:srgbClr val="FFFFFF"/>
                </a:solidFill>
                <a:latin typeface="Arial"/>
                <a:cs typeface="Arial"/>
              </a:rPr>
              <a:t>sudo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2051773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994" y="2545880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35348" y="2533180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794" y="2583980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98848" y="1944039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8848" y="1994830"/>
            <a:ext cx="50749" cy="5510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9193" y="2096053"/>
            <a:ext cx="3989704" cy="501015"/>
          </a:xfrm>
          <a:custGeom>
            <a:avLst/>
            <a:gdLst/>
            <a:ahLst/>
            <a:cxnLst/>
            <a:rect l="l" t="t" r="r" b="b"/>
            <a:pathLst>
              <a:path w="3989704" h="501014">
                <a:moveTo>
                  <a:pt x="3989654" y="0"/>
                </a:moveTo>
                <a:lnTo>
                  <a:pt x="0" y="0"/>
                </a:lnTo>
                <a:lnTo>
                  <a:pt x="0" y="449826"/>
                </a:lnTo>
                <a:lnTo>
                  <a:pt x="4008" y="469551"/>
                </a:lnTo>
                <a:lnTo>
                  <a:pt x="14922" y="485704"/>
                </a:lnTo>
                <a:lnTo>
                  <a:pt x="31075" y="496618"/>
                </a:lnTo>
                <a:lnTo>
                  <a:pt x="50800" y="500626"/>
                </a:lnTo>
                <a:lnTo>
                  <a:pt x="3938854" y="500626"/>
                </a:lnTo>
                <a:lnTo>
                  <a:pt x="3958579" y="496618"/>
                </a:lnTo>
                <a:lnTo>
                  <a:pt x="3974732" y="485704"/>
                </a:lnTo>
                <a:lnTo>
                  <a:pt x="3985646" y="469551"/>
                </a:lnTo>
                <a:lnTo>
                  <a:pt x="3989654" y="449826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98848" y="1982130"/>
            <a:ext cx="0" cy="582930"/>
          </a:xfrm>
          <a:custGeom>
            <a:avLst/>
            <a:gdLst/>
            <a:ahLst/>
            <a:cxnLst/>
            <a:rect l="l" t="t" r="r" b="b"/>
            <a:pathLst>
              <a:path h="582930">
                <a:moveTo>
                  <a:pt x="0" y="582798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8848" y="19694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98848" y="19567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8848" y="1944030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47294" y="2090051"/>
            <a:ext cx="1907539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$ sudo apt-get install package-name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$ sudo su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$ sudo bash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90698" y="2090051"/>
            <a:ext cx="120904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# install packa</a:t>
            </a:r>
            <a:r>
              <a:rPr sz="800" spc="-65" dirty="0">
                <a:latin typeface="Courier New"/>
                <a:cs typeface="Courier New"/>
              </a:rPr>
              <a:t>g</a:t>
            </a:r>
            <a:r>
              <a:rPr sz="800" spc="-60" dirty="0">
                <a:latin typeface="Courier New"/>
                <a:cs typeface="Courier New"/>
              </a:rPr>
              <a:t>e-name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44"/>
              </a:lnSpc>
            </a:pPr>
            <a:r>
              <a:rPr sz="800" spc="-60" dirty="0">
                <a:latin typeface="Courier New"/>
                <a:cs typeface="Courier New"/>
              </a:rPr>
              <a:t># open root shell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ts val="955"/>
              </a:lnSpc>
            </a:pPr>
            <a:r>
              <a:rPr sz="800" spc="-60" dirty="0">
                <a:latin typeface="Courier New"/>
                <a:cs typeface="Courier New"/>
              </a:rPr>
              <a:t># open root </a:t>
            </a:r>
            <a:r>
              <a:rPr sz="800" spc="-65" dirty="0">
                <a:latin typeface="Courier New"/>
                <a:cs typeface="Courier New"/>
              </a:rPr>
              <a:t>s</a:t>
            </a:r>
            <a:r>
              <a:rPr sz="800" spc="-60" dirty="0">
                <a:latin typeface="Courier New"/>
                <a:cs typeface="Courier New"/>
              </a:rPr>
              <a:t>hell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9" action="ppaction://hlinksldjump"/>
              </a:rPr>
              <a:t>Cursul</a:t>
            </a:r>
            <a:r>
              <a:rPr sz="750" spc="30" baseline="5555" dirty="0">
                <a:hlinkClick r:id="rId9" action="ppaction://hlinksldjump"/>
              </a:rPr>
              <a:t> </a:t>
            </a:r>
            <a:r>
              <a:rPr sz="750" spc="-52" baseline="5555" dirty="0">
                <a:hlinkClick r:id="rId9" action="ppaction://hlinksldjump"/>
              </a:rPr>
              <a:t>4,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7" baseline="5555" dirty="0">
                <a:hlinkClick r:id="rId9" action="ppaction://hlinksldjump"/>
              </a:rPr>
              <a:t>Pr</a:t>
            </a:r>
            <a:r>
              <a:rPr sz="750" spc="0" baseline="5555" dirty="0">
                <a:hlinkClick r:id="rId9" action="ppaction://hlinksldjump"/>
              </a:rPr>
              <a:t>o</a:t>
            </a:r>
            <a:r>
              <a:rPr sz="750" spc="-52" baseline="5555" dirty="0">
                <a:hlinkClick r:id="rId9" action="ppaction://hlinksldjump"/>
              </a:rPr>
              <a:t>ce</a:t>
            </a:r>
            <a:r>
              <a:rPr sz="750" spc="-75" baseline="5555" dirty="0">
                <a:hlinkClick r:id="rId9" action="ppaction://hlinksldjump"/>
              </a:rPr>
              <a:t>se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45" baseline="5555" dirty="0">
                <a:hlinkClick r:id="rId9" action="ppaction://hlinksldjump"/>
              </a:rPr>
              <a:t>s</a:t>
            </a:r>
            <a:r>
              <a:rPr sz="500" spc="10" dirty="0">
                <a:hlinkClick r:id="rId9" action="ppaction://hlinksldjump"/>
              </a:rPr>
              <a:t>,</a:t>
            </a:r>
            <a:r>
              <a:rPr sz="750" spc="-30" baseline="5555" dirty="0">
                <a:hlinkClick r:id="rId9" action="ppaction://hlinksldjump"/>
              </a:rPr>
              <a:t>i</a:t>
            </a:r>
            <a:r>
              <a:rPr sz="750" spc="22" baseline="5555" dirty="0">
                <a:hlinkClick r:id="rId9" action="ppaction://hlinksldjump"/>
              </a:rPr>
              <a:t> </a:t>
            </a:r>
            <a:r>
              <a:rPr sz="750" spc="-37" baseline="5555" dirty="0">
                <a:hlinkClick r:id="rId9" action="ppaction://hlinksldjump"/>
              </a:rPr>
              <a:t>utilizat</a:t>
            </a:r>
            <a:r>
              <a:rPr sz="750" spc="-75" baseline="5555" dirty="0">
                <a:hlinkClick r:id="rId9" action="ppaction://hlinksldjump"/>
              </a:rPr>
              <a:t>o</a:t>
            </a:r>
            <a:r>
              <a:rPr sz="750" spc="-37" baseline="5555" dirty="0">
                <a:hlinkClick r:id="rId9" action="ppaction://hlinksldjump"/>
              </a:rPr>
              <a:t>ri</a:t>
            </a:r>
            <a:endParaRPr sz="750" baseline="5555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44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95395">
              <a:lnSpc>
                <a:spcPct val="100000"/>
              </a:lnSpc>
            </a:pPr>
            <a:r>
              <a:rPr spc="-50" dirty="0"/>
              <a:t>Grupuri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43724"/>
            <a:ext cx="3723640" cy="1413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colec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,,p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rtaj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20" dirty="0">
                <a:latin typeface="Tahoma"/>
                <a:cs typeface="Tahoma"/>
              </a:rPr>
              <a:t>rea”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0" dirty="0">
                <a:latin typeface="Tahoma"/>
                <a:cs typeface="Tahoma"/>
              </a:rPr>
              <a:t>rivilegiil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60655" marR="7683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utile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40" dirty="0">
                <a:latin typeface="Tahoma"/>
                <a:cs typeface="Tahoma"/>
              </a:rPr>
              <a:t>rd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ermisiuni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mult</a:t>
            </a:r>
            <a:r>
              <a:rPr sz="1100" spc="-6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acela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tip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face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p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grupu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da</a:t>
            </a:r>
            <a:r>
              <a:rPr sz="1100" spc="-5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nu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exista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grupuri,</a:t>
            </a:r>
            <a:r>
              <a:rPr sz="1100" spc="2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trebui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definite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ermisiuni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60" dirty="0">
                <a:latin typeface="Tahoma"/>
                <a:cs typeface="Tahoma"/>
              </a:rPr>
              <a:t>n</a:t>
            </a:r>
            <a:r>
              <a:rPr sz="1100" spc="-20" dirty="0">
                <a:latin typeface="Tahoma"/>
                <a:cs typeface="Tahoma"/>
              </a:rPr>
              <a:t>tru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fiec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p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i="1" spc="95" dirty="0">
                <a:latin typeface="Calibri"/>
                <a:cs typeface="Calibri"/>
              </a:rPr>
              <a:t>→</a:t>
            </a:r>
            <a:r>
              <a:rPr sz="1100" i="1" spc="114" dirty="0">
                <a:latin typeface="Calibri"/>
                <a:cs typeface="Calibri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robleme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scalabilitate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45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632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75" dirty="0"/>
              <a:t>era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55" dirty="0"/>
              <a:t>cu</a:t>
            </a:r>
            <a:r>
              <a:rPr sz="1200" spc="15" dirty="0"/>
              <a:t> </a:t>
            </a:r>
            <a:r>
              <a:rPr sz="1200" spc="-20" dirty="0"/>
              <a:t>utilizat</a:t>
            </a:r>
            <a:r>
              <a:rPr sz="1200" spc="-65" dirty="0"/>
              <a:t>o</a:t>
            </a:r>
            <a:r>
              <a:rPr sz="1200" spc="-20" dirty="0"/>
              <a:t>ri</a:t>
            </a:r>
            <a:r>
              <a:rPr sz="1200" spc="10" dirty="0"/>
              <a:t> </a:t>
            </a:r>
            <a:r>
              <a:rPr sz="1200" spc="-405" dirty="0"/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82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</a:t>
            </a:r>
            <a:r>
              <a:rPr sz="1200" spc="10" dirty="0"/>
              <a:t> </a:t>
            </a:r>
            <a:r>
              <a:rPr sz="1200" spc="-55" dirty="0"/>
              <a:t>grupuri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0015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/>
              <a:t>ne</a:t>
            </a:r>
            <a:r>
              <a:rPr sz="1100" spc="-100" dirty="0"/>
              <a:t>p</a:t>
            </a:r>
            <a:r>
              <a:rPr sz="1100" spc="-30" dirty="0"/>
              <a:t>rivilegiate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/>
              <a:t>inf</a:t>
            </a:r>
            <a:r>
              <a:rPr sz="1000" spc="-65" dirty="0"/>
              <a:t>o</a:t>
            </a:r>
            <a:r>
              <a:rPr sz="1000" spc="-40" dirty="0"/>
              <a:t>rma</a:t>
            </a:r>
            <a:r>
              <a:rPr sz="1000" spc="-235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ii</a:t>
            </a:r>
            <a:r>
              <a:rPr sz="1000" spc="15" dirty="0"/>
              <a:t> </a:t>
            </a:r>
            <a:r>
              <a:rPr sz="1000" spc="-60" dirty="0"/>
              <a:t>des</a:t>
            </a:r>
            <a:r>
              <a:rPr sz="1000" spc="-95" dirty="0"/>
              <a:t>p</a:t>
            </a:r>
            <a:r>
              <a:rPr sz="1000" spc="-55" dirty="0"/>
              <a:t>re</a:t>
            </a:r>
            <a:r>
              <a:rPr sz="1000" spc="15" dirty="0"/>
              <a:t> </a:t>
            </a:r>
            <a:r>
              <a:rPr sz="1000" spc="-10" dirty="0"/>
              <a:t>utilizat</a:t>
            </a:r>
            <a:r>
              <a:rPr sz="1000" spc="-45" dirty="0"/>
              <a:t>o</a:t>
            </a:r>
            <a:r>
              <a:rPr sz="1000" spc="-10" dirty="0"/>
              <a:t>ri</a:t>
            </a:r>
            <a:r>
              <a:rPr sz="1000" spc="15" dirty="0"/>
              <a:t> </a:t>
            </a:r>
            <a:r>
              <a:rPr sz="1000" spc="-330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</a:t>
            </a:r>
            <a:r>
              <a:rPr sz="1000" spc="15" dirty="0"/>
              <a:t> </a:t>
            </a:r>
            <a:r>
              <a:rPr sz="1000" spc="-35" dirty="0"/>
              <a:t>grupuri</a:t>
            </a:r>
            <a:endParaRPr sz="10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/>
              <a:t>p</a:t>
            </a:r>
            <a:r>
              <a:rPr sz="1100" spc="-30" dirty="0"/>
              <a:t>rivilegiate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a</a:t>
            </a:r>
            <a:r>
              <a:rPr sz="1000" spc="-55" dirty="0"/>
              <a:t>d</a:t>
            </a:r>
            <a:r>
              <a:rPr sz="1000" spc="-540" dirty="0"/>
              <a:t>˘</a:t>
            </a:r>
            <a:r>
              <a:rPr sz="1000" spc="-50" dirty="0"/>
              <a:t>aug</a:t>
            </a:r>
            <a:r>
              <a:rPr sz="1000" spc="-80" dirty="0"/>
              <a:t>a</a:t>
            </a:r>
            <a:r>
              <a:rPr sz="1000" spc="-55" dirty="0"/>
              <a:t>re</a:t>
            </a:r>
            <a:r>
              <a:rPr sz="1000" spc="15" dirty="0"/>
              <a:t> </a:t>
            </a:r>
            <a:r>
              <a:rPr sz="1000" spc="-10" dirty="0"/>
              <a:t>utilizat</a:t>
            </a:r>
            <a:r>
              <a:rPr sz="1000" spc="-45" dirty="0"/>
              <a:t>o</a:t>
            </a:r>
            <a:r>
              <a:rPr sz="1000" spc="-25" dirty="0"/>
              <a:t>r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30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/>
              <a:t>tergere</a:t>
            </a:r>
            <a:r>
              <a:rPr sz="1000" spc="20" dirty="0"/>
              <a:t> </a:t>
            </a:r>
            <a:r>
              <a:rPr sz="1000" spc="-10" dirty="0"/>
              <a:t>utilizat</a:t>
            </a:r>
            <a:r>
              <a:rPr sz="1000" spc="-45" dirty="0"/>
              <a:t>o</a:t>
            </a:r>
            <a:r>
              <a:rPr sz="1000" spc="-25" dirty="0"/>
              <a:t>r</a:t>
            </a:r>
            <a:endParaRPr sz="1000">
              <a:latin typeface="Lucida Sans Unicode"/>
              <a:cs typeface="Lucida Sans Unicode"/>
            </a:endParaRPr>
          </a:p>
          <a:p>
            <a:pPr marL="419100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a</a:t>
            </a:r>
            <a:r>
              <a:rPr sz="1000" spc="-55" dirty="0"/>
              <a:t>d</a:t>
            </a:r>
            <a:r>
              <a:rPr sz="1000" spc="-540" dirty="0"/>
              <a:t>˘</a:t>
            </a:r>
            <a:r>
              <a:rPr sz="1000" spc="-50" dirty="0"/>
              <a:t>aug</a:t>
            </a:r>
            <a:r>
              <a:rPr sz="1000" spc="-80" dirty="0"/>
              <a:t>a</a:t>
            </a:r>
            <a:r>
              <a:rPr sz="1000" spc="-45" dirty="0"/>
              <a:t>re,</a:t>
            </a:r>
            <a:r>
              <a:rPr sz="1000" spc="15" dirty="0"/>
              <a:t> </a:t>
            </a:r>
            <a:r>
              <a:rPr sz="1000" spc="-330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/>
              <a:t>tergere</a:t>
            </a:r>
            <a:r>
              <a:rPr sz="1000" spc="20" dirty="0"/>
              <a:t> </a:t>
            </a:r>
            <a:r>
              <a:rPr sz="1000" spc="-40" dirty="0"/>
              <a:t>grup</a:t>
            </a:r>
            <a:endParaRPr sz="1000">
              <a:latin typeface="Lucida Sans Unicode"/>
              <a:cs typeface="Lucida Sans Unicode"/>
            </a:endParaRPr>
          </a:p>
          <a:p>
            <a:pPr marL="419100">
              <a:lnSpc>
                <a:spcPts val="114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/>
              <a:t>a</a:t>
            </a:r>
            <a:r>
              <a:rPr sz="1000" spc="-55" dirty="0"/>
              <a:t>d</a:t>
            </a:r>
            <a:r>
              <a:rPr sz="1000" spc="-540" dirty="0"/>
              <a:t>˘</a:t>
            </a:r>
            <a:r>
              <a:rPr sz="1000" spc="-50" dirty="0"/>
              <a:t>aug</a:t>
            </a:r>
            <a:r>
              <a:rPr sz="1000" spc="-80" dirty="0"/>
              <a:t>a</a:t>
            </a:r>
            <a:r>
              <a:rPr sz="1000" spc="-45" dirty="0"/>
              <a:t>re,</a:t>
            </a:r>
            <a:r>
              <a:rPr sz="1000" spc="15" dirty="0"/>
              <a:t> </a:t>
            </a:r>
            <a:r>
              <a:rPr sz="1000" spc="-330" dirty="0"/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/>
              <a:t>tergere</a:t>
            </a:r>
            <a:r>
              <a:rPr sz="1000" spc="20" dirty="0"/>
              <a:t> </a:t>
            </a:r>
            <a:r>
              <a:rPr sz="1000" spc="-10" dirty="0"/>
              <a:t>utilizat</a:t>
            </a:r>
            <a:r>
              <a:rPr sz="1000" spc="-45" dirty="0"/>
              <a:t>o</a:t>
            </a:r>
            <a:r>
              <a:rPr sz="1000" spc="-25" dirty="0"/>
              <a:t>r</a:t>
            </a:r>
            <a:r>
              <a:rPr sz="1000" spc="15" dirty="0"/>
              <a:t> </a:t>
            </a:r>
            <a:r>
              <a:rPr sz="1000" spc="-20" dirty="0"/>
              <a:t>la</a:t>
            </a:r>
            <a:r>
              <a:rPr sz="1000" spc="15" dirty="0"/>
              <a:t> </a:t>
            </a:r>
            <a:r>
              <a:rPr sz="1000" spc="-40" dirty="0"/>
              <a:t>grup</a:t>
            </a:r>
            <a:endParaRPr sz="1000">
              <a:latin typeface="Lucida Sans Unicode"/>
              <a:cs typeface="Lucida Sans Unicode"/>
            </a:endParaRPr>
          </a:p>
          <a:p>
            <a:pPr marL="419100">
              <a:lnSpc>
                <a:spcPts val="115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/>
              <a:t>schimb</a:t>
            </a:r>
            <a:r>
              <a:rPr sz="1000" spc="-70" dirty="0"/>
              <a:t>a</a:t>
            </a:r>
            <a:r>
              <a:rPr sz="1000" spc="-55" dirty="0"/>
              <a:t>re</a:t>
            </a:r>
            <a:r>
              <a:rPr sz="1000" spc="20" dirty="0"/>
              <a:t> </a:t>
            </a:r>
            <a:r>
              <a:rPr sz="1000" spc="-70" dirty="0"/>
              <a:t>p</a:t>
            </a:r>
            <a:r>
              <a:rPr sz="1000" spc="-35" dirty="0"/>
              <a:t>ro</a:t>
            </a:r>
            <a:r>
              <a:rPr sz="1000" spc="-70" dirty="0"/>
              <a:t>p</a:t>
            </a:r>
            <a:r>
              <a:rPr sz="1000" spc="-20" dirty="0"/>
              <a:t>rie</a:t>
            </a:r>
            <a:r>
              <a:rPr sz="1000" spc="-30" dirty="0"/>
              <a:t>t</a:t>
            </a:r>
            <a:r>
              <a:rPr sz="1000" spc="-540" dirty="0"/>
              <a:t>˘</a:t>
            </a:r>
            <a:r>
              <a:rPr sz="1000" spc="-50" dirty="0"/>
              <a:t>a</a:t>
            </a:r>
            <a:r>
              <a:rPr sz="1000" spc="-229" dirty="0"/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5" dirty="0"/>
              <a:t>i</a:t>
            </a:r>
            <a:r>
              <a:rPr sz="1000" spc="15" dirty="0"/>
              <a:t> </a:t>
            </a:r>
            <a:r>
              <a:rPr sz="1000" spc="-45" dirty="0"/>
              <a:t>ale</a:t>
            </a:r>
            <a:r>
              <a:rPr sz="1000" spc="20" dirty="0"/>
              <a:t> </a:t>
            </a:r>
            <a:r>
              <a:rPr sz="1000" spc="-10" dirty="0"/>
              <a:t>utilizat</a:t>
            </a:r>
            <a:r>
              <a:rPr sz="1000" spc="-45" dirty="0"/>
              <a:t>o</a:t>
            </a:r>
            <a:r>
              <a:rPr sz="1000" spc="-20" dirty="0"/>
              <a:t>rului,</a:t>
            </a:r>
            <a:r>
              <a:rPr sz="1000" spc="20" dirty="0"/>
              <a:t> </a:t>
            </a:r>
            <a:r>
              <a:rPr sz="1000" spc="-30" dirty="0"/>
              <a:t>grupului</a:t>
            </a:r>
            <a:endParaRPr sz="1000">
              <a:latin typeface="Lucida Sans Unicode"/>
              <a:cs typeface="Lucida Sans Unicode"/>
            </a:endParaRPr>
          </a:p>
          <a:p>
            <a:pPr marL="695960">
              <a:lnSpc>
                <a:spcPct val="100000"/>
              </a:lnSpc>
              <a:spcBef>
                <a:spcPts val="19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45" dirty="0">
                <a:latin typeface="Arial"/>
                <a:cs typeface="Arial"/>
              </a:rPr>
              <a:t>p</a:t>
            </a:r>
            <a:r>
              <a:rPr sz="900" spc="-75" dirty="0">
                <a:latin typeface="Arial"/>
                <a:cs typeface="Arial"/>
              </a:rPr>
              <a:t>a</a:t>
            </a:r>
            <a:r>
              <a:rPr sz="900" spc="-5" dirty="0">
                <a:latin typeface="Arial"/>
                <a:cs typeface="Arial"/>
              </a:rPr>
              <a:t>ro</a:t>
            </a:r>
            <a:r>
              <a:rPr sz="900" spc="-15" dirty="0">
                <a:latin typeface="Arial"/>
                <a:cs typeface="Arial"/>
              </a:rPr>
              <a:t>l</a:t>
            </a:r>
            <a:r>
              <a:rPr sz="900" spc="-295" dirty="0">
                <a:latin typeface="Arial"/>
                <a:cs typeface="Arial"/>
              </a:rPr>
              <a:t>˘</a:t>
            </a:r>
            <a:r>
              <a:rPr sz="900" spc="-60" dirty="0">
                <a:latin typeface="Arial"/>
                <a:cs typeface="Arial"/>
              </a:rPr>
              <a:t>a</a:t>
            </a:r>
            <a:endParaRPr sz="900">
              <a:latin typeface="Arial"/>
              <a:cs typeface="Arial"/>
            </a:endParaRPr>
          </a:p>
          <a:p>
            <a:pPr marL="695960">
              <a:lnSpc>
                <a:spcPct val="100000"/>
              </a:lnSpc>
              <a:spcBef>
                <a:spcPts val="1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40" dirty="0">
                <a:latin typeface="Arial"/>
                <a:cs typeface="Arial"/>
              </a:rPr>
              <a:t>nume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60" dirty="0">
                <a:latin typeface="Arial"/>
                <a:cs typeface="Arial"/>
              </a:rPr>
              <a:t>de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utilizat</a:t>
            </a:r>
            <a:r>
              <a:rPr sz="900" spc="-25" dirty="0">
                <a:latin typeface="Arial"/>
                <a:cs typeface="Arial"/>
              </a:rPr>
              <a:t>o</a:t>
            </a:r>
            <a:r>
              <a:rPr sz="900" spc="15" dirty="0">
                <a:latin typeface="Arial"/>
                <a:cs typeface="Arial"/>
              </a:rPr>
              <a:t>r</a:t>
            </a:r>
            <a:endParaRPr sz="900">
              <a:latin typeface="Arial"/>
              <a:cs typeface="Arial"/>
            </a:endParaRPr>
          </a:p>
          <a:p>
            <a:pPr marL="695960">
              <a:lnSpc>
                <a:spcPct val="100000"/>
              </a:lnSpc>
              <a:spcBef>
                <a:spcPts val="1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45" dirty="0">
                <a:latin typeface="Arial"/>
                <a:cs typeface="Arial"/>
              </a:rPr>
              <a:t>home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folder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46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0005">
              <a:lnSpc>
                <a:spcPct val="100000"/>
              </a:lnSpc>
            </a:pPr>
            <a:r>
              <a:rPr spc="-55" dirty="0"/>
              <a:t>Le</a:t>
            </a:r>
            <a:r>
              <a:rPr spc="-70" dirty="0"/>
              <a:t>g</a:t>
            </a:r>
            <a:r>
              <a:rPr spc="-650" dirty="0"/>
              <a:t>˘</a:t>
            </a:r>
            <a:r>
              <a:rPr spc="-45" dirty="0"/>
              <a:t>atura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45" dirty="0"/>
              <a:t>cese-utilizat</a:t>
            </a:r>
            <a:r>
              <a:rPr spc="-85" dirty="0"/>
              <a:t>o</a:t>
            </a:r>
            <a:r>
              <a:rPr spc="-40" dirty="0"/>
              <a:t>r</a:t>
            </a:r>
            <a:r>
              <a:rPr dirty="0"/>
              <a:t>i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74902"/>
            <a:ext cx="3728085" cy="154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identificat</a:t>
            </a:r>
            <a:r>
              <a:rPr sz="1100" spc="-6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(UID)</a:t>
            </a:r>
            <a:endParaRPr sz="1100">
              <a:latin typeface="Tahoma"/>
              <a:cs typeface="Tahoma"/>
            </a:endParaRPr>
          </a:p>
          <a:p>
            <a:pPr marL="160655" marR="12700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ac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iunile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fac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cese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6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anume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60655" marR="16637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autentificat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i="1" spc="95" dirty="0">
                <a:latin typeface="Calibri"/>
                <a:cs typeface="Calibri"/>
              </a:rPr>
              <a:t>→</a:t>
            </a:r>
            <a:r>
              <a:rPr sz="1100" i="1" spc="114" dirty="0">
                <a:latin typeface="Calibri"/>
                <a:cs typeface="Calibri"/>
              </a:rPr>
              <a:t> </a:t>
            </a:r>
            <a:r>
              <a:rPr sz="1100" spc="-40" dirty="0">
                <a:latin typeface="Tahoma"/>
                <a:cs typeface="Tahoma"/>
              </a:rPr>
              <a:t>exis</a:t>
            </a:r>
            <a:r>
              <a:rPr sz="1100" spc="-45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-45" dirty="0">
                <a:latin typeface="Tahoma"/>
                <a:cs typeface="Tahoma"/>
              </a:rPr>
              <a:t> shell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5" dirty="0">
                <a:latin typeface="Tahoma"/>
                <a:cs typeface="Tahoma"/>
              </a:rPr>
              <a:t>arui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55" dirty="0">
                <a:latin typeface="Tahoma"/>
                <a:cs typeface="Tahoma"/>
              </a:rPr>
              <a:t>amp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UID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endParaRPr sz="1100">
              <a:latin typeface="Tahoma"/>
              <a:cs typeface="Tahoma"/>
            </a:endParaRPr>
          </a:p>
          <a:p>
            <a:pPr marL="160655" marR="37655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coman</a:t>
            </a:r>
            <a:r>
              <a:rPr sz="1100" spc="-55" dirty="0">
                <a:latin typeface="Tahoma"/>
                <a:cs typeface="Tahoma"/>
              </a:rPr>
              <a:t>d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t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shell-ul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cur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60" dirty="0">
                <a:latin typeface="Tahoma"/>
                <a:cs typeface="Tahoma"/>
              </a:rPr>
              <a:t>n</a:t>
            </a:r>
            <a:r>
              <a:rPr sz="1100" spc="25" dirty="0">
                <a:latin typeface="Tahoma"/>
                <a:cs typeface="Tahoma"/>
              </a:rPr>
              <a:t>t</a:t>
            </a:r>
            <a:r>
              <a:rPr sz="1100" spc="-35" dirty="0">
                <a:latin typeface="Tahoma"/>
                <a:cs typeface="Tahoma"/>
              </a:rPr>
              <a:t>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ruli,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creea</a:t>
            </a:r>
            <a:r>
              <a:rPr sz="1100" spc="-60" dirty="0">
                <a:latin typeface="Tahoma"/>
                <a:cs typeface="Tahoma"/>
              </a:rPr>
              <a:t>z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nou,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tot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rului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re</a:t>
            </a:r>
            <a:r>
              <a:rPr sz="1100" spc="-10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rezentat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su</a:t>
            </a:r>
            <a:r>
              <a:rPr sz="1100" spc="-95" dirty="0">
                <a:latin typeface="Tahoma"/>
                <a:cs typeface="Tahoma"/>
              </a:rPr>
              <a:t>m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-85" dirty="0">
                <a:latin typeface="Tahoma"/>
                <a:cs typeface="Tahoma"/>
              </a:rPr>
              <a:t>se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47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6500">
              <a:lnSpc>
                <a:spcPct val="100000"/>
              </a:lnSpc>
            </a:pPr>
            <a:r>
              <a:rPr spc="-30" dirty="0"/>
              <a:t>O</a:t>
            </a:r>
            <a:r>
              <a:rPr spc="5" dirty="0"/>
              <a:t>p</a:t>
            </a:r>
            <a:r>
              <a:rPr spc="-50" dirty="0"/>
              <a:t>erating</a:t>
            </a:r>
            <a:r>
              <a:rPr spc="15" dirty="0"/>
              <a:t> </a:t>
            </a:r>
            <a:r>
              <a:rPr spc="-65" dirty="0"/>
              <a:t>Systems</a:t>
            </a:r>
            <a:r>
              <a:rPr spc="10" dirty="0"/>
              <a:t> </a:t>
            </a:r>
            <a:r>
              <a:rPr spc="-55" dirty="0"/>
              <a:t>Concepts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11796"/>
            <a:ext cx="3611245" cy="1202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edi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8-a,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2008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Sil</a:t>
            </a:r>
            <a:r>
              <a:rPr sz="1100" spc="15" dirty="0">
                <a:latin typeface="Tahoma"/>
                <a:cs typeface="Tahoma"/>
              </a:rPr>
              <a:t>b</a:t>
            </a:r>
            <a:r>
              <a:rPr sz="1100" spc="-40" dirty="0">
                <a:latin typeface="Tahoma"/>
                <a:cs typeface="Tahoma"/>
              </a:rPr>
              <a:t>erschatz,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Galvin</a:t>
            </a:r>
            <a:r>
              <a:rPr sz="1100" spc="-20" dirty="0">
                <a:latin typeface="Tahoma"/>
                <a:cs typeface="Tahoma"/>
              </a:rPr>
              <a:t>,</a:t>
            </a:r>
            <a:r>
              <a:rPr sz="1100" spc="2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Gagne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dintre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6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ile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0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0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ai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lumea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sistemel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60655" marR="211454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aco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75" dirty="0">
                <a:latin typeface="Tahoma"/>
                <a:cs typeface="Tahoma"/>
              </a:rPr>
              <a:t>e</a:t>
            </a:r>
            <a:r>
              <a:rPr sz="1100" spc="-65" dirty="0">
                <a:latin typeface="Tahoma"/>
                <a:cs typeface="Tahoma"/>
              </a:rPr>
              <a:t>r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fo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rte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b</a:t>
            </a:r>
            <a:r>
              <a:rPr sz="1100" spc="-50" dirty="0">
                <a:latin typeface="Tahoma"/>
                <a:cs typeface="Tahoma"/>
              </a:rPr>
              <a:t>ine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subiectele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gestiunea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cesel</a:t>
            </a:r>
            <a:r>
              <a:rPr sz="1100" spc="-10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 </a:t>
            </a:r>
            <a:r>
              <a:rPr sz="1100" spc="-50" dirty="0">
                <a:latin typeface="Tahoma"/>
                <a:cs typeface="Tahoma"/>
              </a:rPr>
              <a:t>gestiunea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mem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riei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edi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Tahoma"/>
                <a:cs typeface="Tahoma"/>
              </a:rPr>
              <a:t>ia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9-a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planifica</a:t>
            </a:r>
            <a:r>
              <a:rPr sz="1100" spc="-35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2012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49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84550">
              <a:lnSpc>
                <a:spcPct val="100000"/>
              </a:lnSpc>
            </a:pPr>
            <a:r>
              <a:rPr spc="-45" dirty="0"/>
              <a:t>Donald</a:t>
            </a:r>
            <a:r>
              <a:rPr spc="15" dirty="0"/>
              <a:t> </a:t>
            </a:r>
            <a:r>
              <a:rPr spc="-20" dirty="0"/>
              <a:t>Knuth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15210" y="582262"/>
            <a:ext cx="777583" cy="9196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6389" y="1741766"/>
            <a:ext cx="2901315" cy="144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Tahoma"/>
                <a:cs typeface="Tahoma"/>
              </a:rPr>
              <a:t>The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20" dirty="0">
                <a:latin typeface="Tahoma"/>
                <a:cs typeface="Tahoma"/>
              </a:rPr>
              <a:t>Art </a:t>
            </a:r>
            <a:r>
              <a:rPr sz="1100" spc="-35" dirty="0">
                <a:latin typeface="Tahoma"/>
                <a:cs typeface="Tahoma"/>
              </a:rPr>
              <a:t>of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Compute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Programming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</a:t>
            </a:r>
            <a:r>
              <a:rPr sz="900" spc="120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30" dirty="0">
                <a:latin typeface="Tahoma"/>
                <a:cs typeface="Tahoma"/>
              </a:rPr>
              <a:t>ıntreru</a:t>
            </a:r>
            <a:r>
              <a:rPr sz="1000" spc="-40" dirty="0">
                <a:latin typeface="Tahoma"/>
                <a:cs typeface="Tahoma"/>
              </a:rPr>
              <a:t>p</a:t>
            </a:r>
            <a:r>
              <a:rPr sz="1000" spc="25" dirty="0">
                <a:latin typeface="Tahoma"/>
                <a:cs typeface="Tahoma"/>
              </a:rPr>
              <a:t>t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du</a:t>
            </a:r>
            <a:r>
              <a:rPr sz="1000" spc="-55" dirty="0">
                <a:latin typeface="Tahoma"/>
                <a:cs typeface="Tahoma"/>
              </a:rPr>
              <a:t>p</a:t>
            </a:r>
            <a:r>
              <a:rPr sz="1000" spc="-540" dirty="0">
                <a:latin typeface="Tahoma"/>
                <a:cs typeface="Tahoma"/>
              </a:rPr>
              <a:t>˘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volumul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trei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entru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scrie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75" dirty="0">
                <a:latin typeface="Tahoma"/>
                <a:cs typeface="Tahoma"/>
              </a:rPr>
              <a:t>T</a:t>
            </a:r>
            <a:r>
              <a:rPr sz="1500" spc="-142" baseline="-11111" dirty="0">
                <a:latin typeface="Tahoma"/>
                <a:cs typeface="Tahoma"/>
              </a:rPr>
              <a:t>E</a:t>
            </a:r>
            <a:r>
              <a:rPr sz="1000" spc="80" dirty="0">
                <a:latin typeface="Tahoma"/>
                <a:cs typeface="Tahoma"/>
              </a:rPr>
              <a:t>X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Tahoma"/>
                <a:cs typeface="Tahoma"/>
              </a:rPr>
              <a:t>volumul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4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a</a:t>
            </a:r>
            <a:r>
              <a:rPr sz="1000" spc="-75" dirty="0">
                <a:latin typeface="Tahoma"/>
                <a:cs typeface="Tahoma"/>
              </a:rPr>
              <a:t>p</a:t>
            </a:r>
            <a:r>
              <a:rPr sz="1000" spc="-40" dirty="0">
                <a:latin typeface="Tahoma"/>
                <a:cs typeface="Tahoma"/>
              </a:rPr>
              <a:t>roa</a:t>
            </a:r>
            <a:r>
              <a:rPr sz="1000" spc="-20" dirty="0">
                <a:latin typeface="Tahoma"/>
                <a:cs typeface="Tahoma"/>
              </a:rPr>
              <a:t>p</a:t>
            </a:r>
            <a:r>
              <a:rPr sz="1000" spc="-85" dirty="0">
                <a:latin typeface="Tahoma"/>
                <a:cs typeface="Tahoma"/>
              </a:rPr>
              <a:t>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gata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Tahoma"/>
                <a:cs typeface="Tahoma"/>
              </a:rPr>
              <a:t>estim</a:t>
            </a:r>
            <a:r>
              <a:rPr sz="1000" spc="-70" dirty="0">
                <a:latin typeface="Tahoma"/>
                <a:cs typeface="Tahoma"/>
              </a:rPr>
              <a:t>a</a:t>
            </a:r>
            <a:r>
              <a:rPr sz="1000" spc="-55" dirty="0">
                <a:latin typeface="Tahoma"/>
                <a:cs typeface="Tahoma"/>
              </a:rPr>
              <a:t>re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15" dirty="0">
                <a:latin typeface="Tahoma"/>
                <a:cs typeface="Tahoma"/>
              </a:rPr>
              <a:t>p</a:t>
            </a:r>
            <a:r>
              <a:rPr sz="1000" spc="-35" dirty="0">
                <a:latin typeface="Tahoma"/>
                <a:cs typeface="Tahoma"/>
              </a:rPr>
              <a:t>entru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volumul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5</a:t>
            </a:r>
            <a:r>
              <a:rPr sz="1000" spc="-114" dirty="0">
                <a:latin typeface="Tahoma"/>
                <a:cs typeface="Tahoma"/>
              </a:rPr>
              <a:t> </a:t>
            </a:r>
            <a:r>
              <a:rPr sz="1000" spc="-420" dirty="0">
                <a:latin typeface="Tahoma"/>
                <a:cs typeface="Tahoma"/>
              </a:rPr>
              <a:t>ˆ</a:t>
            </a:r>
            <a:r>
              <a:rPr sz="1000" spc="-20" dirty="0">
                <a:latin typeface="Tahoma"/>
                <a:cs typeface="Tahoma"/>
              </a:rPr>
              <a:t>ın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2020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Tahoma"/>
                <a:cs typeface="Tahoma"/>
              </a:rPr>
              <a:t>volumele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6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330" dirty="0">
                <a:latin typeface="Tahoma"/>
                <a:cs typeface="Tahoma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5" dirty="0">
                <a:latin typeface="Tahoma"/>
                <a:cs typeface="Tahoma"/>
              </a:rPr>
              <a:t>i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7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planificate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analiza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alg</a:t>
            </a:r>
            <a:r>
              <a:rPr sz="1100" spc="-85" dirty="0">
                <a:latin typeface="Tahoma"/>
                <a:cs typeface="Tahoma"/>
              </a:rPr>
              <a:t>o</a:t>
            </a:r>
            <a:r>
              <a:rPr sz="1100" spc="-15" dirty="0">
                <a:latin typeface="Tahoma"/>
                <a:cs typeface="Tahoma"/>
              </a:rPr>
              <a:t>ritmil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aut</a:t>
            </a:r>
            <a:r>
              <a:rPr sz="1100" spc="-7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T</a:t>
            </a:r>
            <a:r>
              <a:rPr sz="1650" spc="-165" baseline="-12626" dirty="0">
                <a:latin typeface="Tahoma"/>
                <a:cs typeface="Tahoma"/>
              </a:rPr>
              <a:t>E</a:t>
            </a:r>
            <a:r>
              <a:rPr sz="1100" spc="25" dirty="0">
                <a:latin typeface="Tahoma"/>
                <a:cs typeface="Tahoma"/>
              </a:rPr>
              <a:t>X,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5" dirty="0">
                <a:latin typeface="Trebuchet MS"/>
                <a:cs typeface="Trebuchet MS"/>
              </a:rPr>
              <a:t>ME</a:t>
            </a:r>
            <a:r>
              <a:rPr sz="1100" spc="30" dirty="0">
                <a:latin typeface="Trebuchet MS"/>
                <a:cs typeface="Trebuchet MS"/>
              </a:rPr>
              <a:t>T</a:t>
            </a:r>
            <a:r>
              <a:rPr sz="1100" spc="90" dirty="0">
                <a:latin typeface="Trebuchet MS"/>
                <a:cs typeface="Trebuchet MS"/>
              </a:rPr>
              <a:t>A</a:t>
            </a:r>
            <a:r>
              <a:rPr sz="1100" spc="30" dirty="0">
                <a:latin typeface="Trebuchet MS"/>
                <a:cs typeface="Trebuchet MS"/>
              </a:rPr>
              <a:t>F</a:t>
            </a:r>
            <a:r>
              <a:rPr sz="1100" spc="-5" dirty="0">
                <a:latin typeface="Trebuchet MS"/>
                <a:cs typeface="Trebuchet MS"/>
              </a:rPr>
              <a:t>ONT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um</a:t>
            </a:r>
            <a:r>
              <a:rPr sz="1100" spc="-8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rofesional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4" action="ppaction://hlinksldjump"/>
              </a:rPr>
              <a:t>Cursul</a:t>
            </a:r>
            <a:r>
              <a:rPr sz="750" spc="30" baseline="5555" dirty="0">
                <a:hlinkClick r:id="rId4" action="ppaction://hlinksldjump"/>
              </a:rPr>
              <a:t> </a:t>
            </a:r>
            <a:r>
              <a:rPr sz="750" spc="-52" baseline="5555" dirty="0">
                <a:hlinkClick r:id="rId4" action="ppaction://hlinksldjump"/>
              </a:rPr>
              <a:t>4,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7" baseline="5555" dirty="0">
                <a:hlinkClick r:id="rId4" action="ppaction://hlinksldjump"/>
              </a:rPr>
              <a:t>Pr</a:t>
            </a:r>
            <a:r>
              <a:rPr sz="750" spc="0" baseline="5555" dirty="0">
                <a:hlinkClick r:id="rId4" action="ppaction://hlinksldjump"/>
              </a:rPr>
              <a:t>o</a:t>
            </a:r>
            <a:r>
              <a:rPr sz="750" spc="-52" baseline="5555" dirty="0">
                <a:hlinkClick r:id="rId4" action="ppaction://hlinksldjump"/>
              </a:rPr>
              <a:t>ce</a:t>
            </a:r>
            <a:r>
              <a:rPr sz="750" spc="-75" baseline="5555" dirty="0">
                <a:hlinkClick r:id="rId4" action="ppaction://hlinksldjump"/>
              </a:rPr>
              <a:t>se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45" baseline="5555" dirty="0">
                <a:hlinkClick r:id="rId4" action="ppaction://hlinksldjump"/>
              </a:rPr>
              <a:t>s</a:t>
            </a:r>
            <a:r>
              <a:rPr sz="500" spc="10" dirty="0">
                <a:hlinkClick r:id="rId4" action="ppaction://hlinksldjump"/>
              </a:rPr>
              <a:t>,</a:t>
            </a:r>
            <a:r>
              <a:rPr sz="750" spc="-30" baseline="5555" dirty="0">
                <a:hlinkClick r:id="rId4" action="ppaction://hlinksldjump"/>
              </a:rPr>
              <a:t>i</a:t>
            </a:r>
            <a:r>
              <a:rPr sz="750" spc="22" baseline="5555" dirty="0">
                <a:hlinkClick r:id="rId4" action="ppaction://hlinksldjump"/>
              </a:rPr>
              <a:t> </a:t>
            </a:r>
            <a:r>
              <a:rPr sz="750" spc="-37" baseline="5555" dirty="0">
                <a:hlinkClick r:id="rId4" action="ppaction://hlinksldjump"/>
              </a:rPr>
              <a:t>utilizat</a:t>
            </a:r>
            <a:r>
              <a:rPr sz="750" spc="-75" baseline="5555" dirty="0">
                <a:hlinkClick r:id="rId4" action="ppaction://hlinksldjump"/>
              </a:rPr>
              <a:t>o</a:t>
            </a:r>
            <a:r>
              <a:rPr sz="750" spc="-37" baseline="5555" dirty="0">
                <a:hlinkClick r:id="rId4" action="ppaction://hlinksldjump"/>
              </a:rPr>
              <a:t>ri</a:t>
            </a:r>
            <a:endParaRPr sz="750" baseline="5555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50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7223" y="116166"/>
            <a:ext cx="29337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B85433"/>
                </a:solidFill>
                <a:latin typeface="Tahoma"/>
                <a:cs typeface="Tahoma"/>
              </a:rPr>
              <a:t>IBM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12596"/>
            <a:ext cx="3517900" cy="145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International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Business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Machines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C</a:t>
            </a:r>
            <a:r>
              <a:rPr sz="1100" spc="-4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r</a:t>
            </a:r>
            <a:r>
              <a:rPr sz="1100" spc="-15" dirty="0">
                <a:latin typeface="Tahoma"/>
                <a:cs typeface="Tahoma"/>
              </a:rPr>
              <a:t>p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ration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fonda</a:t>
            </a:r>
            <a:r>
              <a:rPr sz="1100" spc="-4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45" dirty="0">
                <a:latin typeface="Tahoma"/>
                <a:cs typeface="Tahoma"/>
              </a:rPr>
              <a:t>a,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nume,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1924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una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dintre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65" dirty="0">
                <a:latin typeface="Tahoma"/>
                <a:cs typeface="Tahoma"/>
              </a:rPr>
              <a:t>ele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10" dirty="0">
                <a:latin typeface="Tahoma"/>
                <a:cs typeface="Tahoma"/>
              </a:rPr>
              <a:t>ri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companii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lume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unul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dintre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</a:t>
            </a:r>
            <a:r>
              <a:rPr sz="1100" spc="-65" dirty="0">
                <a:latin typeface="Tahoma"/>
                <a:cs typeface="Tahoma"/>
              </a:rPr>
              <a:t>ele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recunoscute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b</a:t>
            </a:r>
            <a:r>
              <a:rPr sz="1100" spc="-35" dirty="0">
                <a:latin typeface="Tahoma"/>
                <a:cs typeface="Tahoma"/>
              </a:rPr>
              <a:t>rand-uri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h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40" dirty="0">
                <a:latin typeface="Tahoma"/>
                <a:cs typeface="Tahoma"/>
              </a:rPr>
              <a:t>rd</a:t>
            </a:r>
            <a:r>
              <a:rPr sz="1100" spc="-100" dirty="0">
                <a:latin typeface="Tahoma"/>
                <a:cs typeface="Tahoma"/>
              </a:rPr>
              <a:t>w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(servere),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sof</a:t>
            </a:r>
            <a:r>
              <a:rPr sz="1100" spc="-60" dirty="0">
                <a:latin typeface="Tahoma"/>
                <a:cs typeface="Tahoma"/>
              </a:rPr>
              <a:t>t</a:t>
            </a:r>
            <a:r>
              <a:rPr sz="1100" spc="-105" dirty="0">
                <a:latin typeface="Tahoma"/>
                <a:cs typeface="Tahoma"/>
              </a:rPr>
              <a:t>w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servicii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5" dirty="0">
                <a:latin typeface="Tahoma"/>
                <a:cs typeface="Tahoma"/>
              </a:rPr>
              <a:t>Blue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Gen</a:t>
            </a:r>
            <a:r>
              <a:rPr sz="1100" spc="-60" dirty="0">
                <a:latin typeface="Tahoma"/>
                <a:cs typeface="Tahoma"/>
              </a:rPr>
              <a:t>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su</a:t>
            </a:r>
            <a:r>
              <a:rPr sz="1100" spc="-30" dirty="0">
                <a:latin typeface="Tahoma"/>
                <a:cs typeface="Tahoma"/>
              </a:rPr>
              <a:t>p</a:t>
            </a:r>
            <a:r>
              <a:rPr sz="1100" spc="-50" dirty="0">
                <a:latin typeface="Tahoma"/>
                <a:cs typeface="Tahoma"/>
              </a:rPr>
              <a:t>ercomputers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Tahoma"/>
                <a:cs typeface="Tahoma"/>
              </a:rPr>
              <a:t>sus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5" dirty="0">
                <a:latin typeface="Tahoma"/>
                <a:cs typeface="Tahoma"/>
              </a:rPr>
              <a:t>i</a:t>
            </a:r>
            <a:r>
              <a:rPr sz="1100" spc="-50" dirty="0">
                <a:latin typeface="Tahoma"/>
                <a:cs typeface="Tahoma"/>
              </a:rPr>
              <a:t>n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at</a:t>
            </a:r>
            <a:r>
              <a:rPr sz="1100" spc="-7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-55" dirty="0">
                <a:latin typeface="Tahoma"/>
                <a:cs typeface="Tahoma"/>
              </a:rPr>
              <a:t>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source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–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25" dirty="0">
                <a:latin typeface="Tahoma"/>
                <a:cs typeface="Tahoma"/>
              </a:rPr>
              <a:t>IBM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Linux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T</a:t>
            </a:r>
            <a:r>
              <a:rPr sz="1100" spc="-50" dirty="0">
                <a:latin typeface="Tahoma"/>
                <a:cs typeface="Tahoma"/>
              </a:rPr>
              <a:t>echnology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Center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51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9365">
              <a:lnSpc>
                <a:spcPct val="100000"/>
              </a:lnSpc>
            </a:pPr>
            <a:r>
              <a:rPr spc="65" dirty="0"/>
              <a:t>D</a:t>
            </a:r>
            <a:r>
              <a:rPr spc="-45" dirty="0"/>
              <a:t>T</a:t>
            </a:r>
            <a:r>
              <a:rPr spc="-65" dirty="0"/>
              <a:t>race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773430"/>
            <a:ext cx="3637915" cy="2039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dynamic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tracing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analiza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dinami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145" dirty="0">
                <a:latin typeface="Tahoma"/>
                <a:cs typeface="Tahoma"/>
              </a:rPr>
              <a:t>(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timp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real)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aplica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iil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sistemului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a</a:t>
            </a:r>
            <a:r>
              <a:rPr sz="1100" spc="-70" dirty="0">
                <a:latin typeface="Tahoma"/>
                <a:cs typeface="Tahoma"/>
              </a:rPr>
              <a:t>p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30" dirty="0">
                <a:latin typeface="Tahoma"/>
                <a:cs typeface="Tahoma"/>
              </a:rPr>
              <a:t>arut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2005,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Microsystems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ruleaza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Sol</a:t>
            </a:r>
            <a:r>
              <a:rPr sz="1100" spc="-65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ris,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Mac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5" dirty="0">
                <a:latin typeface="Tahoma"/>
                <a:cs typeface="Tahoma"/>
              </a:rPr>
              <a:t>OS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85" dirty="0">
                <a:latin typeface="Tahoma"/>
                <a:cs typeface="Tahoma"/>
              </a:rPr>
              <a:t>X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10" dirty="0">
                <a:latin typeface="Tahoma"/>
                <a:cs typeface="Tahoma"/>
              </a:rPr>
              <a:t>*BSD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50" dirty="0">
                <a:latin typeface="Tahoma"/>
                <a:cs typeface="Tahoma"/>
              </a:rPr>
              <a:t>and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f</a:t>
            </a:r>
            <a:r>
              <a:rPr sz="1100" spc="-65" dirty="0">
                <a:latin typeface="Tahoma"/>
                <a:cs typeface="Tahoma"/>
              </a:rPr>
              <a:t>os</a:t>
            </a:r>
            <a:r>
              <a:rPr sz="1100" spc="25" dirty="0">
                <a:latin typeface="Tahoma"/>
                <a:cs typeface="Tahoma"/>
              </a:rPr>
              <a:t>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elat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func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55" dirty="0">
                <a:latin typeface="Tahoma"/>
                <a:cs typeface="Tahoma"/>
              </a:rPr>
              <a:t>rgumente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latin typeface="Tahoma"/>
                <a:cs typeface="Tahoma"/>
              </a:rPr>
              <a:t>,,scriptat”’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a</a:t>
            </a:r>
            <a:r>
              <a:rPr sz="1100" spc="-35" dirty="0">
                <a:latin typeface="Tahoma"/>
                <a:cs typeface="Tahoma"/>
              </a:rPr>
              <a:t>j</a:t>
            </a:r>
            <a:r>
              <a:rPr sz="1100" spc="-25" dirty="0">
                <a:latin typeface="Tahoma"/>
                <a:cs typeface="Tahoma"/>
              </a:rPr>
              <a:t>ut</a:t>
            </a:r>
            <a:r>
              <a:rPr sz="1100" spc="-6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unui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limbaj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50" dirty="0">
                <a:latin typeface="Tahoma"/>
                <a:cs typeface="Tahoma"/>
              </a:rPr>
              <a:t>rogram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10" dirty="0">
                <a:latin typeface="Tahoma"/>
                <a:cs typeface="Tahoma"/>
              </a:rPr>
              <a:t>rimit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numeroase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remii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inova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Tahoma"/>
                <a:cs typeface="Tahoma"/>
              </a:rPr>
              <a:t>m</a:t>
            </a:r>
            <a:r>
              <a:rPr sz="1100" spc="-1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dul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k</a:t>
            </a:r>
            <a:r>
              <a:rPr sz="1100" spc="-55" dirty="0">
                <a:latin typeface="Tahoma"/>
                <a:cs typeface="Tahoma"/>
              </a:rPr>
              <a:t>ernel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rtat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Linux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echivalent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5" dirty="0">
                <a:latin typeface="Tahoma"/>
                <a:cs typeface="Tahoma"/>
              </a:rPr>
              <a:t>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Linux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este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" dirty="0">
                <a:latin typeface="Tahoma"/>
                <a:cs typeface="Tahoma"/>
              </a:rPr>
              <a:t>utilit</a:t>
            </a:r>
            <a:r>
              <a:rPr sz="1100" spc="-45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System</a:t>
            </a:r>
            <a:r>
              <a:rPr sz="1100" spc="-120" dirty="0">
                <a:latin typeface="Tahoma"/>
                <a:cs typeface="Tahoma"/>
              </a:rPr>
              <a:t>T</a:t>
            </a:r>
            <a:r>
              <a:rPr sz="1100" spc="-50" dirty="0">
                <a:latin typeface="Tahoma"/>
                <a:cs typeface="Tahoma"/>
              </a:rPr>
              <a:t>ap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(</a:t>
            </a:r>
            <a:r>
              <a:rPr sz="1100" spc="155" dirty="0">
                <a:latin typeface="PMingLiU"/>
                <a:cs typeface="PMingLiU"/>
              </a:rPr>
              <a:t>stap</a:t>
            </a:r>
            <a:r>
              <a:rPr sz="1100" dirty="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52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635">
              <a:lnSpc>
                <a:spcPct val="100000"/>
              </a:lnSpc>
            </a:pPr>
            <a:r>
              <a:rPr spc="-45" dirty="0"/>
              <a:t>Cuvinte</a:t>
            </a:r>
            <a:r>
              <a:rPr spc="15" dirty="0"/>
              <a:t> </a:t>
            </a:r>
            <a:r>
              <a:rPr spc="-65" dirty="0"/>
              <a:t>cheie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6387" y="619252"/>
            <a:ext cx="1243330" cy="2497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PMingLiU"/>
                <a:cs typeface="PMingLiU"/>
              </a:rPr>
              <a:t>PID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70" dirty="0">
                <a:latin typeface="PMingLiU"/>
                <a:cs typeface="PMingLiU"/>
              </a:rPr>
              <a:t>Task</a:t>
            </a:r>
            <a:r>
              <a:rPr sz="1100" dirty="0">
                <a:latin typeface="PMingLiU"/>
                <a:cs typeface="PMingLiU"/>
              </a:rPr>
              <a:t>  </a:t>
            </a:r>
            <a:r>
              <a:rPr sz="1100" spc="45" dirty="0">
                <a:latin typeface="PMingLiU"/>
                <a:cs typeface="PMingLiU"/>
              </a:rPr>
              <a:t>Manager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10" dirty="0">
                <a:latin typeface="PMingLiU"/>
                <a:cs typeface="PMingLiU"/>
              </a:rPr>
              <a:t>ps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225" dirty="0">
                <a:latin typeface="PMingLiU"/>
                <a:cs typeface="PMingLiU"/>
              </a:rPr>
              <a:t>init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ier</a:t>
            </a:r>
            <a:r>
              <a:rPr sz="1100" spc="-90" dirty="0">
                <a:latin typeface="Tahoma"/>
                <a:cs typeface="Tahoma"/>
              </a:rPr>
              <a:t>a</a:t>
            </a:r>
            <a:r>
              <a:rPr sz="1100" spc="-45" dirty="0">
                <a:latin typeface="Tahoma"/>
                <a:cs typeface="Tahoma"/>
              </a:rPr>
              <a:t>rhie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cese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60" dirty="0">
                <a:latin typeface="PMingLiU"/>
                <a:cs typeface="PMingLiU"/>
              </a:rPr>
              <a:t>pstree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30" dirty="0">
                <a:latin typeface="PMingLiU"/>
                <a:cs typeface="PMingLiU"/>
              </a:rPr>
              <a:t>top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40" dirty="0">
                <a:latin typeface="PMingLiU"/>
                <a:cs typeface="PMingLiU"/>
              </a:rPr>
              <a:t>procfs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cre</a:t>
            </a:r>
            <a:r>
              <a:rPr sz="1100" spc="-8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termin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oc</a:t>
            </a:r>
            <a:r>
              <a:rPr sz="1100" spc="-85" dirty="0">
                <a:latin typeface="Tahoma"/>
                <a:cs typeface="Tahoma"/>
              </a:rPr>
              <a:t>es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semnal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225" dirty="0"/>
              <a:t>kill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70" dirty="0">
                <a:latin typeface="Trebuchet MS"/>
                <a:cs typeface="Trebuchet MS"/>
              </a:rPr>
              <a:t>f</a:t>
            </a:r>
            <a:r>
              <a:rPr sz="1100" i="1" spc="-125" dirty="0">
                <a:latin typeface="Trebuchet MS"/>
                <a:cs typeface="Trebuchet MS"/>
              </a:rPr>
              <a:t>o</a:t>
            </a:r>
            <a:r>
              <a:rPr sz="1100" i="1" spc="-60" dirty="0">
                <a:latin typeface="Trebuchet MS"/>
                <a:cs typeface="Trebuchet MS"/>
              </a:rPr>
              <a:t>reground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45" dirty="0">
                <a:latin typeface="Trebuchet MS"/>
                <a:cs typeface="Trebuchet MS"/>
              </a:rPr>
              <a:t>background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sz="800" spc="350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800" spc="40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650" spc="-352" baseline="-5050" dirty="0"/>
              <a:t>&amp;</a:t>
            </a:r>
            <a:endParaRPr sz="1650" baseline="-50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30" dirty="0"/>
              <a:t>Ctrl+z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UID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p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30" dirty="0">
                <a:latin typeface="Tahoma"/>
                <a:cs typeface="Tahoma"/>
              </a:rPr>
              <a:t>rol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rivilegiat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55" dirty="0"/>
              <a:t>root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Tahoma"/>
                <a:cs typeface="Tahoma"/>
              </a:rPr>
              <a:t>grup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utilizat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10" dirty="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53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74720">
              <a:lnSpc>
                <a:spcPct val="100000"/>
              </a:lnSpc>
            </a:pPr>
            <a:r>
              <a:rPr spc="-75" dirty="0"/>
              <a:t>Resurse</a:t>
            </a:r>
            <a:r>
              <a:rPr spc="15" dirty="0"/>
              <a:t> </a:t>
            </a:r>
            <a:r>
              <a:rPr spc="-35" dirty="0"/>
              <a:t>utile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26934"/>
            <a:ext cx="3714115" cy="1144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90805" indent="-148590">
              <a:lnSpc>
                <a:spcPct val="101499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900" spc="-20" dirty="0">
                <a:latin typeface="Arial"/>
                <a:cs typeface="Arial"/>
              </a:rPr>
              <a:t>Sil</a:t>
            </a:r>
            <a:r>
              <a:rPr sz="900" spc="-5" dirty="0">
                <a:latin typeface="Arial"/>
                <a:cs typeface="Arial"/>
              </a:rPr>
              <a:t>b</a:t>
            </a:r>
            <a:r>
              <a:rPr sz="900" spc="-30" dirty="0">
                <a:latin typeface="Arial"/>
                <a:cs typeface="Arial"/>
              </a:rPr>
              <a:t>erschatz,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Galvin,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65" dirty="0">
                <a:latin typeface="Arial"/>
                <a:cs typeface="Arial"/>
              </a:rPr>
              <a:t>Gagne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5" dirty="0">
                <a:latin typeface="Arial"/>
                <a:cs typeface="Arial"/>
              </a:rPr>
              <a:t>–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30" dirty="0">
                <a:latin typeface="Arial"/>
                <a:cs typeface="Arial"/>
              </a:rPr>
              <a:t>O</a:t>
            </a:r>
            <a:r>
              <a:rPr sz="900" spc="5" dirty="0">
                <a:latin typeface="Arial"/>
                <a:cs typeface="Arial"/>
              </a:rPr>
              <a:t>p</a:t>
            </a:r>
            <a:r>
              <a:rPr sz="900" spc="-15" dirty="0">
                <a:latin typeface="Arial"/>
                <a:cs typeface="Arial"/>
              </a:rPr>
              <a:t>erating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0" dirty="0">
                <a:latin typeface="Arial"/>
                <a:cs typeface="Arial"/>
              </a:rPr>
              <a:t>System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0" dirty="0">
                <a:latin typeface="Arial"/>
                <a:cs typeface="Arial"/>
              </a:rPr>
              <a:t>Concepts</a:t>
            </a:r>
            <a:r>
              <a:rPr sz="900" spc="-20" dirty="0">
                <a:latin typeface="Arial"/>
                <a:cs typeface="Arial"/>
              </a:rPr>
              <a:t>,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7th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Edition </a:t>
            </a:r>
            <a:r>
              <a:rPr sz="900" spc="-15" dirty="0">
                <a:latin typeface="Arial"/>
                <a:cs typeface="Arial"/>
              </a:rPr>
              <a:t>(chapter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3: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95" dirty="0">
                <a:latin typeface="Arial"/>
                <a:cs typeface="Arial"/>
              </a:rPr>
              <a:t> </a:t>
            </a:r>
            <a:r>
              <a:rPr sz="900" spc="-15" dirty="0">
                <a:latin typeface="Arial"/>
                <a:cs typeface="Arial"/>
              </a:rPr>
              <a:t>Pr</a:t>
            </a:r>
            <a:r>
              <a:rPr sz="900" spc="10" dirty="0">
                <a:latin typeface="Arial"/>
                <a:cs typeface="Arial"/>
              </a:rPr>
              <a:t>o</a:t>
            </a:r>
            <a:r>
              <a:rPr sz="900" spc="-70" dirty="0">
                <a:latin typeface="Arial"/>
                <a:cs typeface="Arial"/>
              </a:rPr>
              <a:t>cesses)</a:t>
            </a:r>
            <a:endParaRPr sz="900">
              <a:latin typeface="Arial"/>
              <a:cs typeface="Arial"/>
            </a:endParaRPr>
          </a:p>
          <a:p>
            <a:pPr marL="160655" marR="5080" indent="-148590">
              <a:lnSpc>
                <a:spcPct val="101499"/>
              </a:lnSpc>
              <a:spcBef>
                <a:spcPts val="2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900" spc="-25" dirty="0">
                <a:latin typeface="Arial"/>
                <a:cs typeface="Arial"/>
              </a:rPr>
              <a:t>Andrew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T</a:t>
            </a:r>
            <a:r>
              <a:rPr sz="900" spc="-45" dirty="0">
                <a:latin typeface="Arial"/>
                <a:cs typeface="Arial"/>
              </a:rPr>
              <a:t>anenbaum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5" dirty="0">
                <a:latin typeface="Arial"/>
                <a:cs typeface="Arial"/>
              </a:rPr>
              <a:t>–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M</a:t>
            </a:r>
            <a:r>
              <a:rPr sz="900" spc="30" dirty="0">
                <a:latin typeface="Arial"/>
                <a:cs typeface="Arial"/>
              </a:rPr>
              <a:t>o</a:t>
            </a:r>
            <a:r>
              <a:rPr sz="900" spc="-35" dirty="0">
                <a:latin typeface="Arial"/>
                <a:cs typeface="Arial"/>
              </a:rPr>
              <a:t>dern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30" dirty="0">
                <a:latin typeface="Arial"/>
                <a:cs typeface="Arial"/>
              </a:rPr>
              <a:t>O</a:t>
            </a:r>
            <a:r>
              <a:rPr sz="900" spc="5" dirty="0">
                <a:latin typeface="Arial"/>
                <a:cs typeface="Arial"/>
              </a:rPr>
              <a:t>p</a:t>
            </a:r>
            <a:r>
              <a:rPr sz="900" spc="-15" dirty="0">
                <a:latin typeface="Arial"/>
                <a:cs typeface="Arial"/>
              </a:rPr>
              <a:t>erating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5" dirty="0">
                <a:latin typeface="Arial"/>
                <a:cs typeface="Arial"/>
              </a:rPr>
              <a:t>Systems,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35" dirty="0">
                <a:latin typeface="Arial"/>
                <a:cs typeface="Arial"/>
              </a:rPr>
              <a:t>2nd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Edition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15" dirty="0">
                <a:latin typeface="Arial"/>
                <a:cs typeface="Arial"/>
              </a:rPr>
              <a:t>(chapter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2: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95" dirty="0">
                <a:latin typeface="Arial"/>
                <a:cs typeface="Arial"/>
              </a:rPr>
              <a:t> </a:t>
            </a:r>
            <a:r>
              <a:rPr sz="900" spc="-15" dirty="0">
                <a:latin typeface="Arial"/>
                <a:cs typeface="Arial"/>
              </a:rPr>
              <a:t>Pr</a:t>
            </a:r>
            <a:r>
              <a:rPr sz="900" spc="10" dirty="0">
                <a:latin typeface="Arial"/>
                <a:cs typeface="Arial"/>
              </a:rPr>
              <a:t>o</a:t>
            </a:r>
            <a:r>
              <a:rPr sz="900" spc="-90" dirty="0">
                <a:latin typeface="Arial"/>
                <a:cs typeface="Arial"/>
              </a:rPr>
              <a:t>cesses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40" dirty="0">
                <a:latin typeface="Arial"/>
                <a:cs typeface="Arial"/>
              </a:rPr>
              <a:t>and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Threads)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900" spc="114" dirty="0">
                <a:latin typeface="PMingLiU"/>
                <a:cs typeface="PMingLiU"/>
                <a:hlinkClick r:id="rId3"/>
              </a:rPr>
              <a:t>http://en.wikipedia.org/wiki/Process_(computing)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900" spc="120" dirty="0">
                <a:latin typeface="PMingLiU"/>
                <a:cs typeface="PMingLiU"/>
              </a:rPr>
              <a:t>http://en.wikipedia.org/wiki/Category:Unix_signals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900" spc="110" dirty="0">
                <a:latin typeface="PMingLiU"/>
                <a:cs typeface="PMingLiU"/>
                <a:hlinkClick r:id="rId4"/>
              </a:rPr>
              <a:t>http://computer.howstuffworks.com/operating</a:t>
            </a:r>
            <a:r>
              <a:rPr sz="900" spc="125" dirty="0">
                <a:latin typeface="PMingLiU"/>
                <a:cs typeface="PMingLiU"/>
                <a:hlinkClick r:id="rId4"/>
              </a:rPr>
              <a:t>-</a:t>
            </a:r>
            <a:r>
              <a:rPr sz="900" spc="80" dirty="0">
                <a:latin typeface="PMingLiU"/>
                <a:cs typeface="PMingLiU"/>
                <a:hlinkClick r:id="rId4"/>
              </a:rPr>
              <a:t>system5.htm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5" action="ppaction://hlinksldjump"/>
              </a:rPr>
              <a:t>Cursul</a:t>
            </a:r>
            <a:r>
              <a:rPr sz="750" spc="30" baseline="5555" dirty="0">
                <a:hlinkClick r:id="rId5" action="ppaction://hlinksldjump"/>
              </a:rPr>
              <a:t> </a:t>
            </a:r>
            <a:r>
              <a:rPr sz="750" spc="-52" baseline="5555" dirty="0">
                <a:hlinkClick r:id="rId5" action="ppaction://hlinksldjump"/>
              </a:rPr>
              <a:t>4,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7" baseline="5555" dirty="0">
                <a:hlinkClick r:id="rId5" action="ppaction://hlinksldjump"/>
              </a:rPr>
              <a:t>Pr</a:t>
            </a:r>
            <a:r>
              <a:rPr sz="750" spc="0" baseline="5555" dirty="0">
                <a:hlinkClick r:id="rId5" action="ppaction://hlinksldjump"/>
              </a:rPr>
              <a:t>o</a:t>
            </a:r>
            <a:r>
              <a:rPr sz="750" spc="-52" baseline="5555" dirty="0">
                <a:hlinkClick r:id="rId5" action="ppaction://hlinksldjump"/>
              </a:rPr>
              <a:t>ce</a:t>
            </a:r>
            <a:r>
              <a:rPr sz="750" spc="-75" baseline="5555" dirty="0">
                <a:hlinkClick r:id="rId5" action="ppaction://hlinksldjump"/>
              </a:rPr>
              <a:t>se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345" baseline="5555" dirty="0">
                <a:hlinkClick r:id="rId5" action="ppaction://hlinksldjump"/>
              </a:rPr>
              <a:t>s</a:t>
            </a:r>
            <a:r>
              <a:rPr sz="500" spc="10" dirty="0">
                <a:hlinkClick r:id="rId5" action="ppaction://hlinksldjump"/>
              </a:rPr>
              <a:t>,</a:t>
            </a:r>
            <a:r>
              <a:rPr sz="750" spc="-30" baseline="5555" dirty="0">
                <a:hlinkClick r:id="rId5" action="ppaction://hlinksldjump"/>
              </a:rPr>
              <a:t>i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37" baseline="5555" dirty="0">
                <a:hlinkClick r:id="rId5" action="ppaction://hlinksldjump"/>
              </a:rPr>
              <a:t>utilizat</a:t>
            </a:r>
            <a:r>
              <a:rPr sz="750" spc="-75" baseline="5555" dirty="0">
                <a:hlinkClick r:id="rId5" action="ppaction://hlinksldjump"/>
              </a:rPr>
              <a:t>o</a:t>
            </a:r>
            <a:r>
              <a:rPr sz="750" spc="-37" baseline="5555" dirty="0">
                <a:hlinkClick r:id="rId5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54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53995">
              <a:lnSpc>
                <a:spcPct val="100000"/>
              </a:lnSpc>
            </a:pPr>
            <a:r>
              <a:rPr spc="-40" dirty="0"/>
              <a:t>Dezvolt</a:t>
            </a:r>
            <a:r>
              <a:rPr spc="-70" dirty="0"/>
              <a:t>a</a:t>
            </a:r>
            <a:r>
              <a:rPr spc="-75" dirty="0"/>
              <a:t>rea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65" dirty="0"/>
              <a:t>rogramel</a:t>
            </a:r>
            <a:r>
              <a:rPr spc="-105" dirty="0"/>
              <a:t>o</a:t>
            </a:r>
            <a:r>
              <a:rPr spc="-35" dirty="0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3203" y="508972"/>
            <a:ext cx="2721863" cy="25639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50074" y="3085338"/>
            <a:ext cx="2908300" cy="107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45" dirty="0">
                <a:latin typeface="Courier New"/>
                <a:cs typeface="Courier New"/>
                <a:hlinkClick r:id="rId4"/>
              </a:rPr>
              <a:t>http://www.</a:t>
            </a:r>
            <a:r>
              <a:rPr sz="600" spc="-50" dirty="0">
                <a:latin typeface="Courier New"/>
                <a:cs typeface="Courier New"/>
                <a:hlinkClick r:id="rId4"/>
              </a:rPr>
              <a:t>g</a:t>
            </a:r>
            <a:r>
              <a:rPr sz="600" spc="-45" dirty="0">
                <a:latin typeface="Courier New"/>
                <a:cs typeface="Courier New"/>
                <a:hlinkClick r:id="rId4"/>
              </a:rPr>
              <a:t>ridshore.nl/wp</a:t>
            </a:r>
            <a:r>
              <a:rPr sz="600" dirty="0">
                <a:latin typeface="Courier New"/>
                <a:cs typeface="Courier New"/>
                <a:hlinkClick r:id="rId4"/>
              </a:rPr>
              <a:t>-</a:t>
            </a:r>
            <a:r>
              <a:rPr sz="600" spc="-45" dirty="0">
                <a:latin typeface="Courier New"/>
                <a:cs typeface="Courier New"/>
                <a:hlinkClick r:id="rId4"/>
              </a:rPr>
              <a:t>content/uploads</a:t>
            </a:r>
            <a:r>
              <a:rPr sz="600" spc="-50" dirty="0">
                <a:latin typeface="Courier New"/>
                <a:cs typeface="Courier New"/>
                <a:hlinkClick r:id="rId4"/>
              </a:rPr>
              <a:t>/</a:t>
            </a:r>
            <a:r>
              <a:rPr sz="600" spc="-45" dirty="0">
                <a:latin typeface="Courier New"/>
                <a:cs typeface="Courier New"/>
                <a:hlinkClick r:id="rId4"/>
              </a:rPr>
              <a:t>code</a:t>
            </a:r>
            <a:r>
              <a:rPr sz="600" spc="5" dirty="0">
                <a:latin typeface="Courier New"/>
                <a:cs typeface="Courier New"/>
                <a:hlinkClick r:id="rId4"/>
              </a:rPr>
              <a:t>-</a:t>
            </a:r>
            <a:r>
              <a:rPr sz="600" spc="-45" dirty="0">
                <a:latin typeface="Courier New"/>
                <a:cs typeface="Courier New"/>
                <a:hlinkClick r:id="rId4"/>
              </a:rPr>
              <a:t>qu</a:t>
            </a:r>
            <a:r>
              <a:rPr sz="600" spc="-50" dirty="0">
                <a:latin typeface="Courier New"/>
                <a:cs typeface="Courier New"/>
                <a:hlinkClick r:id="rId4"/>
              </a:rPr>
              <a:t>a</a:t>
            </a:r>
            <a:r>
              <a:rPr sz="600" spc="-45" dirty="0">
                <a:latin typeface="Courier New"/>
                <a:cs typeface="Courier New"/>
                <a:hlinkClick r:id="rId4"/>
              </a:rPr>
              <a:t>lity</a:t>
            </a:r>
            <a:r>
              <a:rPr sz="600" spc="5" dirty="0">
                <a:latin typeface="Courier New"/>
                <a:cs typeface="Courier New"/>
                <a:hlinkClick r:id="rId4"/>
              </a:rPr>
              <a:t>-</a:t>
            </a:r>
            <a:r>
              <a:rPr sz="600" spc="-45" dirty="0">
                <a:latin typeface="Courier New"/>
                <a:cs typeface="Courier New"/>
                <a:hlinkClick r:id="rId4"/>
              </a:rPr>
              <a:t>m</a:t>
            </a:r>
            <a:r>
              <a:rPr sz="600" spc="-50" dirty="0">
                <a:latin typeface="Courier New"/>
                <a:cs typeface="Courier New"/>
                <a:hlinkClick r:id="rId4"/>
              </a:rPr>
              <a:t>e</a:t>
            </a:r>
            <a:r>
              <a:rPr sz="600" spc="-45" dirty="0">
                <a:latin typeface="Courier New"/>
                <a:cs typeface="Courier New"/>
                <a:hlinkClick r:id="rId4"/>
              </a:rPr>
              <a:t>asurement.jpg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5" action="ppaction://hlinksldjump"/>
              </a:rPr>
              <a:t>Cursul</a:t>
            </a:r>
            <a:r>
              <a:rPr sz="750" spc="30" baseline="5555" dirty="0">
                <a:hlinkClick r:id="rId5" action="ppaction://hlinksldjump"/>
              </a:rPr>
              <a:t> </a:t>
            </a:r>
            <a:r>
              <a:rPr sz="750" spc="-52" baseline="5555" dirty="0">
                <a:hlinkClick r:id="rId5" action="ppaction://hlinksldjump"/>
              </a:rPr>
              <a:t>4,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7" baseline="5555" dirty="0">
                <a:hlinkClick r:id="rId5" action="ppaction://hlinksldjump"/>
              </a:rPr>
              <a:t>Pr</a:t>
            </a:r>
            <a:r>
              <a:rPr sz="750" spc="0" baseline="5555" dirty="0">
                <a:hlinkClick r:id="rId5" action="ppaction://hlinksldjump"/>
              </a:rPr>
              <a:t>o</a:t>
            </a:r>
            <a:r>
              <a:rPr sz="750" spc="-60" baseline="5555" dirty="0">
                <a:hlinkClick r:id="rId5" action="ppaction://hlinksldjump"/>
              </a:rPr>
              <a:t>cese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345" baseline="5555" dirty="0">
                <a:hlinkClick r:id="rId5" action="ppaction://hlinksldjump"/>
              </a:rPr>
              <a:t>s</a:t>
            </a:r>
            <a:r>
              <a:rPr sz="500" spc="10" dirty="0">
                <a:hlinkClick r:id="rId5" action="ppaction://hlinksldjump"/>
              </a:rPr>
              <a:t>,</a:t>
            </a:r>
            <a:r>
              <a:rPr sz="750" spc="-30" baseline="5555" dirty="0">
                <a:hlinkClick r:id="rId5" action="ppaction://hlinksldjump"/>
              </a:rPr>
              <a:t>i</a:t>
            </a:r>
            <a:r>
              <a:rPr sz="750" spc="22" baseline="5555" dirty="0">
                <a:hlinkClick r:id="rId5" action="ppaction://hlinksldjump"/>
              </a:rPr>
              <a:t> </a:t>
            </a:r>
            <a:r>
              <a:rPr sz="750" spc="-37" baseline="5555" dirty="0">
                <a:hlinkClick r:id="rId5" action="ppaction://hlinksldjump"/>
              </a:rPr>
              <a:t>utilizat</a:t>
            </a:r>
            <a:r>
              <a:rPr sz="750" spc="-75" baseline="5555" dirty="0">
                <a:hlinkClick r:id="rId5" action="ppaction://hlinksldjump"/>
              </a:rPr>
              <a:t>o</a:t>
            </a:r>
            <a:r>
              <a:rPr sz="750" spc="-37" baseline="5555" dirty="0">
                <a:hlinkClick r:id="rId5" action="ppaction://hlinksldjump"/>
              </a:rPr>
              <a:t>ri</a:t>
            </a:r>
            <a:endParaRPr sz="750" baseline="5555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5</a:t>
            </a:fld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54070">
              <a:lnSpc>
                <a:spcPct val="100000"/>
              </a:lnSpc>
            </a:pPr>
            <a:r>
              <a:rPr spc="-55" dirty="0"/>
              <a:t>Su</a:t>
            </a:r>
            <a:r>
              <a:rPr spc="-25" dirty="0"/>
              <a:t>p</a:t>
            </a:r>
            <a:r>
              <a:rPr spc="-105" dirty="0"/>
              <a:t>o</a:t>
            </a:r>
            <a:r>
              <a:rPr spc="-10" dirty="0"/>
              <a:t>rt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60" dirty="0"/>
              <a:t>curs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28903"/>
            <a:ext cx="2640330" cy="1122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Su</a:t>
            </a:r>
            <a:r>
              <a:rPr sz="1100" spc="-5" dirty="0">
                <a:latin typeface="Tahoma"/>
                <a:cs typeface="Tahoma"/>
              </a:rPr>
              <a:t>p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dirty="0">
                <a:latin typeface="Tahoma"/>
                <a:cs typeface="Tahoma"/>
              </a:rPr>
              <a:t>rt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(Intr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0" dirty="0">
                <a:latin typeface="Tahoma"/>
                <a:cs typeface="Tahoma"/>
              </a:rPr>
              <a:t>ducere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sisteme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40" dirty="0">
                <a:latin typeface="Tahoma"/>
                <a:cs typeface="Tahoma"/>
              </a:rPr>
              <a:t>re)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0" dirty="0">
                <a:latin typeface="Tahoma"/>
                <a:cs typeface="Tahoma"/>
              </a:rPr>
              <a:t>Capitolul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5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–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5" dirty="0">
                <a:latin typeface="Tahoma"/>
                <a:cs typeface="Tahoma"/>
              </a:rPr>
              <a:t>Pr</a:t>
            </a:r>
            <a:r>
              <a:rPr sz="1000" spc="30" dirty="0">
                <a:latin typeface="Tahoma"/>
                <a:cs typeface="Tahoma"/>
              </a:rPr>
              <a:t>o</a:t>
            </a:r>
            <a:r>
              <a:rPr sz="1000" spc="-65" dirty="0">
                <a:latin typeface="Tahoma"/>
                <a:cs typeface="Tahoma"/>
              </a:rPr>
              <a:t>cese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Sec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3.1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Sec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4.5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Sec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10.2.3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Sec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10.2.4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Tahoma"/>
                <a:cs typeface="Tahoma"/>
              </a:rPr>
              <a:t>Sec</a:t>
            </a:r>
            <a:r>
              <a:rPr sz="1000" spc="-229" dirty="0">
                <a:latin typeface="Tahoma"/>
                <a:cs typeface="Tahoma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Tahoma"/>
                <a:cs typeface="Tahoma"/>
              </a:rPr>
              <a:t>iunea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45" dirty="0">
                <a:latin typeface="Tahoma"/>
                <a:cs typeface="Tahoma"/>
              </a:rPr>
              <a:t>10.3.3</a:t>
            </a:r>
            <a:r>
              <a:rPr sz="1000" spc="2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(p</a:t>
            </a:r>
            <a:r>
              <a:rPr sz="1000" spc="-60" dirty="0">
                <a:latin typeface="Tahoma"/>
                <a:cs typeface="Tahoma"/>
              </a:rPr>
              <a:t>a</a:t>
            </a:r>
            <a:r>
              <a:rPr sz="1000" spc="-30" dirty="0">
                <a:latin typeface="Tahoma"/>
                <a:cs typeface="Tahoma"/>
              </a:rPr>
              <a:t>ragraful</a:t>
            </a:r>
            <a:r>
              <a:rPr sz="1000" spc="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,,sudo”)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60" baseline="5555" dirty="0">
                <a:hlinkClick r:id="rId3" action="ppaction://hlinksldjump"/>
              </a:rPr>
              <a:t>cese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6</a:t>
            </a:fld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9320">
              <a:lnSpc>
                <a:spcPct val="100000"/>
              </a:lnSpc>
            </a:pPr>
            <a:r>
              <a:rPr spc="-45" dirty="0"/>
              <a:t>Cu</a:t>
            </a:r>
            <a:r>
              <a:rPr spc="-55" dirty="0"/>
              <a:t>m</a:t>
            </a:r>
            <a:r>
              <a:rPr spc="15" dirty="0"/>
              <a:t> </a:t>
            </a:r>
            <a:r>
              <a:rPr spc="-60" dirty="0"/>
              <a:t>,,facem</a:t>
            </a:r>
            <a:r>
              <a:rPr spc="10" dirty="0"/>
              <a:t> </a:t>
            </a:r>
            <a:r>
              <a:rPr spc="-20" dirty="0"/>
              <a:t>lucruri”</a:t>
            </a:r>
            <a:r>
              <a:rPr spc="-140" dirty="0"/>
              <a:t> </a:t>
            </a:r>
            <a:r>
              <a:rPr spc="-505" dirty="0"/>
              <a:t>ˆ</a:t>
            </a:r>
            <a:r>
              <a:rPr spc="-40" dirty="0"/>
              <a:t>ıntr-un</a:t>
            </a:r>
            <a:r>
              <a:rPr spc="15" dirty="0"/>
              <a:t> </a:t>
            </a:r>
            <a:r>
              <a:rPr spc="-10" dirty="0"/>
              <a:t>SO?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46748" rIns="0" bIns="0" rtlCol="0">
            <a:spAutoFit/>
          </a:bodyPr>
          <a:lstStyle/>
          <a:p>
            <a:pPr marL="13144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/>
              <a:t>inf</a:t>
            </a:r>
            <a:r>
              <a:rPr sz="1100" spc="-75" dirty="0"/>
              <a:t>o</a:t>
            </a:r>
            <a:r>
              <a:rPr sz="1100" spc="-35" dirty="0"/>
              <a:t>rmal</a:t>
            </a:r>
            <a:endParaRPr sz="1100">
              <a:latin typeface="Lucida Sans Unicode"/>
              <a:cs typeface="Lucida Sans Unicode"/>
            </a:endParaRPr>
          </a:p>
          <a:p>
            <a:pPr marL="419100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0" dirty="0"/>
              <a:t>click</a:t>
            </a:r>
            <a:r>
              <a:rPr sz="1000" spc="20" dirty="0"/>
              <a:t> </a:t>
            </a:r>
            <a:r>
              <a:rPr sz="1000" spc="-15" dirty="0"/>
              <a:t>p</a:t>
            </a:r>
            <a:r>
              <a:rPr sz="1000" spc="-85" dirty="0"/>
              <a:t>e</a:t>
            </a:r>
            <a:r>
              <a:rPr sz="1000" spc="20" dirty="0"/>
              <a:t> </a:t>
            </a:r>
            <a:r>
              <a:rPr sz="1000" spc="-50" dirty="0"/>
              <a:t>u</a:t>
            </a:r>
            <a:r>
              <a:rPr sz="1000" spc="-45" dirty="0"/>
              <a:t>n</a:t>
            </a:r>
            <a:r>
              <a:rPr sz="1000" spc="20" dirty="0"/>
              <a:t> </a:t>
            </a:r>
            <a:r>
              <a:rPr sz="1000" spc="-25" dirty="0"/>
              <a:t>icon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/>
              <a:t>scris</a:t>
            </a:r>
            <a:r>
              <a:rPr sz="1000" spc="20" dirty="0"/>
              <a:t> </a:t>
            </a:r>
            <a:r>
              <a:rPr sz="1000" spc="-50" dirty="0"/>
              <a:t>come</a:t>
            </a:r>
            <a:r>
              <a:rPr sz="1000" spc="-20" dirty="0"/>
              <a:t>nzi</a:t>
            </a:r>
            <a:endParaRPr sz="1000">
              <a:latin typeface="Arial"/>
              <a:cs typeface="Arial"/>
            </a:endParaRPr>
          </a:p>
          <a:p>
            <a:pPr marL="419100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/>
              <a:t>accesat</a:t>
            </a:r>
            <a:r>
              <a:rPr sz="1000" spc="15" dirty="0"/>
              <a:t> </a:t>
            </a:r>
            <a:r>
              <a:rPr sz="1000" spc="-70" dirty="0"/>
              <a:t>me</a:t>
            </a:r>
            <a:r>
              <a:rPr sz="1000" spc="-50" dirty="0"/>
              <a:t>n</a:t>
            </a:r>
            <a:r>
              <a:rPr sz="1000" spc="-15" dirty="0"/>
              <a:t>iuri</a:t>
            </a:r>
            <a:endParaRPr sz="1000">
              <a:latin typeface="Arial"/>
              <a:cs typeface="Arial"/>
            </a:endParaRPr>
          </a:p>
          <a:p>
            <a:pPr marL="131445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/>
              <a:t>mai</a:t>
            </a:r>
            <a:r>
              <a:rPr sz="1100" spc="20" dirty="0"/>
              <a:t> </a:t>
            </a:r>
            <a:r>
              <a:rPr sz="1100" spc="-30" dirty="0"/>
              <a:t>f</a:t>
            </a:r>
            <a:r>
              <a:rPr sz="1100" spc="-80" dirty="0"/>
              <a:t>o</a:t>
            </a:r>
            <a:r>
              <a:rPr sz="1100" spc="-45" dirty="0"/>
              <a:t>rmal:</a:t>
            </a:r>
            <a:r>
              <a:rPr sz="1100" spc="140" dirty="0"/>
              <a:t> </a:t>
            </a:r>
            <a:r>
              <a:rPr sz="1100" spc="-50" dirty="0"/>
              <a:t>,,deschidem</a:t>
            </a:r>
            <a:r>
              <a:rPr sz="1100" spc="15" dirty="0"/>
              <a:t> </a:t>
            </a:r>
            <a:r>
              <a:rPr sz="1100" spc="-30" dirty="0"/>
              <a:t>aplica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40" dirty="0"/>
              <a:t>ii”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/>
              <a:t>tehnic:</a:t>
            </a:r>
            <a:r>
              <a:rPr sz="1100" spc="140" dirty="0"/>
              <a:t> </a:t>
            </a:r>
            <a:r>
              <a:rPr sz="1100" spc="-30" dirty="0"/>
              <a:t>ru</a:t>
            </a:r>
            <a:r>
              <a:rPr sz="1100" spc="-25" dirty="0"/>
              <a:t>l</a:t>
            </a:r>
            <a:r>
              <a:rPr sz="1100" spc="-600" dirty="0"/>
              <a:t>˘</a:t>
            </a:r>
            <a:r>
              <a:rPr sz="1100" spc="-60" dirty="0"/>
              <a:t>am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0" dirty="0"/>
              <a:t>o</a:t>
            </a:r>
            <a:r>
              <a:rPr sz="1100" spc="-75" dirty="0"/>
              <a:t>cese</a:t>
            </a:r>
            <a:endParaRPr sz="1100">
              <a:latin typeface="Lucida Sans Unicode"/>
              <a:cs typeface="Lucida Sans Unicode"/>
            </a:endParaRPr>
          </a:p>
          <a:p>
            <a:pPr marL="13144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/>
              <a:t>o</a:t>
            </a:r>
            <a:r>
              <a:rPr sz="1100" spc="15" dirty="0"/>
              <a:t> </a:t>
            </a:r>
            <a:r>
              <a:rPr sz="1100" spc="-30" dirty="0"/>
              <a:t>aplica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5" dirty="0"/>
              <a:t>ie</a:t>
            </a:r>
            <a:r>
              <a:rPr sz="1100" spc="15" dirty="0"/>
              <a:t> </a:t>
            </a:r>
            <a:r>
              <a:rPr sz="1100" spc="-55" dirty="0"/>
              <a:t>deschi</a:t>
            </a:r>
            <a:r>
              <a:rPr sz="1100" spc="-65" dirty="0"/>
              <a:t>s</a:t>
            </a:r>
            <a:r>
              <a:rPr sz="1100" spc="-600" dirty="0"/>
              <a:t>˘</a:t>
            </a:r>
            <a:r>
              <a:rPr sz="1100" spc="-55" dirty="0"/>
              <a:t>a</a:t>
            </a:r>
            <a:r>
              <a:rPr sz="1100" spc="20" dirty="0"/>
              <a:t> </a:t>
            </a:r>
            <a:r>
              <a:rPr sz="1100" spc="45" dirty="0"/>
              <a:t>=</a:t>
            </a:r>
            <a:r>
              <a:rPr sz="1100" spc="15" dirty="0"/>
              <a:t> </a:t>
            </a:r>
            <a:r>
              <a:rPr sz="1100" spc="-40" dirty="0"/>
              <a:t>cel</a:t>
            </a:r>
            <a:r>
              <a:rPr sz="1100" spc="20" dirty="0"/>
              <a:t> </a:t>
            </a:r>
            <a:r>
              <a:rPr sz="1100" spc="-50" dirty="0"/>
              <a:t>pu</a:t>
            </a:r>
            <a:r>
              <a:rPr sz="1100" spc="-265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/>
              <a:t>in</a:t>
            </a:r>
            <a:r>
              <a:rPr sz="1100" spc="15" dirty="0"/>
              <a:t> </a:t>
            </a:r>
            <a:r>
              <a:rPr sz="1100" spc="-55" dirty="0"/>
              <a:t>un</a:t>
            </a:r>
            <a:r>
              <a:rPr sz="1100" spc="20" dirty="0"/>
              <a:t> </a:t>
            </a:r>
            <a:r>
              <a:rPr sz="1100" spc="-80" dirty="0"/>
              <a:t>p</a:t>
            </a:r>
            <a:r>
              <a:rPr sz="1100" spc="-35" dirty="0"/>
              <a:t>r</a:t>
            </a:r>
            <a:r>
              <a:rPr sz="1100" spc="-25" dirty="0"/>
              <a:t>oc</a:t>
            </a:r>
            <a:r>
              <a:rPr sz="1100" spc="-85" dirty="0"/>
              <a:t>es</a:t>
            </a:r>
            <a:r>
              <a:rPr sz="1100" spc="15" dirty="0"/>
              <a:t> </a:t>
            </a:r>
            <a:r>
              <a:rPr sz="1100" spc="-40" dirty="0"/>
              <a:t>c</a:t>
            </a:r>
            <a:r>
              <a:rPr sz="1100" spc="-75" dirty="0"/>
              <a:t>a</a:t>
            </a:r>
            <a:r>
              <a:rPr sz="1100" spc="-60" dirty="0"/>
              <a:t>re</a:t>
            </a:r>
            <a:r>
              <a:rPr sz="1100" spc="20" dirty="0"/>
              <a:t> </a:t>
            </a:r>
            <a:r>
              <a:rPr sz="1100" spc="-30" dirty="0"/>
              <a:t>r</a:t>
            </a:r>
            <a:r>
              <a:rPr sz="1100" spc="-45" dirty="0"/>
              <a:t>ulea</a:t>
            </a:r>
            <a:r>
              <a:rPr sz="1100" spc="-55" dirty="0"/>
              <a:t>z</a:t>
            </a:r>
            <a:r>
              <a:rPr sz="1100" spc="-600" dirty="0"/>
              <a:t>˘</a:t>
            </a:r>
            <a:r>
              <a:rPr sz="1100" spc="-55" dirty="0"/>
              <a:t>a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7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7985">
              <a:lnSpc>
                <a:spcPct val="100000"/>
              </a:lnSpc>
            </a:pPr>
            <a:r>
              <a:rPr spc="-45" dirty="0"/>
              <a:t>De</a:t>
            </a:r>
            <a:r>
              <a:rPr spc="10" dirty="0"/>
              <a:t> </a:t>
            </a:r>
            <a:r>
              <a:rPr spc="-75" dirty="0"/>
              <a:t>ce</a:t>
            </a:r>
            <a:r>
              <a:rPr spc="15" dirty="0"/>
              <a:t> </a:t>
            </a:r>
            <a:r>
              <a:rPr spc="-50" dirty="0"/>
              <a:t>exis</a:t>
            </a:r>
            <a:r>
              <a:rPr spc="-55" dirty="0"/>
              <a:t>t</a:t>
            </a:r>
            <a:r>
              <a:rPr spc="-650" dirty="0"/>
              <a:t>˘</a:t>
            </a:r>
            <a:r>
              <a:rPr spc="-75" dirty="0"/>
              <a:t>a</a:t>
            </a:r>
            <a:r>
              <a:rPr spc="15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75" dirty="0"/>
              <a:t>cese?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42962"/>
            <a:ext cx="3651885" cy="137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vrem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s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,,fa</a:t>
            </a:r>
            <a:r>
              <a:rPr sz="1100" spc="-50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ceva”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vrem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avem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entitate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define</a:t>
            </a:r>
            <a:r>
              <a:rPr sz="1100" spc="-380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Tahoma"/>
                <a:cs typeface="Tahoma"/>
              </a:rPr>
              <a:t>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,,</a:t>
            </a:r>
            <a:r>
              <a:rPr sz="1100" spc="-40" dirty="0">
                <a:latin typeface="Tahoma"/>
                <a:cs typeface="Tahoma"/>
              </a:rPr>
              <a:t>f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25" dirty="0">
                <a:latin typeface="Tahoma"/>
                <a:cs typeface="Tahoma"/>
              </a:rPr>
              <a:t>acutul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ceva”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Tahoma"/>
                <a:cs typeface="Tahoma"/>
              </a:rPr>
              <a:t>vrem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facem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lucruri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fiec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90" dirty="0">
                <a:latin typeface="Tahoma"/>
                <a:cs typeface="Tahoma"/>
              </a:rPr>
              <a:t>s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avem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o</a:t>
            </a:r>
            <a:r>
              <a:rPr sz="1100" spc="-30" dirty="0">
                <a:latin typeface="Tahoma"/>
                <a:cs typeface="Tahoma"/>
              </a:rPr>
              <a:t> entitate</a:t>
            </a:r>
            <a:endParaRPr sz="1100">
              <a:latin typeface="Tahoma"/>
              <a:cs typeface="Tahoma"/>
            </a:endParaRPr>
          </a:p>
          <a:p>
            <a:pPr marL="160655" marR="1397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75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cum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am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65" dirty="0">
                <a:latin typeface="Tahoma"/>
                <a:cs typeface="Tahoma"/>
              </a:rPr>
              <a:t>avea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mai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multe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65" dirty="0">
                <a:latin typeface="Tahoma"/>
                <a:cs typeface="Tahoma"/>
              </a:rPr>
              <a:t>ersoane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75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15" dirty="0">
                <a:latin typeface="Tahoma"/>
                <a:cs typeface="Tahoma"/>
              </a:rPr>
              <a:t>ot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face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lucruri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diferite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(sau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5" dirty="0">
                <a:latin typeface="Tahoma"/>
                <a:cs typeface="Tahoma"/>
              </a:rPr>
              <a:t>oate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acela</a:t>
            </a:r>
            <a:r>
              <a:rPr sz="1100" spc="-380" dirty="0">
                <a:latin typeface="Tahoma"/>
                <a:cs typeface="Tahoma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lucru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simultan)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25" dirty="0">
                <a:latin typeface="Tahoma"/>
                <a:cs typeface="Tahoma"/>
              </a:rPr>
              <a:t>rin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ca</a:t>
            </a:r>
            <a:r>
              <a:rPr sz="1100" spc="-60" dirty="0">
                <a:latin typeface="Tahoma"/>
                <a:cs typeface="Tahoma"/>
              </a:rPr>
              <a:t>s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sistemul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55" dirty="0">
                <a:latin typeface="Tahoma"/>
                <a:cs typeface="Tahoma"/>
              </a:rPr>
              <a:t>er</a:t>
            </a:r>
            <a:r>
              <a:rPr sz="1100" spc="-95" dirty="0">
                <a:latin typeface="Tahoma"/>
                <a:cs typeface="Tahoma"/>
              </a:rPr>
              <a:t>a</a:t>
            </a:r>
            <a:r>
              <a:rPr sz="1100" spc="-50" dirty="0">
                <a:latin typeface="Tahoma"/>
                <a:cs typeface="Tahoma"/>
              </a:rPr>
              <a:t>re,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astfel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enti</a:t>
            </a:r>
            <a:r>
              <a:rPr sz="1100" spc="-30" dirty="0">
                <a:latin typeface="Tahoma"/>
                <a:cs typeface="Tahoma"/>
              </a:rPr>
              <a:t>t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-265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sunt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0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cesele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8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73070">
              <a:lnSpc>
                <a:spcPct val="100000"/>
              </a:lnSpc>
            </a:pPr>
            <a:r>
              <a:rPr spc="-45" dirty="0"/>
              <a:t>Cu</a:t>
            </a:r>
            <a:r>
              <a:rPr spc="-55" dirty="0"/>
              <a:t>m</a:t>
            </a:r>
            <a:r>
              <a:rPr spc="15" dirty="0"/>
              <a:t> </a:t>
            </a:r>
            <a:r>
              <a:rPr spc="-55" dirty="0"/>
              <a:t>cr</a:t>
            </a:r>
            <a:r>
              <a:rPr spc="-85" dirty="0"/>
              <a:t>e</a:t>
            </a:r>
            <a:r>
              <a:rPr spc="-650" dirty="0"/>
              <a:t>˘</a:t>
            </a:r>
            <a:r>
              <a:rPr spc="-80" dirty="0"/>
              <a:t>am</a:t>
            </a:r>
            <a:r>
              <a:rPr spc="10" dirty="0"/>
              <a:t> </a:t>
            </a:r>
            <a:r>
              <a:rPr spc="-100" dirty="0"/>
              <a:t>p</a:t>
            </a:r>
            <a:r>
              <a:rPr spc="-45" dirty="0"/>
              <a:t>r</a:t>
            </a:r>
            <a:r>
              <a:rPr spc="-35" dirty="0"/>
              <a:t>o</a:t>
            </a:r>
            <a:r>
              <a:rPr spc="-75" dirty="0"/>
              <a:t>cese?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93495"/>
            <a:ext cx="3728720" cy="992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dublu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click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GUI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Tahoma"/>
                <a:cs typeface="Tahoma"/>
              </a:rPr>
              <a:t>rul</a:t>
            </a:r>
            <a:r>
              <a:rPr sz="1100" spc="-70" dirty="0">
                <a:latin typeface="Tahoma"/>
                <a:cs typeface="Tahoma"/>
              </a:rPr>
              <a:t>a</a:t>
            </a:r>
            <a:r>
              <a:rPr sz="1100" spc="-60" dirty="0">
                <a:latin typeface="Tahoma"/>
                <a:cs typeface="Tahoma"/>
              </a:rPr>
              <a:t>rea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unei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comenzi</a:t>
            </a:r>
            <a:r>
              <a:rPr sz="1100" spc="-125" dirty="0">
                <a:latin typeface="Tahoma"/>
                <a:cs typeface="Tahoma"/>
              </a:rPr>
              <a:t> 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linia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coman</a:t>
            </a:r>
            <a:r>
              <a:rPr sz="1100" spc="-55" dirty="0">
                <a:latin typeface="Tahoma"/>
                <a:cs typeface="Tahoma"/>
              </a:rPr>
              <a:t>d</a:t>
            </a:r>
            <a:r>
              <a:rPr sz="1100" spc="-595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70" dirty="0">
                <a:latin typeface="PMingLiU"/>
                <a:cs typeface="PMingLiU"/>
              </a:rPr>
              <a:t>Alt+F2</a:t>
            </a:r>
            <a:r>
              <a:rPr sz="1100" spc="75" dirty="0">
                <a:latin typeface="PMingLiU"/>
                <a:cs typeface="PMingLiU"/>
              </a:rPr>
              <a:t> </a:t>
            </a:r>
            <a:r>
              <a:rPr sz="1100" spc="-145" dirty="0">
                <a:latin typeface="Tahoma"/>
                <a:cs typeface="Tahoma"/>
              </a:rPr>
              <a:t>(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Linux)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Buton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Wind</a:t>
            </a:r>
            <a:r>
              <a:rPr sz="1100" spc="-50" dirty="0">
                <a:latin typeface="Tahoma"/>
                <a:cs typeface="Tahoma"/>
              </a:rPr>
              <a:t>o</a:t>
            </a:r>
            <a:r>
              <a:rPr sz="1100" spc="-75" dirty="0">
                <a:latin typeface="Tahoma"/>
                <a:cs typeface="Tahoma"/>
              </a:rPr>
              <a:t>ws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20" dirty="0">
                <a:latin typeface="Tahoma"/>
                <a:cs typeface="Tahoma"/>
              </a:rPr>
              <a:t>R </a:t>
            </a:r>
            <a:r>
              <a:rPr sz="1100" spc="-145" dirty="0">
                <a:latin typeface="Tahoma"/>
                <a:cs typeface="Tahoma"/>
              </a:rPr>
              <a:t>(</a:t>
            </a:r>
            <a:r>
              <a:rPr sz="1100" spc="-465" dirty="0">
                <a:latin typeface="Tahoma"/>
                <a:cs typeface="Tahoma"/>
              </a:rPr>
              <a:t>ˆ</a:t>
            </a:r>
            <a:r>
              <a:rPr sz="1100" spc="-25" dirty="0">
                <a:latin typeface="Tahoma"/>
                <a:cs typeface="Tahoma"/>
              </a:rPr>
              <a:t>ın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Wind</a:t>
            </a:r>
            <a:r>
              <a:rPr sz="1100" spc="-50" dirty="0">
                <a:latin typeface="Tahoma"/>
                <a:cs typeface="Tahoma"/>
              </a:rPr>
              <a:t>ows)</a:t>
            </a:r>
            <a:endParaRPr sz="1100">
              <a:latin typeface="Tahoma"/>
              <a:cs typeface="Tahoma"/>
            </a:endParaRPr>
          </a:p>
          <a:p>
            <a:pPr marL="160655" marR="2413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Tahoma"/>
                <a:cs typeface="Tahoma"/>
              </a:rPr>
              <a:t>c</a:t>
            </a:r>
            <a:r>
              <a:rPr sz="1100" spc="-595" dirty="0">
                <a:latin typeface="Tahoma"/>
                <a:cs typeface="Tahoma"/>
              </a:rPr>
              <a:t>ˆ</a:t>
            </a:r>
            <a:r>
              <a:rPr sz="1100" spc="-50" dirty="0">
                <a:latin typeface="Tahoma"/>
                <a:cs typeface="Tahoma"/>
              </a:rPr>
              <a:t>and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un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u</a:t>
            </a:r>
            <a:r>
              <a:rPr sz="1100" spc="-10" dirty="0">
                <a:latin typeface="Tahoma"/>
                <a:cs typeface="Tahoma"/>
              </a:rPr>
              <a:t>tilizat</a:t>
            </a:r>
            <a:r>
              <a:rPr sz="1100" spc="-40" dirty="0">
                <a:latin typeface="Tahoma"/>
                <a:cs typeface="Tahoma"/>
              </a:rPr>
              <a:t>o</a:t>
            </a:r>
            <a:r>
              <a:rPr sz="1100" spc="-25" dirty="0">
                <a:latin typeface="Tahoma"/>
                <a:cs typeface="Tahoma"/>
              </a:rPr>
              <a:t>r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autentifi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85" dirty="0">
                <a:latin typeface="Tahoma"/>
                <a:cs typeface="Tahoma"/>
              </a:rPr>
              <a:t>se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90" dirty="0">
                <a:latin typeface="Tahoma"/>
                <a:cs typeface="Tahoma"/>
              </a:rPr>
              <a:t>o</a:t>
            </a:r>
            <a:r>
              <a:rPr sz="1100" spc="-55" dirty="0">
                <a:latin typeface="Tahoma"/>
                <a:cs typeface="Tahoma"/>
              </a:rPr>
              <a:t>rnesc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80" dirty="0">
                <a:latin typeface="Tahoma"/>
                <a:cs typeface="Tahoma"/>
              </a:rPr>
              <a:t>p</a:t>
            </a:r>
            <a:r>
              <a:rPr sz="1100" spc="-35" dirty="0">
                <a:latin typeface="Tahoma"/>
                <a:cs typeface="Tahoma"/>
              </a:rPr>
              <a:t>r</a:t>
            </a:r>
            <a:r>
              <a:rPr sz="1100" spc="-25" dirty="0">
                <a:latin typeface="Tahoma"/>
                <a:cs typeface="Tahoma"/>
              </a:rPr>
              <a:t>o</a:t>
            </a:r>
            <a:r>
              <a:rPr sz="1100" spc="-65" dirty="0">
                <a:latin typeface="Tahoma"/>
                <a:cs typeface="Tahoma"/>
              </a:rPr>
              <a:t>cesele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70" dirty="0">
                <a:latin typeface="Tahoma"/>
                <a:cs typeface="Tahoma"/>
              </a:rPr>
              <a:t>de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st</a:t>
            </a:r>
            <a:r>
              <a:rPr sz="1100" spc="-80" dirty="0">
                <a:latin typeface="Tahoma"/>
                <a:cs typeface="Tahoma"/>
              </a:rPr>
              <a:t>a</a:t>
            </a:r>
            <a:r>
              <a:rPr sz="1100" spc="-25" dirty="0">
                <a:latin typeface="Tahoma"/>
                <a:cs typeface="Tahoma"/>
              </a:rPr>
              <a:t>rtup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(interf</a:t>
            </a:r>
            <a:r>
              <a:rPr sz="1100" spc="-30" dirty="0">
                <a:latin typeface="Tahoma"/>
                <a:cs typeface="Tahoma"/>
              </a:rPr>
              <a:t>a</a:t>
            </a:r>
            <a:r>
              <a:rPr sz="1100" spc="-270" dirty="0">
                <a:latin typeface="Tahoma"/>
                <a:cs typeface="Tahoma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15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grafi</a:t>
            </a:r>
            <a:r>
              <a:rPr sz="1100" spc="-45" dirty="0">
                <a:latin typeface="Tahoma"/>
                <a:cs typeface="Tahoma"/>
              </a:rPr>
              <a:t>c</a:t>
            </a:r>
            <a:r>
              <a:rPr sz="1100" spc="-600" dirty="0">
                <a:latin typeface="Tahoma"/>
                <a:cs typeface="Tahoma"/>
              </a:rPr>
              <a:t>˘</a:t>
            </a:r>
            <a:r>
              <a:rPr sz="1100" spc="-55" dirty="0">
                <a:latin typeface="Tahoma"/>
                <a:cs typeface="Tahoma"/>
              </a:rPr>
              <a:t>a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GU</a:t>
            </a:r>
            <a:r>
              <a:rPr sz="1100" spc="-20" dirty="0">
                <a:latin typeface="Tahoma"/>
                <a:cs typeface="Tahoma"/>
              </a:rPr>
              <a:t>I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sau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shell-ul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</a:t>
            </a:r>
            <a:r>
              <a:rPr sz="1100" spc="-40" dirty="0">
                <a:latin typeface="Tahoma"/>
                <a:cs typeface="Tahoma"/>
              </a:rPr>
              <a:t>entru</a:t>
            </a:r>
            <a:r>
              <a:rPr sz="1100" spc="20" dirty="0">
                <a:latin typeface="Tahoma"/>
                <a:cs typeface="Tahoma"/>
              </a:rPr>
              <a:t> </a:t>
            </a:r>
            <a:r>
              <a:rPr sz="1100" spc="-15" dirty="0">
                <a:latin typeface="Tahoma"/>
                <a:cs typeface="Tahoma"/>
              </a:rPr>
              <a:t>CLI)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750" spc="-44" baseline="5555" dirty="0">
                <a:hlinkClick r:id="rId3" action="ppaction://hlinksldjump"/>
              </a:rPr>
              <a:t>Cursul</a:t>
            </a:r>
            <a:r>
              <a:rPr sz="750" spc="30" baseline="5555" dirty="0">
                <a:hlinkClick r:id="rId3" action="ppaction://hlinksldjump"/>
              </a:rPr>
              <a:t> </a:t>
            </a:r>
            <a:r>
              <a:rPr sz="750" spc="-52" baseline="5555" dirty="0">
                <a:hlinkClick r:id="rId3" action="ppaction://hlinksldjump"/>
              </a:rPr>
              <a:t>4,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7" baseline="5555" dirty="0">
                <a:hlinkClick r:id="rId3" action="ppaction://hlinksldjump"/>
              </a:rPr>
              <a:t>Pr</a:t>
            </a:r>
            <a:r>
              <a:rPr sz="750" spc="0" baseline="5555" dirty="0">
                <a:hlinkClick r:id="rId3" action="ppaction://hlinksldjump"/>
              </a:rPr>
              <a:t>o</a:t>
            </a:r>
            <a:r>
              <a:rPr sz="750" spc="-52" baseline="5555" dirty="0">
                <a:hlinkClick r:id="rId3" action="ppaction://hlinksldjump"/>
              </a:rPr>
              <a:t>ce</a:t>
            </a:r>
            <a:r>
              <a:rPr sz="750" spc="-75" baseline="5555" dirty="0">
                <a:hlinkClick r:id="rId3" action="ppaction://hlinksldjump"/>
              </a:rPr>
              <a:t>se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45" baseline="5555" dirty="0">
                <a:hlinkClick r:id="rId3" action="ppaction://hlinksldjump"/>
              </a:rPr>
              <a:t>s</a:t>
            </a:r>
            <a:r>
              <a:rPr sz="500" spc="10" dirty="0">
                <a:hlinkClick r:id="rId3" action="ppaction://hlinksldjump"/>
              </a:rPr>
              <a:t>,</a:t>
            </a:r>
            <a:r>
              <a:rPr sz="750" spc="-30" baseline="5555" dirty="0">
                <a:hlinkClick r:id="rId3" action="ppaction://hlinksldjump"/>
              </a:rPr>
              <a:t>i</a:t>
            </a:r>
            <a:r>
              <a:rPr sz="750" spc="22" baseline="5555" dirty="0">
                <a:hlinkClick r:id="rId3" action="ppaction://hlinksldjump"/>
              </a:rPr>
              <a:t> </a:t>
            </a:r>
            <a:r>
              <a:rPr sz="750" spc="-37" baseline="5555" dirty="0">
                <a:hlinkClick r:id="rId3" action="ppaction://hlinksldjump"/>
              </a:rPr>
              <a:t>utilizat</a:t>
            </a:r>
            <a:r>
              <a:rPr sz="750" spc="-75" baseline="5555" dirty="0">
                <a:hlinkClick r:id="rId3" action="ppaction://hlinksldjump"/>
              </a:rPr>
              <a:t>o</a:t>
            </a:r>
            <a:r>
              <a:rPr sz="750" spc="-37" baseline="5555" dirty="0">
                <a:hlinkClick r:id="rId3" action="ppaction://hlinksldjump"/>
              </a:rPr>
              <a:t>ri</a:t>
            </a:r>
            <a:endParaRPr sz="750" baseline="5555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9</a:t>
            </a:r>
            <a:r>
              <a:rPr spc="-35" dirty="0"/>
              <a:t>/55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3943</Words>
  <Application>Microsoft Office PowerPoint</Application>
  <PresentationFormat>Custom</PresentationFormat>
  <Paragraphs>724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PMingLiU</vt:lpstr>
      <vt:lpstr>Arial</vt:lpstr>
      <vt:lpstr>Calibri</vt:lpstr>
      <vt:lpstr>Courier New</vt:lpstr>
      <vt:lpstr>Lucida Sans Unicode</vt:lpstr>
      <vt:lpstr>Tahoma</vt:lpstr>
      <vt:lpstr>Times New Roman</vt:lpstr>
      <vt:lpstr>Trebuchet MS</vt:lpstr>
      <vt:lpstr>Verdana</vt:lpstr>
      <vt:lpstr>Office Theme</vt:lpstr>
      <vt:lpstr>Cursul 4 Procese s, i utilizatori</vt:lpstr>
      <vt:lpstr>Moto</vt:lpstr>
      <vt:lpstr>Procese s, i utilizatori</vt:lpstr>
      <vt:lpstr>Dezvoltarea programelor</vt:lpstr>
      <vt:lpstr>Dezvoltarea programelor</vt:lpstr>
      <vt:lpstr>Suport de curs</vt:lpstr>
      <vt:lpstr>Cum ,,facem lucruri” ˆıntr-un SO?</vt:lpstr>
      <vt:lpstr>De ce exist˘a procese?</vt:lpstr>
      <vt:lpstr>Cum cre˘am procese?</vt:lpstr>
      <vt:lpstr>Procese</vt:lpstr>
      <vt:lpstr>Procese (detaliat)</vt:lpstr>
      <vt:lpstr>Resurse folosite de un proces</vt:lpstr>
      <vt:lpstr>Operat, ii cu procese</vt:lpstr>
      <vt:lpstr>Ce poate face s, i ce nu poate face un proces?</vt:lpstr>
      <vt:lpstr>Vizualizare procese ˆın Windows Explorer</vt:lpstr>
      <vt:lpstr>Vizualizare procese ˆın Unix</vt:lpstr>
      <vt:lpstr>Vizualizare procese ˆın Unix(cont.)</vt:lpstr>
      <vt:lpstr>Vizualizare procese ˆın Unix(cont.)</vt:lpstr>
      <vt:lpstr>Ierarhia de procese</vt:lpstr>
      <vt:lpstr>Ierarhia de procese(cont.)</vt:lpstr>
      <vt:lpstr>Ierarhia de procese(cont.)</vt:lpstr>
      <vt:lpstr>Utilitarul top</vt:lpstr>
      <vt:lpstr>Investigarea proceselor: procfs</vt:lpstr>
      <vt:lpstr>Crearea unui proces</vt:lpstr>
      <vt:lpstr>Terminarea unui proces</vt:lpstr>
      <vt:lpstr>Terminare fort, at˘a a unui proces</vt:lpstr>
      <vt:lpstr>Semnale</vt:lpstr>
      <vt:lpstr>Semnale(cont.)</vt:lpstr>
      <vt:lpstr>Semnale(cont.)</vt:lpstr>
      <vt:lpstr>Rularea ˆın fundal</vt:lpstr>
      <vt:lpstr>Rularea ˆın fundal(cont.)</vt:lpstr>
      <vt:lpstr>foreground s, i background</vt:lpstr>
      <vt:lpstr>De ce utilizatori?</vt:lpstr>
      <vt:lpstr>Ce este un utilizator?</vt:lpstr>
      <vt:lpstr>Operat, ii realizate de utilizatori</vt:lpstr>
      <vt:lpstr>Parol˘a</vt:lpstr>
      <vt:lpstr>Schimbarea utilizatorului</vt:lpstr>
      <vt:lpstr>Act, iuni privilegiate</vt:lpstr>
      <vt:lpstr>Utilizator privilegiat</vt:lpstr>
      <vt:lpstr>sudo</vt:lpstr>
      <vt:lpstr>Grupuri</vt:lpstr>
      <vt:lpstr>Operat, ii cu utilizatori s, i grupuri</vt:lpstr>
      <vt:lpstr>Leg˘atura procese-utilizatori</vt:lpstr>
      <vt:lpstr>Operating Systems Concepts</vt:lpstr>
      <vt:lpstr>Donald Knuth</vt:lpstr>
      <vt:lpstr>PowerPoint Presentation</vt:lpstr>
      <vt:lpstr>DTrace</vt:lpstr>
      <vt:lpstr>Cuvinte cheie</vt:lpstr>
      <vt:lpstr>Resurse utile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Cursul 4 - Procese si utilizatori</dc:title>
  <dc:creator>Utilizarea Sistemelor de Operare (USO)</dc:creator>
  <cp:lastModifiedBy>PC</cp:lastModifiedBy>
  <cp:revision>2</cp:revision>
  <dcterms:created xsi:type="dcterms:W3CDTF">2015-07-31T15:29:38Z</dcterms:created>
  <dcterms:modified xsi:type="dcterms:W3CDTF">2015-11-01T07:05:46Z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2014-10-24T00:00:00Z</vt:filetime>
  </property>
  <property fmtid="{D5CDD505-2E9C-101B-9397-08002B2CF9AE}" pid="3" name="Creator">
    <vt:lpwstr>LaTeX with Beamer class version 3.33</vt:lpwstr>
  </property>
  <property fmtid="{D5CDD505-2E9C-101B-9397-08002B2CF9AE}" pid="4" name="LastSaved">
    <vt:filetime>2015-07-31T00:00:00Z</vt:filetime>
  </property>
</Properties>
</file>