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jpg" ContentType="image/jp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</p:sldIdLst>
  <p:sldSz cx="4610100" cy="3460750"/>
  <p:notesSz cx="4610100" cy="34607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757" y="1072832"/>
            <a:ext cx="3918585" cy="7267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91515" y="1938020"/>
            <a:ext cx="3227069" cy="8651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B85433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B85433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15"/>
              <a:t>Cursul</a:t>
            </a:r>
            <a:r>
              <a:rPr dirty="0" baseline="5555" sz="750" spc="52"/>
              <a:t> </a:t>
            </a:r>
            <a:r>
              <a:rPr dirty="0" baseline="5555" sz="750" spc="-30"/>
              <a:t>6</a:t>
            </a:r>
            <a:r>
              <a:rPr dirty="0" baseline="5555" sz="750" spc="7"/>
              <a:t>,</a:t>
            </a:r>
            <a:r>
              <a:rPr dirty="0" baseline="5555" sz="750" spc="52"/>
              <a:t> </a:t>
            </a:r>
            <a:r>
              <a:rPr dirty="0" baseline="5555" sz="750"/>
              <a:t>Interfa</a:t>
            </a:r>
            <a:r>
              <a:rPr dirty="0" baseline="5555" sz="750" spc="-179"/>
              <a:t>t</a:t>
            </a:r>
            <a:r>
              <a:rPr dirty="0" sz="500" spc="25"/>
              <a:t>,</a:t>
            </a:r>
            <a:r>
              <a:rPr dirty="0" baseline="5555" sz="750" spc="-37"/>
              <a:t>a</a:t>
            </a:r>
            <a:r>
              <a:rPr dirty="0" baseline="5555" sz="750" spc="-52"/>
              <a:t> </a:t>
            </a:r>
            <a:r>
              <a:rPr dirty="0" baseline="5555" sz="750" spc="-157"/>
              <a:t>ˆ</a:t>
            </a:r>
            <a:r>
              <a:rPr dirty="0" baseline="5555" sz="750" spc="-15"/>
              <a:t>ın</a:t>
            </a:r>
            <a:r>
              <a:rPr dirty="0" baseline="5555" sz="750" spc="52"/>
              <a:t> </a:t>
            </a:r>
            <a:r>
              <a:rPr dirty="0" baseline="5555" sz="750"/>
              <a:t>linia</a:t>
            </a:r>
            <a:r>
              <a:rPr dirty="0" baseline="5555" sz="750" spc="52"/>
              <a:t> </a:t>
            </a:r>
            <a:r>
              <a:rPr dirty="0" baseline="5555" sz="750" spc="-37"/>
              <a:t>de</a:t>
            </a:r>
            <a:r>
              <a:rPr dirty="0" baseline="5555" sz="750" spc="52"/>
              <a:t> </a:t>
            </a:r>
            <a:r>
              <a:rPr dirty="0" baseline="5555" sz="750" spc="-15"/>
              <a:t>coman</a:t>
            </a:r>
            <a:r>
              <a:rPr dirty="0" baseline="5555" sz="750" spc="-22"/>
              <a:t>d</a:t>
            </a:r>
            <a:r>
              <a:rPr dirty="0" baseline="5555" sz="750" spc="-247"/>
              <a:t>˘</a:t>
            </a:r>
            <a:r>
              <a:rPr dirty="0" baseline="5555" sz="750" spc="-37"/>
              <a:t>a</a:t>
            </a:r>
            <a:endParaRPr baseline="5555" sz="750"/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B85433"/>
                </a:solidFill>
                <a:latin typeface="Arial"/>
                <a:cs typeface="Arial"/>
              </a:defRPr>
            </a:lvl1pPr>
          </a:lstStyle>
          <a:p>
            <a:pPr marL="58419">
              <a:lnSpc>
                <a:spcPts val="575"/>
              </a:lnSpc>
            </a:pPr>
            <a:fld id="{81D60167-4931-47E6-BA6A-407CBD079E47}" type="slidenum">
              <a:rPr dirty="0" spc="-15"/>
              <a:t>#</a:t>
            </a:fld>
            <a:r>
              <a:rPr dirty="0" spc="30"/>
              <a:t>/52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B85433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B85433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B85433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15"/>
              <a:t>Cursul</a:t>
            </a:r>
            <a:r>
              <a:rPr dirty="0" baseline="5555" sz="750" spc="52"/>
              <a:t> </a:t>
            </a:r>
            <a:r>
              <a:rPr dirty="0" baseline="5555" sz="750" spc="-30"/>
              <a:t>6</a:t>
            </a:r>
            <a:r>
              <a:rPr dirty="0" baseline="5555" sz="750" spc="7"/>
              <a:t>,</a:t>
            </a:r>
            <a:r>
              <a:rPr dirty="0" baseline="5555" sz="750" spc="52"/>
              <a:t> </a:t>
            </a:r>
            <a:r>
              <a:rPr dirty="0" baseline="5555" sz="750"/>
              <a:t>Interfa</a:t>
            </a:r>
            <a:r>
              <a:rPr dirty="0" baseline="5555" sz="750" spc="-179"/>
              <a:t>t</a:t>
            </a:r>
            <a:r>
              <a:rPr dirty="0" sz="500" spc="25"/>
              <a:t>,</a:t>
            </a:r>
            <a:r>
              <a:rPr dirty="0" baseline="5555" sz="750" spc="-37"/>
              <a:t>a</a:t>
            </a:r>
            <a:r>
              <a:rPr dirty="0" baseline="5555" sz="750" spc="-52"/>
              <a:t> </a:t>
            </a:r>
            <a:r>
              <a:rPr dirty="0" baseline="5555" sz="750" spc="-157"/>
              <a:t>ˆ</a:t>
            </a:r>
            <a:r>
              <a:rPr dirty="0" baseline="5555" sz="750" spc="-15"/>
              <a:t>ın</a:t>
            </a:r>
            <a:r>
              <a:rPr dirty="0" baseline="5555" sz="750" spc="52"/>
              <a:t> </a:t>
            </a:r>
            <a:r>
              <a:rPr dirty="0" baseline="5555" sz="750"/>
              <a:t>linia</a:t>
            </a:r>
            <a:r>
              <a:rPr dirty="0" baseline="5555" sz="750" spc="52"/>
              <a:t> </a:t>
            </a:r>
            <a:r>
              <a:rPr dirty="0" baseline="5555" sz="750" spc="-37"/>
              <a:t>de</a:t>
            </a:r>
            <a:r>
              <a:rPr dirty="0" baseline="5555" sz="750" spc="52"/>
              <a:t> </a:t>
            </a:r>
            <a:r>
              <a:rPr dirty="0" baseline="5555" sz="750" spc="-15"/>
              <a:t>coman</a:t>
            </a:r>
            <a:r>
              <a:rPr dirty="0" baseline="5555" sz="750" spc="-22"/>
              <a:t>d</a:t>
            </a:r>
            <a:r>
              <a:rPr dirty="0" baseline="5555" sz="750" spc="-247"/>
              <a:t>˘</a:t>
            </a:r>
            <a:r>
              <a:rPr dirty="0" baseline="5555" sz="750" spc="-37"/>
              <a:t>a</a:t>
            </a:r>
            <a:endParaRPr baseline="5555" sz="750"/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B85433"/>
                </a:solidFill>
                <a:latin typeface="Arial"/>
                <a:cs typeface="Arial"/>
              </a:defRPr>
            </a:lvl1pPr>
          </a:lstStyle>
          <a:p>
            <a:pPr marL="58419">
              <a:lnSpc>
                <a:spcPts val="575"/>
              </a:lnSpc>
            </a:pPr>
            <a:fld id="{81D60167-4931-47E6-BA6A-407CBD079E47}" type="slidenum">
              <a:rPr dirty="0" spc="-15"/>
              <a:t>#</a:t>
            </a:fld>
            <a:r>
              <a:rPr dirty="0" spc="30"/>
              <a:t>/52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B85433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56387" y="873988"/>
            <a:ext cx="1411605" cy="18675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2540393" y="860513"/>
            <a:ext cx="1366520" cy="18675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B85433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B85433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15"/>
              <a:t>Cursul</a:t>
            </a:r>
            <a:r>
              <a:rPr dirty="0" baseline="5555" sz="750" spc="52"/>
              <a:t> </a:t>
            </a:r>
            <a:r>
              <a:rPr dirty="0" baseline="5555" sz="750" spc="-30"/>
              <a:t>6</a:t>
            </a:r>
            <a:r>
              <a:rPr dirty="0" baseline="5555" sz="750" spc="7"/>
              <a:t>,</a:t>
            </a:r>
            <a:r>
              <a:rPr dirty="0" baseline="5555" sz="750" spc="52"/>
              <a:t> </a:t>
            </a:r>
            <a:r>
              <a:rPr dirty="0" baseline="5555" sz="750"/>
              <a:t>Interfa</a:t>
            </a:r>
            <a:r>
              <a:rPr dirty="0" baseline="5555" sz="750" spc="-179"/>
              <a:t>t</a:t>
            </a:r>
            <a:r>
              <a:rPr dirty="0" sz="500" spc="25"/>
              <a:t>,</a:t>
            </a:r>
            <a:r>
              <a:rPr dirty="0" baseline="5555" sz="750" spc="-37"/>
              <a:t>a</a:t>
            </a:r>
            <a:r>
              <a:rPr dirty="0" baseline="5555" sz="750" spc="-52"/>
              <a:t> </a:t>
            </a:r>
            <a:r>
              <a:rPr dirty="0" baseline="5555" sz="750" spc="-157"/>
              <a:t>ˆ</a:t>
            </a:r>
            <a:r>
              <a:rPr dirty="0" baseline="5555" sz="750" spc="-15"/>
              <a:t>ın</a:t>
            </a:r>
            <a:r>
              <a:rPr dirty="0" baseline="5555" sz="750" spc="52"/>
              <a:t> </a:t>
            </a:r>
            <a:r>
              <a:rPr dirty="0" baseline="5555" sz="750"/>
              <a:t>linia</a:t>
            </a:r>
            <a:r>
              <a:rPr dirty="0" baseline="5555" sz="750" spc="52"/>
              <a:t> </a:t>
            </a:r>
            <a:r>
              <a:rPr dirty="0" baseline="5555" sz="750" spc="-37"/>
              <a:t>de</a:t>
            </a:r>
            <a:r>
              <a:rPr dirty="0" baseline="5555" sz="750" spc="52"/>
              <a:t> </a:t>
            </a:r>
            <a:r>
              <a:rPr dirty="0" baseline="5555" sz="750" spc="-15"/>
              <a:t>coman</a:t>
            </a:r>
            <a:r>
              <a:rPr dirty="0" baseline="5555" sz="750" spc="-22"/>
              <a:t>d</a:t>
            </a:r>
            <a:r>
              <a:rPr dirty="0" baseline="5555" sz="750" spc="-247"/>
              <a:t>˘</a:t>
            </a:r>
            <a:r>
              <a:rPr dirty="0" baseline="5555" sz="750" spc="-37"/>
              <a:t>a</a:t>
            </a:r>
            <a:endParaRPr baseline="5555" sz="750"/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B85433"/>
                </a:solidFill>
                <a:latin typeface="Arial"/>
                <a:cs typeface="Arial"/>
              </a:defRPr>
            </a:lvl1pPr>
          </a:lstStyle>
          <a:p>
            <a:pPr marL="58419">
              <a:lnSpc>
                <a:spcPts val="575"/>
              </a:lnSpc>
            </a:pPr>
            <a:fld id="{81D60167-4931-47E6-BA6A-407CBD079E47}" type="slidenum">
              <a:rPr dirty="0" spc="-15"/>
              <a:t>#</a:t>
            </a:fld>
            <a:r>
              <a:rPr dirty="0" spc="30"/>
              <a:t>/52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B85433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B85433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B85433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15"/>
              <a:t>Cursul</a:t>
            </a:r>
            <a:r>
              <a:rPr dirty="0" baseline="5555" sz="750" spc="52"/>
              <a:t> </a:t>
            </a:r>
            <a:r>
              <a:rPr dirty="0" baseline="5555" sz="750" spc="-30"/>
              <a:t>6</a:t>
            </a:r>
            <a:r>
              <a:rPr dirty="0" baseline="5555" sz="750" spc="7"/>
              <a:t>,</a:t>
            </a:r>
            <a:r>
              <a:rPr dirty="0" baseline="5555" sz="750" spc="52"/>
              <a:t> </a:t>
            </a:r>
            <a:r>
              <a:rPr dirty="0" baseline="5555" sz="750"/>
              <a:t>Interfa</a:t>
            </a:r>
            <a:r>
              <a:rPr dirty="0" baseline="5555" sz="750" spc="-179"/>
              <a:t>t</a:t>
            </a:r>
            <a:r>
              <a:rPr dirty="0" sz="500" spc="25"/>
              <a:t>,</a:t>
            </a:r>
            <a:r>
              <a:rPr dirty="0" baseline="5555" sz="750" spc="-37"/>
              <a:t>a</a:t>
            </a:r>
            <a:r>
              <a:rPr dirty="0" baseline="5555" sz="750" spc="-52"/>
              <a:t> </a:t>
            </a:r>
            <a:r>
              <a:rPr dirty="0" baseline="5555" sz="750" spc="-157"/>
              <a:t>ˆ</a:t>
            </a:r>
            <a:r>
              <a:rPr dirty="0" baseline="5555" sz="750" spc="-15"/>
              <a:t>ın</a:t>
            </a:r>
            <a:r>
              <a:rPr dirty="0" baseline="5555" sz="750" spc="52"/>
              <a:t> </a:t>
            </a:r>
            <a:r>
              <a:rPr dirty="0" baseline="5555" sz="750"/>
              <a:t>linia</a:t>
            </a:r>
            <a:r>
              <a:rPr dirty="0" baseline="5555" sz="750" spc="52"/>
              <a:t> </a:t>
            </a:r>
            <a:r>
              <a:rPr dirty="0" baseline="5555" sz="750" spc="-37"/>
              <a:t>de</a:t>
            </a:r>
            <a:r>
              <a:rPr dirty="0" baseline="5555" sz="750" spc="52"/>
              <a:t> </a:t>
            </a:r>
            <a:r>
              <a:rPr dirty="0" baseline="5555" sz="750" spc="-15"/>
              <a:t>coman</a:t>
            </a:r>
            <a:r>
              <a:rPr dirty="0" baseline="5555" sz="750" spc="-22"/>
              <a:t>d</a:t>
            </a:r>
            <a:r>
              <a:rPr dirty="0" baseline="5555" sz="750" spc="-247"/>
              <a:t>˘</a:t>
            </a:r>
            <a:r>
              <a:rPr dirty="0" baseline="5555" sz="750" spc="-37"/>
              <a:t>a</a:t>
            </a:r>
            <a:endParaRPr baseline="5555" sz="750"/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B85433"/>
                </a:solidFill>
                <a:latin typeface="Arial"/>
                <a:cs typeface="Arial"/>
              </a:defRPr>
            </a:lvl1pPr>
          </a:lstStyle>
          <a:p>
            <a:pPr marL="58419">
              <a:lnSpc>
                <a:spcPts val="575"/>
              </a:lnSpc>
            </a:pPr>
            <a:fld id="{81D60167-4931-47E6-BA6A-407CBD079E47}" type="slidenum">
              <a:rPr dirty="0" spc="-15"/>
              <a:t>#</a:t>
            </a:fld>
            <a:r>
              <a:rPr dirty="0" spc="30"/>
              <a:t>/52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B85433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B85433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15"/>
              <a:t>Cursul</a:t>
            </a:r>
            <a:r>
              <a:rPr dirty="0" baseline="5555" sz="750" spc="52"/>
              <a:t> </a:t>
            </a:r>
            <a:r>
              <a:rPr dirty="0" baseline="5555" sz="750" spc="-30"/>
              <a:t>6</a:t>
            </a:r>
            <a:r>
              <a:rPr dirty="0" baseline="5555" sz="750" spc="7"/>
              <a:t>,</a:t>
            </a:r>
            <a:r>
              <a:rPr dirty="0" baseline="5555" sz="750" spc="52"/>
              <a:t> </a:t>
            </a:r>
            <a:r>
              <a:rPr dirty="0" baseline="5555" sz="750"/>
              <a:t>Interfa</a:t>
            </a:r>
            <a:r>
              <a:rPr dirty="0" baseline="5555" sz="750" spc="-179"/>
              <a:t>t</a:t>
            </a:r>
            <a:r>
              <a:rPr dirty="0" sz="500" spc="25"/>
              <a:t>,</a:t>
            </a:r>
            <a:r>
              <a:rPr dirty="0" baseline="5555" sz="750" spc="-37"/>
              <a:t>a</a:t>
            </a:r>
            <a:r>
              <a:rPr dirty="0" baseline="5555" sz="750" spc="-52"/>
              <a:t> </a:t>
            </a:r>
            <a:r>
              <a:rPr dirty="0" baseline="5555" sz="750" spc="-157"/>
              <a:t>ˆ</a:t>
            </a:r>
            <a:r>
              <a:rPr dirty="0" baseline="5555" sz="750" spc="-15"/>
              <a:t>ın</a:t>
            </a:r>
            <a:r>
              <a:rPr dirty="0" baseline="5555" sz="750" spc="52"/>
              <a:t> </a:t>
            </a:r>
            <a:r>
              <a:rPr dirty="0" baseline="5555" sz="750"/>
              <a:t>linia</a:t>
            </a:r>
            <a:r>
              <a:rPr dirty="0" baseline="5555" sz="750" spc="52"/>
              <a:t> </a:t>
            </a:r>
            <a:r>
              <a:rPr dirty="0" baseline="5555" sz="750" spc="-37"/>
              <a:t>de</a:t>
            </a:r>
            <a:r>
              <a:rPr dirty="0" baseline="5555" sz="750" spc="52"/>
              <a:t> </a:t>
            </a:r>
            <a:r>
              <a:rPr dirty="0" baseline="5555" sz="750" spc="-15"/>
              <a:t>coman</a:t>
            </a:r>
            <a:r>
              <a:rPr dirty="0" baseline="5555" sz="750" spc="-22"/>
              <a:t>d</a:t>
            </a:r>
            <a:r>
              <a:rPr dirty="0" baseline="5555" sz="750" spc="-247"/>
              <a:t>˘</a:t>
            </a:r>
            <a:r>
              <a:rPr dirty="0" baseline="5555" sz="750" spc="-37"/>
              <a:t>a</a:t>
            </a:r>
            <a:endParaRPr baseline="5555" sz="750"/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B85433"/>
                </a:solidFill>
                <a:latin typeface="Arial"/>
                <a:cs typeface="Arial"/>
              </a:defRPr>
            </a:lvl1pPr>
          </a:lstStyle>
          <a:p>
            <a:pPr marL="58419">
              <a:lnSpc>
                <a:spcPts val="575"/>
              </a:lnSpc>
            </a:pPr>
            <a:fld id="{81D60167-4931-47E6-BA6A-407CBD079E47}" type="slidenum">
              <a:rPr dirty="0" spc="-15"/>
              <a:t>#</a:t>
            </a:fld>
            <a:r>
              <a:rPr dirty="0" spc="30"/>
              <a:t>/52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8363" y="116166"/>
            <a:ext cx="4273372" cy="203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B85433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7294" y="756132"/>
            <a:ext cx="3915511" cy="20745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131305" y="3361937"/>
            <a:ext cx="281940" cy="88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" b="0" i="0">
                <a:solidFill>
                  <a:srgbClr val="B85433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1809628" y="3361937"/>
            <a:ext cx="1110614" cy="977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" b="0" i="0">
                <a:solidFill>
                  <a:srgbClr val="B85433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15"/>
              <a:t>Cursul</a:t>
            </a:r>
            <a:r>
              <a:rPr dirty="0" baseline="5555" sz="750" spc="52"/>
              <a:t> </a:t>
            </a:r>
            <a:r>
              <a:rPr dirty="0" baseline="5555" sz="750" spc="-30"/>
              <a:t>6</a:t>
            </a:r>
            <a:r>
              <a:rPr dirty="0" baseline="5555" sz="750" spc="7"/>
              <a:t>,</a:t>
            </a:r>
            <a:r>
              <a:rPr dirty="0" baseline="5555" sz="750" spc="52"/>
              <a:t> </a:t>
            </a:r>
            <a:r>
              <a:rPr dirty="0" baseline="5555" sz="750"/>
              <a:t>Interfa</a:t>
            </a:r>
            <a:r>
              <a:rPr dirty="0" baseline="5555" sz="750" spc="-179"/>
              <a:t>t</a:t>
            </a:r>
            <a:r>
              <a:rPr dirty="0" sz="500" spc="25"/>
              <a:t>,</a:t>
            </a:r>
            <a:r>
              <a:rPr dirty="0" baseline="5555" sz="750" spc="-37"/>
              <a:t>a</a:t>
            </a:r>
            <a:r>
              <a:rPr dirty="0" baseline="5555" sz="750" spc="-52"/>
              <a:t> </a:t>
            </a:r>
            <a:r>
              <a:rPr dirty="0" baseline="5555" sz="750" spc="-157"/>
              <a:t>ˆ</a:t>
            </a:r>
            <a:r>
              <a:rPr dirty="0" baseline="5555" sz="750" spc="-15"/>
              <a:t>ın</a:t>
            </a:r>
            <a:r>
              <a:rPr dirty="0" baseline="5555" sz="750" spc="52"/>
              <a:t> </a:t>
            </a:r>
            <a:r>
              <a:rPr dirty="0" baseline="5555" sz="750"/>
              <a:t>linia</a:t>
            </a:r>
            <a:r>
              <a:rPr dirty="0" baseline="5555" sz="750" spc="52"/>
              <a:t> </a:t>
            </a:r>
            <a:r>
              <a:rPr dirty="0" baseline="5555" sz="750" spc="-37"/>
              <a:t>de</a:t>
            </a:r>
            <a:r>
              <a:rPr dirty="0" baseline="5555" sz="750" spc="52"/>
              <a:t> </a:t>
            </a:r>
            <a:r>
              <a:rPr dirty="0" baseline="5555" sz="750" spc="-15"/>
              <a:t>coman</a:t>
            </a:r>
            <a:r>
              <a:rPr dirty="0" baseline="5555" sz="750" spc="-22"/>
              <a:t>d</a:t>
            </a:r>
            <a:r>
              <a:rPr dirty="0" baseline="5555" sz="750" spc="-247"/>
              <a:t>˘</a:t>
            </a:r>
            <a:r>
              <a:rPr dirty="0" baseline="5555" sz="750" spc="-37"/>
              <a:t>a</a:t>
            </a:r>
            <a:endParaRPr baseline="5555" sz="750"/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4270562" y="3361937"/>
            <a:ext cx="206375" cy="88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" b="0" i="0">
                <a:solidFill>
                  <a:srgbClr val="B85433"/>
                </a:solidFill>
                <a:latin typeface="Arial"/>
                <a:cs typeface="Arial"/>
              </a:defRPr>
            </a:lvl1pPr>
          </a:lstStyle>
          <a:p>
            <a:pPr marL="58419">
              <a:lnSpc>
                <a:spcPts val="575"/>
              </a:lnSpc>
            </a:pPr>
            <a:fld id="{81D60167-4931-47E6-BA6A-407CBD079E47}" type="slidenum">
              <a:rPr dirty="0" spc="-15"/>
              <a:t>#</a:t>
            </a:fld>
            <a:r>
              <a:rPr dirty="0" spc="30"/>
              <a:t>/52</a:t>
            </a:r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slide" Target="slide45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slide" Target="slide1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slide" Target="slide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slide" Target="slide1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slide" Target="slide1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slide" Target="slide1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slide" Target="slide1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slide" Target="slide1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slide" Target="slide1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slide" Target="slide1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hyperlink" Target="http://www.zhihua-lai.com/acm/linux-shell-programming-yes/" TargetMode="External"/><Relationship Id="rId6" Type="http://schemas.openxmlformats.org/officeDocument/2006/relationships/hyperlink" Target="http://en.wikipedia.org/wiki/File" TargetMode="External"/><Relationship Id="rId7" Type="http://schemas.openxmlformats.org/officeDocument/2006/relationships/slide" Target="slide1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slide" Target="slide45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image" Target="../media/image39.png"/><Relationship Id="rId9" Type="http://schemas.openxmlformats.org/officeDocument/2006/relationships/slide" Target="slide1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slide" Target="slide1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slide" Target="slide1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slide" Target="slide1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slide" Target="slide1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50.png"/><Relationship Id="rId9" Type="http://schemas.openxmlformats.org/officeDocument/2006/relationships/image" Target="../media/image51.png"/><Relationship Id="rId10" Type="http://schemas.openxmlformats.org/officeDocument/2006/relationships/image" Target="../media/image52.png"/><Relationship Id="rId11" Type="http://schemas.openxmlformats.org/officeDocument/2006/relationships/image" Target="../media/image53.png"/><Relationship Id="rId12" Type="http://schemas.openxmlformats.org/officeDocument/2006/relationships/image" Target="../media/image54.png"/><Relationship Id="rId13" Type="http://schemas.openxmlformats.org/officeDocument/2006/relationships/image" Target="../media/image55.png"/><Relationship Id="rId14" Type="http://schemas.openxmlformats.org/officeDocument/2006/relationships/image" Target="../media/image56.png"/><Relationship Id="rId15" Type="http://schemas.openxmlformats.org/officeDocument/2006/relationships/image" Target="../media/image57.png"/><Relationship Id="rId16" Type="http://schemas.openxmlformats.org/officeDocument/2006/relationships/image" Target="../media/image58.png"/><Relationship Id="rId17" Type="http://schemas.openxmlformats.org/officeDocument/2006/relationships/image" Target="../media/image59.png"/><Relationship Id="rId18" Type="http://schemas.openxmlformats.org/officeDocument/2006/relationships/image" Target="../media/image60.png"/><Relationship Id="rId19" Type="http://schemas.openxmlformats.org/officeDocument/2006/relationships/image" Target="../media/image61.png"/><Relationship Id="rId20" Type="http://schemas.openxmlformats.org/officeDocument/2006/relationships/image" Target="../media/image62.png"/><Relationship Id="rId21" Type="http://schemas.openxmlformats.org/officeDocument/2006/relationships/slide" Target="slide1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5" Type="http://schemas.openxmlformats.org/officeDocument/2006/relationships/image" Target="../media/image66.png"/><Relationship Id="rId6" Type="http://schemas.openxmlformats.org/officeDocument/2006/relationships/image" Target="../media/image67.png"/><Relationship Id="rId7" Type="http://schemas.openxmlformats.org/officeDocument/2006/relationships/image" Target="../media/image68.png"/><Relationship Id="rId8" Type="http://schemas.openxmlformats.org/officeDocument/2006/relationships/image" Target="../media/image69.png"/><Relationship Id="rId9" Type="http://schemas.openxmlformats.org/officeDocument/2006/relationships/image" Target="../media/image70.png"/><Relationship Id="rId10" Type="http://schemas.openxmlformats.org/officeDocument/2006/relationships/image" Target="../media/image71.png"/><Relationship Id="rId11" Type="http://schemas.openxmlformats.org/officeDocument/2006/relationships/image" Target="../media/image72.png"/><Relationship Id="rId12" Type="http://schemas.openxmlformats.org/officeDocument/2006/relationships/image" Target="../media/image73.png"/><Relationship Id="rId13" Type="http://schemas.openxmlformats.org/officeDocument/2006/relationships/image" Target="../media/image74.png"/><Relationship Id="rId14" Type="http://schemas.openxmlformats.org/officeDocument/2006/relationships/image" Target="../media/image75.png"/><Relationship Id="rId15" Type="http://schemas.openxmlformats.org/officeDocument/2006/relationships/slide" Target="slide1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png"/><Relationship Id="rId3" Type="http://schemas.openxmlformats.org/officeDocument/2006/relationships/slide" Target="slide1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png"/><Relationship Id="rId3" Type="http://schemas.openxmlformats.org/officeDocument/2006/relationships/image" Target="../media/image78.png"/><Relationship Id="rId4" Type="http://schemas.openxmlformats.org/officeDocument/2006/relationships/image" Target="../media/image79.png"/><Relationship Id="rId5" Type="http://schemas.openxmlformats.org/officeDocument/2006/relationships/image" Target="../media/image80.png"/><Relationship Id="rId6" Type="http://schemas.openxmlformats.org/officeDocument/2006/relationships/slide" Target="slide1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png"/><Relationship Id="rId3" Type="http://schemas.openxmlformats.org/officeDocument/2006/relationships/slide" Target="slide1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slide" Target="slide45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png"/><Relationship Id="rId3" Type="http://schemas.openxmlformats.org/officeDocument/2006/relationships/image" Target="../media/image83.png"/><Relationship Id="rId4" Type="http://schemas.openxmlformats.org/officeDocument/2006/relationships/image" Target="../media/image84.png"/><Relationship Id="rId5" Type="http://schemas.openxmlformats.org/officeDocument/2006/relationships/image" Target="../media/image85.png"/><Relationship Id="rId6" Type="http://schemas.openxmlformats.org/officeDocument/2006/relationships/image" Target="../media/image86.png"/><Relationship Id="rId7" Type="http://schemas.openxmlformats.org/officeDocument/2006/relationships/image" Target="../media/image87.png"/><Relationship Id="rId8" Type="http://schemas.openxmlformats.org/officeDocument/2006/relationships/image" Target="../media/image88.png"/><Relationship Id="rId9" Type="http://schemas.openxmlformats.org/officeDocument/2006/relationships/slide" Target="slide1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9.png"/><Relationship Id="rId3" Type="http://schemas.openxmlformats.org/officeDocument/2006/relationships/slide" Target="slide1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png"/><Relationship Id="rId3" Type="http://schemas.openxmlformats.org/officeDocument/2006/relationships/slide" Target="slide1.xm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1.png"/><Relationship Id="rId3" Type="http://schemas.openxmlformats.org/officeDocument/2006/relationships/image" Target="../media/image92.jpg"/><Relationship Id="rId4" Type="http://schemas.openxmlformats.org/officeDocument/2006/relationships/slide" Target="slide1.xm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3.png"/><Relationship Id="rId3" Type="http://schemas.openxmlformats.org/officeDocument/2006/relationships/image" Target="../media/image94.png"/><Relationship Id="rId4" Type="http://schemas.openxmlformats.org/officeDocument/2006/relationships/image" Target="../media/image95.png"/><Relationship Id="rId5" Type="http://schemas.openxmlformats.org/officeDocument/2006/relationships/image" Target="../media/image96.png"/><Relationship Id="rId6" Type="http://schemas.openxmlformats.org/officeDocument/2006/relationships/image" Target="../media/image97.png"/><Relationship Id="rId7" Type="http://schemas.openxmlformats.org/officeDocument/2006/relationships/image" Target="../media/image98.png"/><Relationship Id="rId8" Type="http://schemas.openxmlformats.org/officeDocument/2006/relationships/image" Target="../media/image99.png"/><Relationship Id="rId9" Type="http://schemas.openxmlformats.org/officeDocument/2006/relationships/slide" Target="slide1.xml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0.png"/><Relationship Id="rId3" Type="http://schemas.openxmlformats.org/officeDocument/2006/relationships/image" Target="../media/image101.png"/><Relationship Id="rId4" Type="http://schemas.openxmlformats.org/officeDocument/2006/relationships/image" Target="../media/image102.png"/><Relationship Id="rId5" Type="http://schemas.openxmlformats.org/officeDocument/2006/relationships/image" Target="../media/image103.png"/><Relationship Id="rId6" Type="http://schemas.openxmlformats.org/officeDocument/2006/relationships/image" Target="../media/image104.png"/><Relationship Id="rId7" Type="http://schemas.openxmlformats.org/officeDocument/2006/relationships/image" Target="../media/image105.png"/><Relationship Id="rId8" Type="http://schemas.openxmlformats.org/officeDocument/2006/relationships/image" Target="../media/image106.png"/><Relationship Id="rId9" Type="http://schemas.openxmlformats.org/officeDocument/2006/relationships/image" Target="../media/image107.png"/><Relationship Id="rId10" Type="http://schemas.openxmlformats.org/officeDocument/2006/relationships/image" Target="../media/image108.png"/><Relationship Id="rId11" Type="http://schemas.openxmlformats.org/officeDocument/2006/relationships/image" Target="../media/image109.png"/><Relationship Id="rId12" Type="http://schemas.openxmlformats.org/officeDocument/2006/relationships/image" Target="../media/image110.png"/><Relationship Id="rId13" Type="http://schemas.openxmlformats.org/officeDocument/2006/relationships/image" Target="../media/image111.png"/><Relationship Id="rId14" Type="http://schemas.openxmlformats.org/officeDocument/2006/relationships/image" Target="../media/image112.png"/><Relationship Id="rId15" Type="http://schemas.openxmlformats.org/officeDocument/2006/relationships/image" Target="../media/image113.png"/><Relationship Id="rId16" Type="http://schemas.openxmlformats.org/officeDocument/2006/relationships/image" Target="../media/image114.png"/><Relationship Id="rId17" Type="http://schemas.openxmlformats.org/officeDocument/2006/relationships/image" Target="../media/image115.png"/><Relationship Id="rId18" Type="http://schemas.openxmlformats.org/officeDocument/2006/relationships/slide" Target="slide1.xml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6.png"/><Relationship Id="rId3" Type="http://schemas.openxmlformats.org/officeDocument/2006/relationships/image" Target="../media/image117.png"/><Relationship Id="rId4" Type="http://schemas.openxmlformats.org/officeDocument/2006/relationships/image" Target="../media/image118.png"/><Relationship Id="rId5" Type="http://schemas.openxmlformats.org/officeDocument/2006/relationships/image" Target="../media/image119.png"/><Relationship Id="rId6" Type="http://schemas.openxmlformats.org/officeDocument/2006/relationships/image" Target="../media/image120.png"/><Relationship Id="rId7" Type="http://schemas.openxmlformats.org/officeDocument/2006/relationships/image" Target="../media/image121.png"/><Relationship Id="rId8" Type="http://schemas.openxmlformats.org/officeDocument/2006/relationships/image" Target="../media/image122.png"/><Relationship Id="rId9" Type="http://schemas.openxmlformats.org/officeDocument/2006/relationships/image" Target="../media/image123.png"/><Relationship Id="rId10" Type="http://schemas.openxmlformats.org/officeDocument/2006/relationships/image" Target="../media/image124.png"/><Relationship Id="rId11" Type="http://schemas.openxmlformats.org/officeDocument/2006/relationships/image" Target="../media/image125.png"/><Relationship Id="rId12" Type="http://schemas.openxmlformats.org/officeDocument/2006/relationships/image" Target="../media/image126.png"/><Relationship Id="rId13" Type="http://schemas.openxmlformats.org/officeDocument/2006/relationships/image" Target="../media/image127.png"/><Relationship Id="rId14" Type="http://schemas.openxmlformats.org/officeDocument/2006/relationships/image" Target="../media/image128.png"/><Relationship Id="rId15" Type="http://schemas.openxmlformats.org/officeDocument/2006/relationships/image" Target="../media/image129.png"/><Relationship Id="rId16" Type="http://schemas.openxmlformats.org/officeDocument/2006/relationships/image" Target="../media/image130.png"/><Relationship Id="rId17" Type="http://schemas.openxmlformats.org/officeDocument/2006/relationships/image" Target="../media/image131.png"/><Relationship Id="rId18" Type="http://schemas.openxmlformats.org/officeDocument/2006/relationships/image" Target="../media/image132.png"/><Relationship Id="rId19" Type="http://schemas.openxmlformats.org/officeDocument/2006/relationships/image" Target="../media/image133.png"/><Relationship Id="rId20" Type="http://schemas.openxmlformats.org/officeDocument/2006/relationships/image" Target="../media/image134.png"/><Relationship Id="rId21" Type="http://schemas.openxmlformats.org/officeDocument/2006/relationships/image" Target="../media/image135.png"/><Relationship Id="rId22" Type="http://schemas.openxmlformats.org/officeDocument/2006/relationships/image" Target="../media/image136.png"/><Relationship Id="rId23" Type="http://schemas.openxmlformats.org/officeDocument/2006/relationships/image" Target="../media/image137.png"/><Relationship Id="rId24" Type="http://schemas.openxmlformats.org/officeDocument/2006/relationships/image" Target="../media/image138.png"/><Relationship Id="rId25" Type="http://schemas.openxmlformats.org/officeDocument/2006/relationships/image" Target="../media/image139.png"/><Relationship Id="rId26" Type="http://schemas.openxmlformats.org/officeDocument/2006/relationships/image" Target="../media/image140.png"/><Relationship Id="rId27" Type="http://schemas.openxmlformats.org/officeDocument/2006/relationships/slide" Target="slide1.xml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1.png"/><Relationship Id="rId3" Type="http://schemas.openxmlformats.org/officeDocument/2006/relationships/image" Target="../media/image142.png"/><Relationship Id="rId4" Type="http://schemas.openxmlformats.org/officeDocument/2006/relationships/image" Target="../media/image143.png"/><Relationship Id="rId5" Type="http://schemas.openxmlformats.org/officeDocument/2006/relationships/image" Target="../media/image144.png"/><Relationship Id="rId6" Type="http://schemas.openxmlformats.org/officeDocument/2006/relationships/image" Target="../media/image145.png"/><Relationship Id="rId7" Type="http://schemas.openxmlformats.org/officeDocument/2006/relationships/image" Target="../media/image146.png"/><Relationship Id="rId8" Type="http://schemas.openxmlformats.org/officeDocument/2006/relationships/image" Target="../media/image147.png"/><Relationship Id="rId9" Type="http://schemas.openxmlformats.org/officeDocument/2006/relationships/slide" Target="slide1.xml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8.png"/><Relationship Id="rId3" Type="http://schemas.openxmlformats.org/officeDocument/2006/relationships/slide" Target="slide1.xml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9.png"/><Relationship Id="rId3" Type="http://schemas.openxmlformats.org/officeDocument/2006/relationships/slide" Target="slide1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7.jpg"/><Relationship Id="rId4" Type="http://schemas.openxmlformats.org/officeDocument/2006/relationships/hyperlink" Target="http://crazyhyena.com/funny-file-system-is-the-prehistoric-google_en" TargetMode="External"/><Relationship Id="rId5" Type="http://schemas.openxmlformats.org/officeDocument/2006/relationships/slide" Target="slide45.xml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0.png"/><Relationship Id="rId3" Type="http://schemas.openxmlformats.org/officeDocument/2006/relationships/slide" Target="slide1.xml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1.png"/><Relationship Id="rId3" Type="http://schemas.openxmlformats.org/officeDocument/2006/relationships/image" Target="../media/image152.jpg"/><Relationship Id="rId4" Type="http://schemas.openxmlformats.org/officeDocument/2006/relationships/slide" Target="slide1.xml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3.png"/><Relationship Id="rId3" Type="http://schemas.openxmlformats.org/officeDocument/2006/relationships/slide" Target="slide1.xml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4.png"/><Relationship Id="rId3" Type="http://schemas.openxmlformats.org/officeDocument/2006/relationships/slide" Target="slide1.xml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5.png"/><Relationship Id="rId3" Type="http://schemas.openxmlformats.org/officeDocument/2006/relationships/slide" Target="slide1.xml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6.png"/><Relationship Id="rId3" Type="http://schemas.openxmlformats.org/officeDocument/2006/relationships/hyperlink" Target="http://en.wikipedia.org/wiki/User_interface" TargetMode="External"/><Relationship Id="rId4" Type="http://schemas.openxmlformats.org/officeDocument/2006/relationships/hyperlink" Target="http://www.gnu.org/software/bash/manual/bashref.html" TargetMode="External"/><Relationship Id="rId5" Type="http://schemas.openxmlformats.org/officeDocument/2006/relationships/hyperlink" Target="http://mywiki.wooledge.org/BashFAQ" TargetMode="External"/><Relationship Id="rId6" Type="http://schemas.openxmlformats.org/officeDocument/2006/relationships/hyperlink" Target="http://www.shelldorado.com/" TargetMode="External"/><Relationship Id="rId7" Type="http://schemas.openxmlformats.org/officeDocument/2006/relationships/hyperlink" Target="http://www.pixelbeat.org/cmdline.html" TargetMode="External"/><Relationship Id="rId8" Type="http://schemas.openxmlformats.org/officeDocument/2006/relationships/slide" Target="slide1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slide" Target="slide4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slide" Target="slide1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slide" Target="slide1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slide" Target="slide1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slide" Target="slide1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9994" y="1220260"/>
            <a:ext cx="1049776" cy="6246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38616" y="909091"/>
            <a:ext cx="1697355" cy="40068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1664"/>
              </a:lnSpc>
            </a:pPr>
            <a:r>
              <a:rPr dirty="0" sz="1400" spc="-40"/>
              <a:t>Cursu</a:t>
            </a:r>
            <a:r>
              <a:rPr dirty="0" sz="1400" spc="-15"/>
              <a:t>l</a:t>
            </a:r>
            <a:r>
              <a:rPr dirty="0" sz="1400" spc="30"/>
              <a:t> </a:t>
            </a:r>
            <a:r>
              <a:rPr dirty="0" sz="1400" spc="-65"/>
              <a:t>6</a:t>
            </a:r>
            <a:endParaRPr sz="1400"/>
          </a:p>
          <a:p>
            <a:pPr algn="ctr">
              <a:lnSpc>
                <a:spcPts val="1305"/>
              </a:lnSpc>
            </a:pPr>
            <a:r>
              <a:rPr dirty="0" sz="1100" spc="-20">
                <a:latin typeface="Arial"/>
                <a:cs typeface="Arial"/>
              </a:rPr>
              <a:t>Interf</a:t>
            </a:r>
            <a:r>
              <a:rPr dirty="0" sz="1100" spc="-25">
                <a:latin typeface="Arial"/>
                <a:cs typeface="Arial"/>
              </a:rPr>
              <a:t>a</a:t>
            </a:r>
            <a:r>
              <a:rPr dirty="0" sz="1100" spc="-210">
                <a:latin typeface="Arial"/>
                <a:cs typeface="Arial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 spc="-85">
                <a:latin typeface="Arial"/>
                <a:cs typeface="Arial"/>
              </a:rPr>
              <a:t> </a:t>
            </a:r>
            <a:r>
              <a:rPr dirty="0" sz="1100" spc="-229">
                <a:latin typeface="Arial"/>
                <a:cs typeface="Arial"/>
              </a:rPr>
              <a:t>ˆ</a:t>
            </a:r>
            <a:r>
              <a:rPr dirty="0" sz="1100" spc="-50">
                <a:latin typeface="Arial"/>
                <a:cs typeface="Arial"/>
              </a:rPr>
              <a:t>ın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linia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coman</a:t>
            </a:r>
            <a:r>
              <a:rPr dirty="0" sz="1100" spc="-70">
                <a:latin typeface="Arial"/>
                <a:cs typeface="Arial"/>
              </a:rPr>
              <a:t>d</a:t>
            </a:r>
            <a:r>
              <a:rPr dirty="0" sz="1100" spc="-360">
                <a:latin typeface="Arial"/>
                <a:cs typeface="Arial"/>
              </a:rPr>
              <a:t>˘</a:t>
            </a:r>
            <a:r>
              <a:rPr dirty="0" sz="1100" spc="-90">
                <a:latin typeface="Arial"/>
                <a:cs typeface="Arial"/>
              </a:rPr>
              <a:t>a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6413" y="1462417"/>
            <a:ext cx="2721610" cy="0"/>
          </a:xfrm>
          <a:custGeom>
            <a:avLst/>
            <a:gdLst/>
            <a:ahLst/>
            <a:cxnLst/>
            <a:rect l="l" t="t" r="r" b="b"/>
            <a:pathLst>
              <a:path w="2721610" h="0">
                <a:moveTo>
                  <a:pt x="0" y="0"/>
                </a:moveTo>
                <a:lnTo>
                  <a:pt x="272158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727949" y="1596870"/>
            <a:ext cx="2319020" cy="5264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065" marR="5080">
              <a:lnSpc>
                <a:spcPct val="102600"/>
              </a:lnSpc>
            </a:pPr>
            <a:r>
              <a:rPr dirty="0" sz="1100" spc="-10">
                <a:latin typeface="Arial"/>
                <a:cs typeface="Arial"/>
              </a:rPr>
              <a:t>Utiliz</a:t>
            </a:r>
            <a:r>
              <a:rPr dirty="0" sz="1100" spc="-50">
                <a:latin typeface="Arial"/>
                <a:cs typeface="Arial"/>
              </a:rPr>
              <a:t>a</a:t>
            </a:r>
            <a:r>
              <a:rPr dirty="0" sz="1100" spc="-70">
                <a:latin typeface="Arial"/>
                <a:cs typeface="Arial"/>
              </a:rPr>
              <a:t>rea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Sistem</a:t>
            </a:r>
            <a:r>
              <a:rPr dirty="0" sz="1100" spc="-55">
                <a:latin typeface="Arial"/>
                <a:cs typeface="Arial"/>
              </a:rPr>
              <a:t>el</a:t>
            </a:r>
            <a:r>
              <a:rPr dirty="0" sz="1100" spc="-105">
                <a:latin typeface="Arial"/>
                <a:cs typeface="Arial"/>
              </a:rPr>
              <a:t>o</a:t>
            </a:r>
            <a:r>
              <a:rPr dirty="0" sz="1100" spc="5">
                <a:latin typeface="Arial"/>
                <a:cs typeface="Arial"/>
              </a:rPr>
              <a:t>r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O</a:t>
            </a:r>
            <a:r>
              <a:rPr dirty="0" sz="1100" spc="-15">
                <a:latin typeface="Arial"/>
                <a:cs typeface="Arial"/>
              </a:rPr>
              <a:t>p</a:t>
            </a:r>
            <a:r>
              <a:rPr dirty="0" sz="1100" spc="-65">
                <a:latin typeface="Arial"/>
                <a:cs typeface="Arial"/>
              </a:rPr>
              <a:t>er</a:t>
            </a:r>
            <a:r>
              <a:rPr dirty="0" sz="1100" spc="-114">
                <a:latin typeface="Arial"/>
                <a:cs typeface="Arial"/>
              </a:rPr>
              <a:t>a</a:t>
            </a:r>
            <a:r>
              <a:rPr dirty="0" sz="1100" spc="-65">
                <a:latin typeface="Arial"/>
                <a:cs typeface="Arial"/>
              </a:rPr>
              <a:t>re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(USO)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10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noiem</a:t>
            </a:r>
            <a:r>
              <a:rPr dirty="0" sz="1100" spc="-90">
                <a:latin typeface="Arial"/>
                <a:cs typeface="Arial"/>
              </a:rPr>
              <a:t>b</a:t>
            </a:r>
            <a:r>
              <a:rPr dirty="0" sz="1100" spc="-40">
                <a:latin typeface="Arial"/>
                <a:cs typeface="Arial"/>
              </a:rPr>
              <a:t>rie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2014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34"/>
              </a:spcBef>
            </a:pPr>
            <a:r>
              <a:rPr dirty="0" sz="800" spc="-25">
                <a:latin typeface="Arial"/>
                <a:cs typeface="Arial"/>
              </a:rPr>
              <a:t>Dep</a:t>
            </a:r>
            <a:r>
              <a:rPr dirty="0" sz="800" spc="-45">
                <a:latin typeface="Arial"/>
                <a:cs typeface="Arial"/>
              </a:rPr>
              <a:t>a</a:t>
            </a:r>
            <a:r>
              <a:rPr dirty="0" sz="800" spc="10">
                <a:latin typeface="Arial"/>
                <a:cs typeface="Arial"/>
              </a:rPr>
              <a:t>rtamentul</a:t>
            </a:r>
            <a:r>
              <a:rPr dirty="0" sz="800" spc="55">
                <a:latin typeface="Arial"/>
                <a:cs typeface="Arial"/>
              </a:rPr>
              <a:t> </a:t>
            </a:r>
            <a:r>
              <a:rPr dirty="0" sz="800" spc="-40">
                <a:latin typeface="Arial"/>
                <a:cs typeface="Arial"/>
              </a:rPr>
              <a:t>de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-15">
                <a:latin typeface="Arial"/>
                <a:cs typeface="Arial"/>
              </a:rPr>
              <a:t>Calculato</a:t>
            </a:r>
            <a:r>
              <a:rPr dirty="0" sz="800" spc="-30">
                <a:latin typeface="Arial"/>
                <a:cs typeface="Arial"/>
              </a:rPr>
              <a:t>a</a:t>
            </a:r>
            <a:r>
              <a:rPr dirty="0" sz="800" spc="-25">
                <a:latin typeface="Arial"/>
                <a:cs typeface="Arial"/>
              </a:rPr>
              <a:t>re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15">
                <a:hlinkClick r:id="rId3" action="ppaction://hlinksldjump"/>
              </a:rPr>
              <a:t>Cursul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 spc="-30">
                <a:hlinkClick r:id="rId3" action="ppaction://hlinksldjump"/>
              </a:rPr>
              <a:t>6</a:t>
            </a:r>
            <a:r>
              <a:rPr dirty="0" baseline="5555" sz="750" spc="7"/>
              <a:t>,</a:t>
            </a:r>
            <a:r>
              <a:rPr dirty="0" baseline="5555" sz="750" spc="52"/>
              <a:t> </a:t>
            </a:r>
            <a:r>
              <a:rPr dirty="0" baseline="5555" sz="750">
                <a:hlinkClick r:id="rId3" action="ppaction://hlinksldjump"/>
              </a:rPr>
              <a:t>Interfa</a:t>
            </a:r>
            <a:r>
              <a:rPr dirty="0" baseline="5555" sz="750" spc="-179">
                <a:hlinkClick r:id="rId3" action="ppaction://hlinksldjump"/>
              </a:rPr>
              <a:t>t</a:t>
            </a:r>
            <a:r>
              <a:rPr dirty="0" sz="500" spc="25">
                <a:hlinkClick r:id="rId3" action="ppaction://hlinksldjump"/>
              </a:rPr>
              <a:t>,</a:t>
            </a:r>
            <a:r>
              <a:rPr dirty="0" baseline="5555" sz="750" spc="-37">
                <a:hlinkClick r:id="rId3" action="ppaction://hlinksldjump"/>
              </a:rPr>
              <a:t>a</a:t>
            </a:r>
            <a:r>
              <a:rPr dirty="0" baseline="5555" sz="750" spc="-52">
                <a:hlinkClick r:id="rId3" action="ppaction://hlinksldjump"/>
              </a:rPr>
              <a:t> </a:t>
            </a:r>
            <a:r>
              <a:rPr dirty="0" baseline="5555" sz="750" spc="-157">
                <a:hlinkClick r:id="rId3" action="ppaction://hlinksldjump"/>
              </a:rPr>
              <a:t>ˆ</a:t>
            </a:r>
            <a:r>
              <a:rPr dirty="0" baseline="5555" sz="750" spc="-15">
                <a:hlinkClick r:id="rId3" action="ppaction://hlinksldjump"/>
              </a:rPr>
              <a:t>ın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>
                <a:hlinkClick r:id="rId3" action="ppaction://hlinksldjump"/>
              </a:rPr>
              <a:t>linia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 spc="-37">
                <a:hlinkClick r:id="rId3" action="ppaction://hlinksldjump"/>
              </a:rPr>
              <a:t>de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 spc="-15">
                <a:hlinkClick r:id="rId3" action="ppaction://hlinksldjump"/>
              </a:rPr>
              <a:t>coman</a:t>
            </a:r>
            <a:r>
              <a:rPr dirty="0" baseline="5555" sz="750" spc="-22">
                <a:hlinkClick r:id="rId3" action="ppaction://hlinksldjump"/>
              </a:rPr>
              <a:t>d</a:t>
            </a:r>
            <a:r>
              <a:rPr dirty="0" baseline="5555" sz="750" spc="-247">
                <a:hlinkClick r:id="rId3" action="ppaction://hlinksldjump"/>
              </a:rPr>
              <a:t>˘</a:t>
            </a:r>
            <a:r>
              <a:rPr dirty="0" baseline="5555" sz="750" spc="-37">
                <a:hlinkClick r:id="rId3" action="ppaction://hlinksldjump"/>
              </a:rPr>
              <a:t>a</a:t>
            </a:r>
            <a:endParaRPr baseline="5555" sz="750"/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58419">
              <a:lnSpc>
                <a:spcPts val="575"/>
              </a:lnSpc>
            </a:pPr>
            <a:fld id="{81D60167-4931-47E6-BA6A-407CBD079E47}" type="slidenum">
              <a:rPr dirty="0" spc="-15"/>
              <a:t>1</a:t>
            </a:fld>
            <a:r>
              <a:rPr dirty="0" spc="30"/>
              <a:t>/52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569335">
              <a:lnSpc>
                <a:spcPct val="100000"/>
              </a:lnSpc>
            </a:pPr>
            <a:r>
              <a:rPr dirty="0" spc="-45"/>
              <a:t>De</a:t>
            </a:r>
            <a:r>
              <a:rPr dirty="0" spc="10"/>
              <a:t> </a:t>
            </a:r>
            <a:r>
              <a:rPr dirty="0" spc="-75"/>
              <a:t>ce</a:t>
            </a:r>
            <a:r>
              <a:rPr dirty="0" spc="15"/>
              <a:t> </a:t>
            </a:r>
            <a:r>
              <a:rPr dirty="0" spc="-30"/>
              <a:t>CLI?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373278" rIns="0" bIns="0" rtlCol="0" vert="horz">
            <a:spAutoFit/>
          </a:bodyPr>
          <a:lstStyle/>
          <a:p>
            <a:pPr marL="141605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70">
                <a:latin typeface="Arial"/>
                <a:cs typeface="Arial"/>
              </a:rPr>
              <a:t>consecven</a:t>
            </a:r>
            <a:r>
              <a:rPr dirty="0" sz="1100" spc="-55">
                <a:latin typeface="Arial"/>
                <a:cs typeface="Arial"/>
              </a:rPr>
              <a:t>t</a:t>
            </a:r>
            <a:r>
              <a:rPr dirty="0" sz="1100" spc="-360">
                <a:latin typeface="Arial"/>
                <a:cs typeface="Arial"/>
              </a:rPr>
              <a:t>˘</a:t>
            </a:r>
            <a:r>
              <a:rPr dirty="0" sz="1100" spc="-50">
                <a:latin typeface="Arial"/>
                <a:cs typeface="Arial"/>
              </a:rPr>
              <a:t>a,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120">
                <a:latin typeface="Arial"/>
                <a:cs typeface="Arial"/>
              </a:rPr>
              <a:t>a</a:t>
            </a:r>
            <a:r>
              <a:rPr dirty="0" sz="1100">
                <a:latin typeface="Arial"/>
                <a:cs typeface="Arial"/>
              </a:rPr>
              <a:t>ra</a:t>
            </a:r>
            <a:r>
              <a:rPr dirty="0" sz="1100" spc="-15">
                <a:latin typeface="Arial"/>
                <a:cs typeface="Arial"/>
              </a:rPr>
              <a:t>t</a:t>
            </a:r>
            <a:r>
              <a:rPr dirty="0" sz="1100" spc="-360">
                <a:latin typeface="Arial"/>
                <a:cs typeface="Arial"/>
              </a:rPr>
              <a:t>˘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p</a:t>
            </a:r>
            <a:r>
              <a:rPr dirty="0" sz="1100" spc="-75">
                <a:latin typeface="Arial"/>
                <a:cs typeface="Arial"/>
              </a:rPr>
              <a:t>este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35">
                <a:latin typeface="Arial"/>
                <a:cs typeface="Arial"/>
              </a:rPr>
              <a:t>tot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la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fel</a:t>
            </a:r>
            <a:endParaRPr sz="1100">
              <a:latin typeface="Arial"/>
              <a:cs typeface="Arial"/>
            </a:endParaRPr>
          </a:p>
          <a:p>
            <a:pPr marL="141605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0">
                <a:latin typeface="Arial"/>
                <a:cs typeface="Arial"/>
              </a:rPr>
              <a:t>eficien</a:t>
            </a:r>
            <a:r>
              <a:rPr dirty="0" sz="1100" spc="-40">
                <a:latin typeface="Arial"/>
                <a:cs typeface="Arial"/>
              </a:rPr>
              <a:t>t</a:t>
            </a:r>
            <a:r>
              <a:rPr dirty="0" sz="1100" spc="-360">
                <a:latin typeface="Arial"/>
                <a:cs typeface="Arial"/>
              </a:rPr>
              <a:t>˘</a:t>
            </a:r>
            <a:r>
              <a:rPr dirty="0" sz="1100" spc="-90">
                <a:latin typeface="Arial"/>
                <a:cs typeface="Arial"/>
              </a:rPr>
              <a:t>a</a:t>
            </a:r>
            <a:endParaRPr sz="1100">
              <a:latin typeface="Arial"/>
              <a:cs typeface="Arial"/>
            </a:endParaRPr>
          </a:p>
          <a:p>
            <a:pPr marL="141605">
              <a:lnSpc>
                <a:spcPct val="100000"/>
              </a:lnSpc>
              <a:spcBef>
                <a:spcPts val="17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0">
                <a:latin typeface="Arial"/>
                <a:cs typeface="Arial"/>
              </a:rPr>
              <a:t>u</a:t>
            </a:r>
            <a:r>
              <a:rPr dirty="0" sz="1100" spc="-434">
                <a:latin typeface="Arial"/>
                <a:cs typeface="Arial"/>
              </a:rPr>
              <a:t>s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75">
                <a:latin typeface="Arial"/>
                <a:cs typeface="Arial"/>
              </a:rPr>
              <a:t> </a:t>
            </a:r>
            <a:r>
              <a:rPr dirty="0" sz="1100" spc="-105">
                <a:latin typeface="Arial"/>
                <a:cs typeface="Arial"/>
              </a:rPr>
              <a:t>o</a:t>
            </a:r>
            <a:r>
              <a:rPr dirty="0" sz="1100" spc="5">
                <a:latin typeface="Arial"/>
                <a:cs typeface="Arial"/>
              </a:rPr>
              <a:t>r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d</a:t>
            </a:r>
            <a:r>
              <a:rPr dirty="0" sz="1100" spc="-130">
                <a:latin typeface="Arial"/>
                <a:cs typeface="Arial"/>
              </a:rPr>
              <a:t>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a</a:t>
            </a:r>
            <a:r>
              <a:rPr dirty="0" sz="1100" spc="-85">
                <a:latin typeface="Arial"/>
                <a:cs typeface="Arial"/>
              </a:rPr>
              <a:t>d</a:t>
            </a:r>
            <a:r>
              <a:rPr dirty="0" sz="1100" spc="-360">
                <a:latin typeface="Arial"/>
                <a:cs typeface="Arial"/>
              </a:rPr>
              <a:t>˘</a:t>
            </a:r>
            <a:r>
              <a:rPr dirty="0" sz="1100" spc="-45">
                <a:latin typeface="Arial"/>
                <a:cs typeface="Arial"/>
              </a:rPr>
              <a:t>augat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o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op</a:t>
            </a:r>
            <a:r>
              <a:rPr dirty="0" sz="1100" spc="-200">
                <a:latin typeface="Arial"/>
                <a:cs typeface="Arial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iune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no</a:t>
            </a:r>
            <a:r>
              <a:rPr dirty="0" sz="1100" spc="-65">
                <a:latin typeface="Arial"/>
                <a:cs typeface="Arial"/>
              </a:rPr>
              <a:t>u</a:t>
            </a:r>
            <a:r>
              <a:rPr dirty="0" sz="1100" spc="-365">
                <a:latin typeface="Arial"/>
                <a:cs typeface="Arial"/>
              </a:rPr>
              <a:t>˘</a:t>
            </a:r>
            <a:r>
              <a:rPr dirty="0" sz="1100" spc="-90">
                <a:latin typeface="Arial"/>
                <a:cs typeface="Arial"/>
              </a:rPr>
              <a:t>a</a:t>
            </a:r>
            <a:endParaRPr sz="1100">
              <a:latin typeface="Arial"/>
              <a:cs typeface="Arial"/>
            </a:endParaRPr>
          </a:p>
          <a:p>
            <a:pPr marL="429259">
              <a:lnSpc>
                <a:spcPct val="1000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10">
                <a:latin typeface="Arial"/>
                <a:cs typeface="Arial"/>
              </a:rPr>
              <a:t>a</a:t>
            </a:r>
            <a:r>
              <a:rPr dirty="0" sz="1000" spc="-30">
                <a:latin typeface="Arial"/>
                <a:cs typeface="Arial"/>
              </a:rPr>
              <a:t>rgument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fa</a:t>
            </a:r>
            <a:r>
              <a:rPr dirty="0" sz="1000" spc="-175">
                <a:latin typeface="Arial"/>
                <a:cs typeface="Arial"/>
              </a:rPr>
              <a:t>t</a:t>
            </a:r>
            <a:r>
              <a:rPr dirty="0" baseline="-16666" sz="750" spc="7">
                <a:latin typeface="Arial"/>
                <a:cs typeface="Arial"/>
              </a:rPr>
              <a:t>,</a:t>
            </a:r>
            <a:r>
              <a:rPr dirty="0" baseline="-16666" sz="750" spc="-67">
                <a:latin typeface="Arial"/>
                <a:cs typeface="Arial"/>
              </a:rPr>
              <a:t> </a:t>
            </a:r>
            <a:r>
              <a:rPr dirty="0" sz="1000" spc="-325">
                <a:latin typeface="Arial"/>
                <a:cs typeface="Arial"/>
              </a:rPr>
              <a:t>˘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de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buton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nou</a:t>
            </a:r>
            <a:endParaRPr sz="1000">
              <a:latin typeface="Arial"/>
              <a:cs typeface="Arial"/>
            </a:endParaRPr>
          </a:p>
          <a:p>
            <a:pPr marL="141605">
              <a:lnSpc>
                <a:spcPct val="100000"/>
              </a:lnSpc>
              <a:spcBef>
                <a:spcPts val="35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5">
                <a:latin typeface="Arial"/>
                <a:cs typeface="Arial"/>
              </a:rPr>
              <a:t>automatiz</a:t>
            </a:r>
            <a:r>
              <a:rPr dirty="0" sz="1100" spc="-75">
                <a:latin typeface="Arial"/>
                <a:cs typeface="Arial"/>
              </a:rPr>
              <a:t>a</a:t>
            </a:r>
            <a:r>
              <a:rPr dirty="0" sz="1100" spc="-70">
                <a:latin typeface="Arial"/>
                <a:cs typeface="Arial"/>
              </a:rPr>
              <a:t>rea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105">
                <a:latin typeface="Arial"/>
                <a:cs typeface="Arial"/>
              </a:rPr>
              <a:t>s</a:t>
            </a:r>
            <a:r>
              <a:rPr dirty="0" sz="1100" spc="-150">
                <a:latin typeface="Arial"/>
                <a:cs typeface="Arial"/>
              </a:rPr>
              <a:t>a</a:t>
            </a:r>
            <a:r>
              <a:rPr dirty="0" sz="1100" spc="-20">
                <a:latin typeface="Arial"/>
                <a:cs typeface="Arial"/>
              </a:rPr>
              <a:t>rcinil</a:t>
            </a:r>
            <a:r>
              <a:rPr dirty="0" sz="1100" spc="-65">
                <a:latin typeface="Arial"/>
                <a:cs typeface="Arial"/>
              </a:rPr>
              <a:t>o</a:t>
            </a:r>
            <a:r>
              <a:rPr dirty="0" sz="1100" spc="5">
                <a:latin typeface="Arial"/>
                <a:cs typeface="Arial"/>
              </a:rPr>
              <a:t>r</a:t>
            </a:r>
            <a:endParaRPr sz="1100">
              <a:latin typeface="Arial"/>
              <a:cs typeface="Arial"/>
            </a:endParaRPr>
          </a:p>
          <a:p>
            <a:pPr marL="141605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80">
                <a:latin typeface="Arial"/>
                <a:cs typeface="Arial"/>
              </a:rPr>
              <a:t>resurse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consumate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80">
                <a:latin typeface="Arial"/>
                <a:cs typeface="Arial"/>
              </a:rPr>
              <a:t>reduse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15">
                <a:hlinkClick r:id="rId3" action="ppaction://hlinksldjump"/>
              </a:rPr>
              <a:t>Cursul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 spc="-7">
                <a:hlinkClick r:id="rId3" action="ppaction://hlinksldjump"/>
              </a:rPr>
              <a:t>6,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>
                <a:hlinkClick r:id="rId3" action="ppaction://hlinksldjump"/>
              </a:rPr>
              <a:t>Interfa</a:t>
            </a:r>
            <a:r>
              <a:rPr dirty="0" baseline="5555" sz="750" spc="-179">
                <a:hlinkClick r:id="rId3" action="ppaction://hlinksldjump"/>
              </a:rPr>
              <a:t>t</a:t>
            </a:r>
            <a:r>
              <a:rPr dirty="0" sz="500" spc="25">
                <a:hlinkClick r:id="rId3" action="ppaction://hlinksldjump"/>
              </a:rPr>
              <a:t>,</a:t>
            </a:r>
            <a:r>
              <a:rPr dirty="0" baseline="5555" sz="750" spc="-37">
                <a:hlinkClick r:id="rId3" action="ppaction://hlinksldjump"/>
              </a:rPr>
              <a:t>a</a:t>
            </a:r>
            <a:r>
              <a:rPr dirty="0" baseline="5555" sz="750" spc="-52">
                <a:hlinkClick r:id="rId3" action="ppaction://hlinksldjump"/>
              </a:rPr>
              <a:t> </a:t>
            </a:r>
            <a:r>
              <a:rPr dirty="0" baseline="5555" sz="750" spc="-157">
                <a:hlinkClick r:id="rId3" action="ppaction://hlinksldjump"/>
              </a:rPr>
              <a:t>ˆ</a:t>
            </a:r>
            <a:r>
              <a:rPr dirty="0" baseline="5555" sz="750" spc="-15">
                <a:hlinkClick r:id="rId3" action="ppaction://hlinksldjump"/>
              </a:rPr>
              <a:t>ın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>
                <a:hlinkClick r:id="rId3" action="ppaction://hlinksldjump"/>
              </a:rPr>
              <a:t>linia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 spc="-37">
                <a:hlinkClick r:id="rId3" action="ppaction://hlinksldjump"/>
              </a:rPr>
              <a:t>de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 spc="-22">
                <a:hlinkClick r:id="rId3" action="ppaction://hlinksldjump"/>
              </a:rPr>
              <a:t>c</a:t>
            </a:r>
            <a:r>
              <a:rPr dirty="0" baseline="5555" sz="750" spc="-30">
                <a:hlinkClick r:id="rId3" action="ppaction://hlinksldjump"/>
              </a:rPr>
              <a:t>o</a:t>
            </a:r>
            <a:r>
              <a:rPr dirty="0" baseline="5555" sz="750" spc="-15">
                <a:hlinkClick r:id="rId3" action="ppaction://hlinksldjump"/>
              </a:rPr>
              <a:t>man</a:t>
            </a:r>
            <a:r>
              <a:rPr dirty="0" baseline="5555" sz="750" spc="-22">
                <a:hlinkClick r:id="rId3" action="ppaction://hlinksldjump"/>
              </a:rPr>
              <a:t>d</a:t>
            </a:r>
            <a:r>
              <a:rPr dirty="0" baseline="5555" sz="750" spc="-247">
                <a:hlinkClick r:id="rId3" action="ppaction://hlinksldjump"/>
              </a:rPr>
              <a:t>˘</a:t>
            </a:r>
            <a:r>
              <a:rPr dirty="0" baseline="5555" sz="750" spc="-37">
                <a:hlinkClick r:id="rId3" action="ppaction://hlinksldjump"/>
              </a:rPr>
              <a:t>a</a:t>
            </a:r>
            <a:endParaRPr baseline="5555" sz="750"/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15"/>
              <a:t>11</a:t>
            </a:r>
            <a:r>
              <a:rPr dirty="0" spc="30"/>
              <a:t>/52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445385">
              <a:lnSpc>
                <a:spcPct val="100000"/>
              </a:lnSpc>
            </a:pPr>
            <a:r>
              <a:rPr dirty="0" spc="-40"/>
              <a:t>Cazur</a:t>
            </a:r>
            <a:r>
              <a:rPr dirty="0" spc="-15"/>
              <a:t>i</a:t>
            </a:r>
            <a:r>
              <a:rPr dirty="0" spc="15"/>
              <a:t> </a:t>
            </a:r>
            <a:r>
              <a:rPr dirty="0" spc="-90"/>
              <a:t>de</a:t>
            </a:r>
            <a:r>
              <a:rPr dirty="0" spc="15"/>
              <a:t> </a:t>
            </a:r>
            <a:r>
              <a:rPr dirty="0" spc="-20"/>
              <a:t>utiliz</a:t>
            </a:r>
            <a:r>
              <a:rPr dirty="0" spc="-65"/>
              <a:t>a</a:t>
            </a:r>
            <a:r>
              <a:rPr dirty="0" spc="-40"/>
              <a:t>r</a:t>
            </a:r>
            <a:r>
              <a:rPr dirty="0" spc="-114"/>
              <a:t>e</a:t>
            </a:r>
            <a:r>
              <a:rPr dirty="0" spc="15"/>
              <a:t> </a:t>
            </a:r>
            <a:r>
              <a:rPr dirty="0" spc="-60"/>
              <a:t>GU</a:t>
            </a:r>
            <a:r>
              <a:rPr dirty="0" spc="-35"/>
              <a:t>I</a:t>
            </a:r>
            <a:r>
              <a:rPr dirty="0" spc="15"/>
              <a:t> </a:t>
            </a:r>
            <a:r>
              <a:rPr dirty="0" spc="-405"/>
              <a:t>s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52">
                <a:latin typeface="Arial"/>
                <a:cs typeface="Arial"/>
              </a:rPr>
              <a:t> </a:t>
            </a:r>
            <a:r>
              <a:rPr dirty="0" sz="1200"/>
              <a:t>i</a:t>
            </a:r>
            <a:r>
              <a:rPr dirty="0" sz="1200" spc="10"/>
              <a:t> </a:t>
            </a:r>
            <a:r>
              <a:rPr dirty="0" sz="1200" spc="-30"/>
              <a:t>CLI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76389" y="902678"/>
            <a:ext cx="3778250" cy="17202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65">
                <a:latin typeface="Arial"/>
                <a:cs typeface="Arial"/>
              </a:rPr>
              <a:t>GUI</a:t>
            </a:r>
            <a:endParaRPr sz="1100">
              <a:latin typeface="Arial"/>
              <a:cs typeface="Arial"/>
            </a:endParaRPr>
          </a:p>
          <a:p>
            <a:pPr marL="300355">
              <a:lnSpc>
                <a:spcPts val="12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multimedia</a:t>
            </a:r>
            <a:endParaRPr sz="1000">
              <a:latin typeface="Arial"/>
              <a:cs typeface="Arial"/>
            </a:endParaRPr>
          </a:p>
          <a:p>
            <a:pPr marL="300355">
              <a:lnSpc>
                <a:spcPts val="1195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grafi</a:t>
            </a:r>
            <a:r>
              <a:rPr dirty="0" sz="1000" spc="-45">
                <a:latin typeface="Arial"/>
                <a:cs typeface="Arial"/>
              </a:rPr>
              <a:t>c</a:t>
            </a:r>
            <a:r>
              <a:rPr dirty="0" sz="1000" spc="-325">
                <a:latin typeface="Arial"/>
                <a:cs typeface="Arial"/>
              </a:rPr>
              <a:t>˘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3D</a:t>
            </a:r>
            <a:endParaRPr sz="1000">
              <a:latin typeface="Arial"/>
              <a:cs typeface="Arial"/>
            </a:endParaRPr>
          </a:p>
          <a:p>
            <a:pPr marL="300355">
              <a:lnSpc>
                <a:spcPts val="1195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j</a:t>
            </a:r>
            <a:r>
              <a:rPr dirty="0" sz="1000" spc="10">
                <a:latin typeface="Arial"/>
                <a:cs typeface="Arial"/>
              </a:rPr>
              <a:t>o</a:t>
            </a:r>
            <a:r>
              <a:rPr dirty="0" sz="1000" spc="-20">
                <a:latin typeface="Arial"/>
                <a:cs typeface="Arial"/>
              </a:rPr>
              <a:t>curi</a:t>
            </a:r>
            <a:endParaRPr sz="1000">
              <a:latin typeface="Arial"/>
              <a:cs typeface="Arial"/>
            </a:endParaRPr>
          </a:p>
          <a:p>
            <a:pPr marL="300355">
              <a:lnSpc>
                <a:spcPts val="1200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Internet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b</a:t>
            </a:r>
            <a:r>
              <a:rPr dirty="0" sz="1000">
                <a:latin typeface="Arial"/>
                <a:cs typeface="Arial"/>
              </a:rPr>
              <a:t>r</a:t>
            </a:r>
            <a:r>
              <a:rPr dirty="0" sz="1000" spc="-90">
                <a:latin typeface="Arial"/>
                <a:cs typeface="Arial"/>
              </a:rPr>
              <a:t>o</a:t>
            </a:r>
            <a:r>
              <a:rPr dirty="0" sz="1000" spc="-50">
                <a:latin typeface="Arial"/>
                <a:cs typeface="Arial"/>
              </a:rPr>
              <a:t>wsing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0">
                <a:latin typeface="Arial"/>
                <a:cs typeface="Arial"/>
              </a:rPr>
              <a:t>CLI</a:t>
            </a:r>
            <a:endParaRPr sz="1100">
              <a:latin typeface="Arial"/>
              <a:cs typeface="Arial"/>
            </a:endParaRPr>
          </a:p>
          <a:p>
            <a:pPr marL="300355">
              <a:lnSpc>
                <a:spcPts val="12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administr</a:t>
            </a:r>
            <a:r>
              <a:rPr dirty="0" sz="1000" spc="-65">
                <a:latin typeface="Arial"/>
                <a:cs typeface="Arial"/>
              </a:rPr>
              <a:t>a</a:t>
            </a:r>
            <a:r>
              <a:rPr dirty="0" sz="1000" spc="-55">
                <a:latin typeface="Arial"/>
                <a:cs typeface="Arial"/>
              </a:rPr>
              <a:t>re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sis</a:t>
            </a:r>
            <a:r>
              <a:rPr dirty="0" sz="1000" spc="-20">
                <a:latin typeface="Arial"/>
                <a:cs typeface="Arial"/>
              </a:rPr>
              <a:t>tem: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14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utilizat</a:t>
            </a:r>
            <a:r>
              <a:rPr dirty="0" sz="1000" spc="-40">
                <a:latin typeface="Arial"/>
                <a:cs typeface="Arial"/>
              </a:rPr>
              <a:t>o</a:t>
            </a:r>
            <a:r>
              <a:rPr dirty="0" sz="1000" spc="5">
                <a:latin typeface="Arial"/>
                <a:cs typeface="Arial"/>
              </a:rPr>
              <a:t>ri,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s</a:t>
            </a:r>
            <a:r>
              <a:rPr dirty="0" sz="1000" spc="-40">
                <a:latin typeface="Arial"/>
                <a:cs typeface="Arial"/>
              </a:rPr>
              <a:t>istem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de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15">
                <a:latin typeface="Arial"/>
                <a:cs typeface="Arial"/>
              </a:rPr>
              <a:t>fi</a:t>
            </a:r>
            <a:r>
              <a:rPr dirty="0" sz="1000" spc="-385">
                <a:latin typeface="Arial"/>
                <a:cs typeface="Arial"/>
              </a:rPr>
              <a:t>s</a:t>
            </a:r>
            <a:r>
              <a:rPr dirty="0" baseline="-16666" sz="750" spc="7">
                <a:latin typeface="Arial"/>
                <a:cs typeface="Arial"/>
              </a:rPr>
              <a:t>,</a:t>
            </a:r>
            <a:r>
              <a:rPr dirty="0" baseline="-16666" sz="750" spc="-37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iere,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re</a:t>
            </a:r>
            <a:r>
              <a:rPr dirty="0" sz="1000" spc="-175">
                <a:latin typeface="Arial"/>
                <a:cs typeface="Arial"/>
              </a:rPr>
              <a:t>t</a:t>
            </a:r>
            <a:r>
              <a:rPr dirty="0" baseline="-16666" sz="750" spc="7">
                <a:latin typeface="Arial"/>
                <a:cs typeface="Arial"/>
              </a:rPr>
              <a:t>,</a:t>
            </a:r>
            <a:r>
              <a:rPr dirty="0" baseline="-16666" sz="750" spc="-52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ea,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20">
                <a:latin typeface="Arial"/>
                <a:cs typeface="Arial"/>
              </a:rPr>
              <a:t>r</a:t>
            </a: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 spc="-105">
                <a:latin typeface="Arial"/>
                <a:cs typeface="Arial"/>
              </a:rPr>
              <a:t>cese</a:t>
            </a:r>
            <a:endParaRPr sz="1000">
              <a:latin typeface="Arial"/>
              <a:cs typeface="Arial"/>
            </a:endParaRPr>
          </a:p>
          <a:p>
            <a:pPr marL="300355">
              <a:lnSpc>
                <a:spcPts val="1200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scripting/automatiz</a:t>
            </a:r>
            <a:r>
              <a:rPr dirty="0" sz="1000" spc="-45">
                <a:latin typeface="Arial"/>
                <a:cs typeface="Arial"/>
              </a:rPr>
              <a:t>a</a:t>
            </a:r>
            <a:r>
              <a:rPr dirty="0" sz="1000" spc="-55">
                <a:latin typeface="Arial"/>
                <a:cs typeface="Arial"/>
              </a:rPr>
              <a:t>re</a:t>
            </a:r>
            <a:endParaRPr sz="1000">
              <a:latin typeface="Arial"/>
              <a:cs typeface="Arial"/>
            </a:endParaRPr>
          </a:p>
          <a:p>
            <a:pPr marL="160655" marR="95250" indent="-148590">
              <a:lnSpc>
                <a:spcPct val="102600"/>
              </a:lnSpc>
              <a:spcBef>
                <a:spcPts val="32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-157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29">
                <a:latin typeface="Arial"/>
                <a:cs typeface="Arial"/>
              </a:rPr>
              <a:t>ˆ</a:t>
            </a:r>
            <a:r>
              <a:rPr dirty="0" sz="1100" spc="-50">
                <a:latin typeface="Arial"/>
                <a:cs typeface="Arial"/>
              </a:rPr>
              <a:t>ın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general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vom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folosi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am</a:t>
            </a:r>
            <a:r>
              <a:rPr dirty="0" sz="1100" spc="-25">
                <a:latin typeface="Arial"/>
                <a:cs typeface="Arial"/>
              </a:rPr>
              <a:t>b</a:t>
            </a:r>
            <a:r>
              <a:rPr dirty="0" sz="1100" spc="-80">
                <a:latin typeface="Arial"/>
                <a:cs typeface="Arial"/>
              </a:rPr>
              <a:t>ele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tipuri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interese,</a:t>
            </a:r>
            <a:r>
              <a:rPr dirty="0" sz="1100" spc="50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depin</a:t>
            </a:r>
            <a:r>
              <a:rPr dirty="0" sz="1100" spc="-75">
                <a:latin typeface="Arial"/>
                <a:cs typeface="Arial"/>
              </a:rPr>
              <a:t>z</a:t>
            </a:r>
            <a:r>
              <a:rPr dirty="0" sz="1100" spc="-360">
                <a:latin typeface="Arial"/>
                <a:cs typeface="Arial"/>
              </a:rPr>
              <a:t>ˆ</a:t>
            </a:r>
            <a:r>
              <a:rPr dirty="0" sz="1100" spc="-65">
                <a:latin typeface="Arial"/>
                <a:cs typeface="Arial"/>
              </a:rPr>
              <a:t>and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nevoie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15">
                <a:hlinkClick r:id="rId3" action="ppaction://hlinksldjump"/>
              </a:rPr>
              <a:t>Cursul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 spc="-7">
                <a:hlinkClick r:id="rId3" action="ppaction://hlinksldjump"/>
              </a:rPr>
              <a:t>6,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>
                <a:hlinkClick r:id="rId3" action="ppaction://hlinksldjump"/>
              </a:rPr>
              <a:t>Interfa</a:t>
            </a:r>
            <a:r>
              <a:rPr dirty="0" baseline="5555" sz="750" spc="-179">
                <a:hlinkClick r:id="rId3" action="ppaction://hlinksldjump"/>
              </a:rPr>
              <a:t>t</a:t>
            </a:r>
            <a:r>
              <a:rPr dirty="0" sz="500" spc="25">
                <a:hlinkClick r:id="rId3" action="ppaction://hlinksldjump"/>
              </a:rPr>
              <a:t>,</a:t>
            </a:r>
            <a:r>
              <a:rPr dirty="0" baseline="5555" sz="750" spc="-37">
                <a:hlinkClick r:id="rId3" action="ppaction://hlinksldjump"/>
              </a:rPr>
              <a:t>a</a:t>
            </a:r>
            <a:r>
              <a:rPr dirty="0" baseline="5555" sz="750" spc="-52">
                <a:hlinkClick r:id="rId3" action="ppaction://hlinksldjump"/>
              </a:rPr>
              <a:t> </a:t>
            </a:r>
            <a:r>
              <a:rPr dirty="0" baseline="5555" sz="750" spc="-157">
                <a:hlinkClick r:id="rId3" action="ppaction://hlinksldjump"/>
              </a:rPr>
              <a:t>ˆ</a:t>
            </a:r>
            <a:r>
              <a:rPr dirty="0" baseline="5555" sz="750" spc="-15">
                <a:hlinkClick r:id="rId3" action="ppaction://hlinksldjump"/>
              </a:rPr>
              <a:t>ın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>
                <a:hlinkClick r:id="rId3" action="ppaction://hlinksldjump"/>
              </a:rPr>
              <a:t>linia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 spc="-37">
                <a:hlinkClick r:id="rId3" action="ppaction://hlinksldjump"/>
              </a:rPr>
              <a:t>de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 spc="-22">
                <a:hlinkClick r:id="rId3" action="ppaction://hlinksldjump"/>
              </a:rPr>
              <a:t>c</a:t>
            </a:r>
            <a:r>
              <a:rPr dirty="0" baseline="5555" sz="750" spc="-30">
                <a:hlinkClick r:id="rId3" action="ppaction://hlinksldjump"/>
              </a:rPr>
              <a:t>o</a:t>
            </a:r>
            <a:r>
              <a:rPr dirty="0" baseline="5555" sz="750" spc="-15">
                <a:hlinkClick r:id="rId3" action="ppaction://hlinksldjump"/>
              </a:rPr>
              <a:t>man</a:t>
            </a:r>
            <a:r>
              <a:rPr dirty="0" baseline="5555" sz="750" spc="-22">
                <a:hlinkClick r:id="rId3" action="ppaction://hlinksldjump"/>
              </a:rPr>
              <a:t>d</a:t>
            </a:r>
            <a:r>
              <a:rPr dirty="0" baseline="5555" sz="750" spc="-247">
                <a:hlinkClick r:id="rId3" action="ppaction://hlinksldjump"/>
              </a:rPr>
              <a:t>˘</a:t>
            </a:r>
            <a:r>
              <a:rPr dirty="0" baseline="5555" sz="750" spc="-37">
                <a:hlinkClick r:id="rId3" action="ppaction://hlinksldjump"/>
              </a:rPr>
              <a:t>a</a:t>
            </a:r>
            <a:endParaRPr baseline="5555" sz="750"/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15"/>
              <a:t>12</a:t>
            </a:r>
            <a:r>
              <a:rPr dirty="0" spc="30"/>
              <a:t>/52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284854">
              <a:lnSpc>
                <a:spcPct val="100000"/>
              </a:lnSpc>
            </a:pPr>
            <a:r>
              <a:rPr dirty="0" spc="-60"/>
              <a:t>Exemple</a:t>
            </a:r>
            <a:r>
              <a:rPr dirty="0" spc="15"/>
              <a:t> </a:t>
            </a:r>
            <a:r>
              <a:rPr dirty="0" spc="-90"/>
              <a:t>de</a:t>
            </a:r>
            <a:r>
              <a:rPr dirty="0" spc="15"/>
              <a:t> </a:t>
            </a:r>
            <a:r>
              <a:rPr dirty="0" spc="-30"/>
              <a:t>CLI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9193" y="1810841"/>
            <a:ext cx="3989704" cy="165100"/>
          </a:xfrm>
          <a:custGeom>
            <a:avLst/>
            <a:gdLst/>
            <a:ahLst/>
            <a:cxnLst/>
            <a:rect l="l" t="t" r="r" b="b"/>
            <a:pathLst>
              <a:path w="3989704" h="165100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64627"/>
                </a:lnTo>
                <a:lnTo>
                  <a:pt x="3989654" y="164627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B854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9194" y="1962810"/>
            <a:ext cx="3989653" cy="506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59994" y="3178111"/>
            <a:ext cx="101600" cy="101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235348" y="3165411"/>
            <a:ext cx="114249" cy="114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10794" y="3216212"/>
            <a:ext cx="3837254" cy="634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298848" y="1855076"/>
            <a:ext cx="50749" cy="101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298848" y="1905863"/>
            <a:ext cx="50749" cy="12722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09193" y="2007080"/>
            <a:ext cx="3989704" cy="1222375"/>
          </a:xfrm>
          <a:custGeom>
            <a:avLst/>
            <a:gdLst/>
            <a:ahLst/>
            <a:cxnLst/>
            <a:rect l="l" t="t" r="r" b="b"/>
            <a:pathLst>
              <a:path w="3989704" h="1222375">
                <a:moveTo>
                  <a:pt x="3989654" y="0"/>
                </a:moveTo>
                <a:lnTo>
                  <a:pt x="0" y="0"/>
                </a:lnTo>
                <a:lnTo>
                  <a:pt x="0" y="1171031"/>
                </a:lnTo>
                <a:lnTo>
                  <a:pt x="4008" y="1190756"/>
                </a:lnTo>
                <a:lnTo>
                  <a:pt x="14922" y="1206909"/>
                </a:lnTo>
                <a:lnTo>
                  <a:pt x="31075" y="1217823"/>
                </a:lnTo>
                <a:lnTo>
                  <a:pt x="50800" y="1221831"/>
                </a:lnTo>
                <a:lnTo>
                  <a:pt x="3938854" y="1221831"/>
                </a:lnTo>
                <a:lnTo>
                  <a:pt x="3958579" y="1217823"/>
                </a:lnTo>
                <a:lnTo>
                  <a:pt x="3974732" y="1206909"/>
                </a:lnTo>
                <a:lnTo>
                  <a:pt x="3985646" y="1190756"/>
                </a:lnTo>
                <a:lnTo>
                  <a:pt x="3989654" y="1171031"/>
                </a:lnTo>
                <a:lnTo>
                  <a:pt x="3989654" y="0"/>
                </a:lnTo>
                <a:close/>
              </a:path>
            </a:pathLst>
          </a:custGeom>
          <a:solidFill>
            <a:srgbClr val="E9CC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298848" y="1893163"/>
            <a:ext cx="0" cy="1304290"/>
          </a:xfrm>
          <a:custGeom>
            <a:avLst/>
            <a:gdLst/>
            <a:ahLst/>
            <a:cxnLst/>
            <a:rect l="l" t="t" r="r" b="b"/>
            <a:pathLst>
              <a:path w="0" h="1304289">
                <a:moveTo>
                  <a:pt x="0" y="130399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298848" y="188046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298848" y="186776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298848" y="185506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347294" y="496404"/>
            <a:ext cx="3789679" cy="27260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41605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65">
                <a:latin typeface="Arial"/>
                <a:cs typeface="Arial"/>
              </a:rPr>
              <a:t>consola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75">
                <a:latin typeface="Arial"/>
                <a:cs typeface="Arial"/>
              </a:rPr>
              <a:t>GRU</a:t>
            </a:r>
            <a:r>
              <a:rPr dirty="0" sz="1100" spc="-65">
                <a:latin typeface="Arial"/>
                <a:cs typeface="Arial"/>
              </a:rPr>
              <a:t>B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(</a:t>
            </a:r>
            <a:r>
              <a:rPr dirty="0" sz="1100" spc="35">
                <a:latin typeface="Arial"/>
                <a:cs typeface="Arial"/>
              </a:rPr>
              <a:t>b</a:t>
            </a:r>
            <a:r>
              <a:rPr dirty="0" sz="1100" spc="-40">
                <a:latin typeface="Arial"/>
                <a:cs typeface="Arial"/>
              </a:rPr>
              <a:t>o</a:t>
            </a:r>
            <a:r>
              <a:rPr dirty="0" sz="1100" spc="-30">
                <a:latin typeface="Arial"/>
                <a:cs typeface="Arial"/>
              </a:rPr>
              <a:t>otloader)</a:t>
            </a:r>
            <a:endParaRPr sz="1100">
              <a:latin typeface="Arial"/>
              <a:cs typeface="Arial"/>
            </a:endParaRPr>
          </a:p>
          <a:p>
            <a:pPr marL="141605">
              <a:lnSpc>
                <a:spcPct val="100000"/>
              </a:lnSpc>
              <a:spcBef>
                <a:spcPts val="26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65">
                <a:latin typeface="Arial"/>
                <a:cs typeface="Arial"/>
              </a:rPr>
              <a:t>consola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Python</a:t>
            </a:r>
            <a:endParaRPr sz="1100">
              <a:latin typeface="Arial"/>
              <a:cs typeface="Arial"/>
            </a:endParaRPr>
          </a:p>
          <a:p>
            <a:pPr marL="289560" marR="38735" indent="-148590">
              <a:lnSpc>
                <a:spcPct val="102600"/>
              </a:lnSpc>
              <a:spcBef>
                <a:spcPts val="229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65">
                <a:latin typeface="Arial"/>
                <a:cs typeface="Arial"/>
              </a:rPr>
              <a:t>consola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configur</a:t>
            </a:r>
            <a:r>
              <a:rPr dirty="0" sz="1100" spc="-85">
                <a:latin typeface="Arial"/>
                <a:cs typeface="Arial"/>
              </a:rPr>
              <a:t>a</a:t>
            </a:r>
            <a:r>
              <a:rPr dirty="0" sz="1100" spc="-65">
                <a:latin typeface="Arial"/>
                <a:cs typeface="Arial"/>
              </a:rPr>
              <a:t>re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130">
                <a:latin typeface="Arial"/>
                <a:cs typeface="Arial"/>
              </a:rPr>
              <a:t>e</a:t>
            </a:r>
            <a:r>
              <a:rPr dirty="0" sz="1100" spc="-40">
                <a:latin typeface="Arial"/>
                <a:cs typeface="Arial"/>
              </a:rPr>
              <a:t>chip</a:t>
            </a:r>
            <a:r>
              <a:rPr dirty="0" sz="1100" spc="-90">
                <a:latin typeface="Arial"/>
                <a:cs typeface="Arial"/>
              </a:rPr>
              <a:t>ame</a:t>
            </a:r>
            <a:r>
              <a:rPr dirty="0" sz="1100" spc="-30">
                <a:latin typeface="Arial"/>
                <a:cs typeface="Arial"/>
              </a:rPr>
              <a:t>nte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re</a:t>
            </a:r>
            <a:r>
              <a:rPr dirty="0" sz="1100" spc="-204">
                <a:latin typeface="Arial"/>
                <a:cs typeface="Arial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100" spc="-110">
                <a:latin typeface="Arial"/>
                <a:cs typeface="Arial"/>
              </a:rPr>
              <a:t>ea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(Cisco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IOS,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Juni</a:t>
            </a:r>
            <a:r>
              <a:rPr dirty="0" sz="1100" spc="-10">
                <a:latin typeface="Arial"/>
                <a:cs typeface="Arial"/>
              </a:rPr>
              <a:t>p</a:t>
            </a:r>
            <a:r>
              <a:rPr dirty="0" sz="1100" spc="-65">
                <a:latin typeface="Arial"/>
                <a:cs typeface="Arial"/>
              </a:rPr>
              <a:t>er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JunOS)</a:t>
            </a:r>
            <a:endParaRPr sz="1100">
              <a:latin typeface="Arial"/>
              <a:cs typeface="Arial"/>
            </a:endParaRPr>
          </a:p>
          <a:p>
            <a:pPr marL="141605">
              <a:lnSpc>
                <a:spcPct val="100000"/>
              </a:lnSpc>
              <a:spcBef>
                <a:spcPts val="26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65">
                <a:latin typeface="Arial"/>
                <a:cs typeface="Arial"/>
              </a:rPr>
              <a:t>consola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Matlab,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AutoCAD,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5">
                <a:latin typeface="Arial"/>
                <a:cs typeface="Arial"/>
              </a:rPr>
              <a:t>R</a:t>
            </a:r>
            <a:endParaRPr sz="1100">
              <a:latin typeface="Arial"/>
              <a:cs typeface="Arial"/>
            </a:endParaRPr>
          </a:p>
          <a:p>
            <a:pPr marL="141605">
              <a:lnSpc>
                <a:spcPct val="100000"/>
              </a:lnSpc>
              <a:spcBef>
                <a:spcPts val="26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70">
                <a:latin typeface="Arial"/>
                <a:cs typeface="Arial"/>
              </a:rPr>
              <a:t>conso</a:t>
            </a:r>
            <a:r>
              <a:rPr dirty="0" sz="1100" spc="-45">
                <a:latin typeface="Arial"/>
                <a:cs typeface="Arial"/>
              </a:rPr>
              <a:t>l</a:t>
            </a:r>
            <a:r>
              <a:rPr dirty="0" sz="1100" spc="-360">
                <a:latin typeface="Arial"/>
                <a:cs typeface="Arial"/>
              </a:rPr>
              <a:t>˘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j</a:t>
            </a:r>
            <a:r>
              <a:rPr dirty="0" sz="1100" spc="10">
                <a:latin typeface="Arial"/>
                <a:cs typeface="Arial"/>
              </a:rPr>
              <a:t>o</a:t>
            </a:r>
            <a:r>
              <a:rPr dirty="0" sz="1100" spc="-25">
                <a:latin typeface="Arial"/>
                <a:cs typeface="Arial"/>
              </a:rPr>
              <a:t>curi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(FPS)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900" spc="-20">
                <a:solidFill>
                  <a:srgbClr val="FFFFFF"/>
                </a:solidFill>
                <a:latin typeface="Trebuchet MS"/>
                <a:cs typeface="Trebuchet MS"/>
              </a:rPr>
              <a:t>Consol</a:t>
            </a:r>
            <a:r>
              <a:rPr dirty="0" sz="900" spc="-2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900" spc="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Trebuchet MS"/>
                <a:cs typeface="Trebuchet MS"/>
              </a:rPr>
              <a:t>Python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ts val="955"/>
              </a:lnSpc>
              <a:spcBef>
                <a:spcPts val="395"/>
              </a:spcBef>
            </a:pPr>
            <a:r>
              <a:rPr dirty="0" sz="800" spc="65">
                <a:latin typeface="PMingLiU"/>
                <a:cs typeface="PMingLiU"/>
              </a:rPr>
              <a:t>user@host$</a:t>
            </a:r>
            <a:r>
              <a:rPr dirty="0" sz="800" spc="65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75">
                <a:latin typeface="PMingLiU"/>
                <a:cs typeface="PMingLiU"/>
              </a:rPr>
              <a:t>python</a:t>
            </a:r>
            <a:endParaRPr sz="800">
              <a:latin typeface="PMingLiU"/>
              <a:cs typeface="PMingLiU"/>
            </a:endParaRPr>
          </a:p>
          <a:p>
            <a:pPr marL="12700" marR="1349375">
              <a:lnSpc>
                <a:spcPts val="950"/>
              </a:lnSpc>
              <a:spcBef>
                <a:spcPts val="30"/>
              </a:spcBef>
            </a:pPr>
            <a:r>
              <a:rPr dirty="0" sz="800" spc="65">
                <a:latin typeface="PMingLiU"/>
                <a:cs typeface="PMingLiU"/>
              </a:rPr>
              <a:t>Python</a:t>
            </a:r>
            <a:r>
              <a:rPr dirty="0" sz="800" spc="65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20">
                <a:latin typeface="PMingLiU"/>
                <a:cs typeface="PMingLiU"/>
              </a:rPr>
              <a:t>2.7.8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40">
                <a:latin typeface="PMingLiU"/>
                <a:cs typeface="PMingLiU"/>
              </a:rPr>
              <a:t>(default,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60">
                <a:latin typeface="PMingLiU"/>
                <a:cs typeface="PMingLiU"/>
              </a:rPr>
              <a:t>Oct</a:t>
            </a:r>
            <a:r>
              <a:rPr dirty="0" sz="800">
                <a:latin typeface="PMingLiU"/>
                <a:cs typeface="PMingLiU"/>
              </a:rPr>
              <a:t>   </a:t>
            </a:r>
            <a:r>
              <a:rPr dirty="0" sz="800" spc="10">
                <a:latin typeface="PMingLiU"/>
                <a:cs typeface="PMingLiU"/>
              </a:rPr>
              <a:t> </a:t>
            </a:r>
            <a:r>
              <a:rPr dirty="0" sz="800" spc="45">
                <a:latin typeface="PMingLiU"/>
                <a:cs typeface="PMingLiU"/>
              </a:rPr>
              <a:t>7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45">
                <a:latin typeface="PMingLiU"/>
                <a:cs typeface="PMingLiU"/>
              </a:rPr>
              <a:t>20</a:t>
            </a:r>
            <a:r>
              <a:rPr dirty="0" sz="800" spc="40">
                <a:latin typeface="PMingLiU"/>
                <a:cs typeface="PMingLiU"/>
              </a:rPr>
              <a:t>1</a:t>
            </a:r>
            <a:r>
              <a:rPr dirty="0" sz="800" spc="140">
                <a:latin typeface="PMingLiU"/>
                <a:cs typeface="PMingLiU"/>
              </a:rPr>
              <a:t>4,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85">
                <a:latin typeface="PMingLiU"/>
                <a:cs typeface="PMingLiU"/>
              </a:rPr>
              <a:t>17:</a:t>
            </a:r>
            <a:r>
              <a:rPr dirty="0" sz="800" spc="95">
                <a:latin typeface="PMingLiU"/>
                <a:cs typeface="PMingLiU"/>
              </a:rPr>
              <a:t>5</a:t>
            </a:r>
            <a:r>
              <a:rPr dirty="0" sz="800" spc="105">
                <a:latin typeface="PMingLiU"/>
                <a:cs typeface="PMingLiU"/>
              </a:rPr>
              <a:t>9:21)</a:t>
            </a:r>
            <a:r>
              <a:rPr dirty="0" sz="800" spc="65">
                <a:latin typeface="PMingLiU"/>
                <a:cs typeface="PMingLiU"/>
              </a:rPr>
              <a:t> </a:t>
            </a:r>
            <a:r>
              <a:rPr dirty="0" sz="800" spc="-30">
                <a:latin typeface="PMingLiU"/>
                <a:cs typeface="PMingLiU"/>
              </a:rPr>
              <a:t>[GCC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30">
                <a:latin typeface="PMingLiU"/>
                <a:cs typeface="PMingLiU"/>
              </a:rPr>
              <a:t>4.9.1]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45">
                <a:latin typeface="PMingLiU"/>
                <a:cs typeface="PMingLiU"/>
              </a:rPr>
              <a:t>on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00">
                <a:latin typeface="PMingLiU"/>
                <a:cs typeface="PMingLiU"/>
              </a:rPr>
              <a:t>linux2</a:t>
            </a:r>
            <a:endParaRPr sz="800">
              <a:latin typeface="PMingLiU"/>
              <a:cs typeface="PMingLiU"/>
            </a:endParaRPr>
          </a:p>
          <a:p>
            <a:pPr marL="12700">
              <a:lnSpc>
                <a:spcPts val="910"/>
              </a:lnSpc>
            </a:pPr>
            <a:r>
              <a:rPr dirty="0" sz="800" spc="35">
                <a:latin typeface="PMingLiU"/>
                <a:cs typeface="PMingLiU"/>
              </a:rPr>
              <a:t>Type</a:t>
            </a:r>
            <a:r>
              <a:rPr dirty="0" sz="800" spc="35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20">
                <a:latin typeface="PMingLiU"/>
                <a:cs typeface="PMingLiU"/>
              </a:rPr>
              <a:t>"help",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14">
                <a:latin typeface="PMingLiU"/>
                <a:cs typeface="PMingLiU"/>
              </a:rPr>
              <a:t>"copyright",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30">
                <a:latin typeface="PMingLiU"/>
                <a:cs typeface="PMingLiU"/>
              </a:rPr>
              <a:t>"credits"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10">
                <a:latin typeface="PMingLiU"/>
                <a:cs typeface="PMingLiU"/>
              </a:rPr>
              <a:t>or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20">
                <a:latin typeface="PMingLiU"/>
                <a:cs typeface="PMingLiU"/>
              </a:rPr>
              <a:t>"license"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30">
                <a:latin typeface="PMingLiU"/>
                <a:cs typeface="PMingLiU"/>
              </a:rPr>
              <a:t>for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35">
                <a:latin typeface="PMingLiU"/>
                <a:cs typeface="PMingLiU"/>
              </a:rPr>
              <a:t>more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10">
                <a:latin typeface="PMingLiU"/>
                <a:cs typeface="PMingLiU"/>
              </a:rPr>
              <a:t>information.</a:t>
            </a:r>
            <a:endParaRPr sz="800">
              <a:latin typeface="PMingLiU"/>
              <a:cs typeface="PMingLiU"/>
            </a:endParaRPr>
          </a:p>
          <a:p>
            <a:pPr marL="12700" marR="3338829">
              <a:lnSpc>
                <a:spcPts val="950"/>
              </a:lnSpc>
              <a:spcBef>
                <a:spcPts val="30"/>
              </a:spcBef>
            </a:pPr>
            <a:r>
              <a:rPr dirty="0" sz="800" spc="-5">
                <a:latin typeface="PMingLiU"/>
                <a:cs typeface="PMingLiU"/>
              </a:rPr>
              <a:t>&gt;&gt;&gt;</a:t>
            </a:r>
            <a:r>
              <a:rPr dirty="0" sz="800" spc="-5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45">
                <a:latin typeface="PMingLiU"/>
                <a:cs typeface="PMingLiU"/>
              </a:rPr>
              <a:t>4**9</a:t>
            </a:r>
            <a:r>
              <a:rPr dirty="0" sz="800" spc="40">
                <a:latin typeface="PMingLiU"/>
                <a:cs typeface="PMingLiU"/>
              </a:rPr>
              <a:t> 262144</a:t>
            </a:r>
            <a:endParaRPr sz="800">
              <a:latin typeface="PMingLiU"/>
              <a:cs typeface="PMingLiU"/>
            </a:endParaRPr>
          </a:p>
          <a:p>
            <a:pPr marL="12700">
              <a:lnSpc>
                <a:spcPts val="910"/>
              </a:lnSpc>
            </a:pPr>
            <a:r>
              <a:rPr dirty="0" sz="800" spc="-5">
                <a:latin typeface="PMingLiU"/>
                <a:cs typeface="PMingLiU"/>
              </a:rPr>
              <a:t>&gt;&gt;&gt;</a:t>
            </a:r>
            <a:r>
              <a:rPr dirty="0" sz="800" spc="-5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80">
                <a:latin typeface="PMingLiU"/>
                <a:cs typeface="PMingLiU"/>
              </a:rPr>
              <a:t>hex(157)</a:t>
            </a:r>
            <a:endParaRPr sz="800">
              <a:latin typeface="PMingLiU"/>
              <a:cs typeface="PMingLiU"/>
            </a:endParaRPr>
          </a:p>
          <a:p>
            <a:pPr marL="12700">
              <a:lnSpc>
                <a:spcPts val="944"/>
              </a:lnSpc>
            </a:pPr>
            <a:r>
              <a:rPr dirty="0" sz="800" spc="-95">
                <a:latin typeface="PMingLiU"/>
                <a:cs typeface="PMingLiU"/>
              </a:rPr>
              <a:t>’0x9d’</a:t>
            </a:r>
            <a:endParaRPr sz="800">
              <a:latin typeface="PMingLiU"/>
              <a:cs typeface="PMingLiU"/>
            </a:endParaRPr>
          </a:p>
          <a:p>
            <a:pPr marL="12700" marR="3338829">
              <a:lnSpc>
                <a:spcPts val="950"/>
              </a:lnSpc>
              <a:spcBef>
                <a:spcPts val="30"/>
              </a:spcBef>
            </a:pPr>
            <a:r>
              <a:rPr dirty="0" sz="800" spc="-5">
                <a:latin typeface="PMingLiU"/>
                <a:cs typeface="PMingLiU"/>
              </a:rPr>
              <a:t>&gt;&gt;&gt;</a:t>
            </a:r>
            <a:r>
              <a:rPr dirty="0" sz="800" spc="-5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45">
                <a:latin typeface="PMingLiU"/>
                <a:cs typeface="PMingLiU"/>
              </a:rPr>
              <a:t>0x9d</a:t>
            </a:r>
            <a:r>
              <a:rPr dirty="0" sz="800" spc="40">
                <a:latin typeface="PMingLiU"/>
                <a:cs typeface="PMingLiU"/>
              </a:rPr>
              <a:t> 157</a:t>
            </a:r>
            <a:endParaRPr sz="800">
              <a:latin typeface="PMingLiU"/>
              <a:cs typeface="PMingLiU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15">
                <a:hlinkClick r:id="rId9" action="ppaction://hlinksldjump"/>
              </a:rPr>
              <a:t>Cursul</a:t>
            </a:r>
            <a:r>
              <a:rPr dirty="0" baseline="5555" sz="750" spc="52">
                <a:hlinkClick r:id="rId9" action="ppaction://hlinksldjump"/>
              </a:rPr>
              <a:t> </a:t>
            </a:r>
            <a:r>
              <a:rPr dirty="0" baseline="5555" sz="750" spc="-7">
                <a:hlinkClick r:id="rId9" action="ppaction://hlinksldjump"/>
              </a:rPr>
              <a:t>6,</a:t>
            </a:r>
            <a:r>
              <a:rPr dirty="0" baseline="5555" sz="750" spc="52">
                <a:hlinkClick r:id="rId9" action="ppaction://hlinksldjump"/>
              </a:rPr>
              <a:t> </a:t>
            </a:r>
            <a:r>
              <a:rPr dirty="0" baseline="5555" sz="750">
                <a:hlinkClick r:id="rId9" action="ppaction://hlinksldjump"/>
              </a:rPr>
              <a:t>Interfa</a:t>
            </a:r>
            <a:r>
              <a:rPr dirty="0" baseline="5555" sz="750" spc="-179">
                <a:hlinkClick r:id="rId9" action="ppaction://hlinksldjump"/>
              </a:rPr>
              <a:t>t</a:t>
            </a:r>
            <a:r>
              <a:rPr dirty="0" sz="500" spc="25">
                <a:hlinkClick r:id="rId9" action="ppaction://hlinksldjump"/>
              </a:rPr>
              <a:t>,</a:t>
            </a:r>
            <a:r>
              <a:rPr dirty="0" baseline="5555" sz="750" spc="-37">
                <a:hlinkClick r:id="rId9" action="ppaction://hlinksldjump"/>
              </a:rPr>
              <a:t>a</a:t>
            </a:r>
            <a:r>
              <a:rPr dirty="0" baseline="5555" sz="750" spc="-52">
                <a:hlinkClick r:id="rId9" action="ppaction://hlinksldjump"/>
              </a:rPr>
              <a:t> </a:t>
            </a:r>
            <a:r>
              <a:rPr dirty="0" baseline="5555" sz="750" spc="-157">
                <a:hlinkClick r:id="rId9" action="ppaction://hlinksldjump"/>
              </a:rPr>
              <a:t>ˆ</a:t>
            </a:r>
            <a:r>
              <a:rPr dirty="0" baseline="5555" sz="750" spc="-15">
                <a:hlinkClick r:id="rId9" action="ppaction://hlinksldjump"/>
              </a:rPr>
              <a:t>ın</a:t>
            </a:r>
            <a:r>
              <a:rPr dirty="0" baseline="5555" sz="750" spc="52">
                <a:hlinkClick r:id="rId9" action="ppaction://hlinksldjump"/>
              </a:rPr>
              <a:t> </a:t>
            </a:r>
            <a:r>
              <a:rPr dirty="0" baseline="5555" sz="750">
                <a:hlinkClick r:id="rId9" action="ppaction://hlinksldjump"/>
              </a:rPr>
              <a:t>linia</a:t>
            </a:r>
            <a:r>
              <a:rPr dirty="0" baseline="5555" sz="750" spc="52">
                <a:hlinkClick r:id="rId9" action="ppaction://hlinksldjump"/>
              </a:rPr>
              <a:t> </a:t>
            </a:r>
            <a:r>
              <a:rPr dirty="0" baseline="5555" sz="750" spc="-37">
                <a:hlinkClick r:id="rId9" action="ppaction://hlinksldjump"/>
              </a:rPr>
              <a:t>de</a:t>
            </a:r>
            <a:r>
              <a:rPr dirty="0" baseline="5555" sz="750" spc="52">
                <a:hlinkClick r:id="rId9" action="ppaction://hlinksldjump"/>
              </a:rPr>
              <a:t> </a:t>
            </a:r>
            <a:r>
              <a:rPr dirty="0" baseline="5555" sz="750" spc="-22">
                <a:hlinkClick r:id="rId9" action="ppaction://hlinksldjump"/>
              </a:rPr>
              <a:t>c</a:t>
            </a:r>
            <a:r>
              <a:rPr dirty="0" baseline="5555" sz="750" spc="-30">
                <a:hlinkClick r:id="rId9" action="ppaction://hlinksldjump"/>
              </a:rPr>
              <a:t>o</a:t>
            </a:r>
            <a:r>
              <a:rPr dirty="0" baseline="5555" sz="750" spc="-15">
                <a:hlinkClick r:id="rId9" action="ppaction://hlinksldjump"/>
              </a:rPr>
              <a:t>man</a:t>
            </a:r>
            <a:r>
              <a:rPr dirty="0" baseline="5555" sz="750" spc="-22">
                <a:hlinkClick r:id="rId9" action="ppaction://hlinksldjump"/>
              </a:rPr>
              <a:t>d</a:t>
            </a:r>
            <a:r>
              <a:rPr dirty="0" baseline="5555" sz="750" spc="-247">
                <a:hlinkClick r:id="rId9" action="ppaction://hlinksldjump"/>
              </a:rPr>
              <a:t>˘</a:t>
            </a:r>
            <a:r>
              <a:rPr dirty="0" baseline="5555" sz="750" spc="-37">
                <a:hlinkClick r:id="rId9" action="ppaction://hlinksldjump"/>
              </a:rPr>
              <a:t>a</a:t>
            </a:r>
            <a:endParaRPr baseline="5555" sz="750"/>
          </a:p>
        </p:txBody>
      </p:sp>
      <p:sp>
        <p:nvSpPr>
          <p:cNvPr id="21" name="object 2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15"/>
              <a:t>14</a:t>
            </a:r>
            <a:r>
              <a:rPr dirty="0" spc="30"/>
              <a:t>/52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583690">
              <a:lnSpc>
                <a:spcPct val="100000"/>
              </a:lnSpc>
            </a:pPr>
            <a:r>
              <a:rPr dirty="0" spc="-45"/>
              <a:t>Cu</a:t>
            </a:r>
            <a:r>
              <a:rPr dirty="0" spc="-55"/>
              <a:t>m</a:t>
            </a:r>
            <a:r>
              <a:rPr dirty="0" spc="15"/>
              <a:t> </a:t>
            </a:r>
            <a:r>
              <a:rPr dirty="0" spc="-110"/>
              <a:t>a</a:t>
            </a:r>
            <a:r>
              <a:rPr dirty="0" spc="-35"/>
              <a:t>ra</a:t>
            </a:r>
            <a:r>
              <a:rPr dirty="0" spc="-40"/>
              <a:t>t</a:t>
            </a:r>
            <a:r>
              <a:rPr dirty="0" spc="-650"/>
              <a:t>˘</a:t>
            </a:r>
            <a:r>
              <a:rPr dirty="0" spc="-75"/>
              <a:t>a</a:t>
            </a:r>
            <a:r>
              <a:rPr dirty="0" spc="15"/>
              <a:t> </a:t>
            </a:r>
            <a:r>
              <a:rPr dirty="0" spc="-70"/>
              <a:t>o</a:t>
            </a:r>
            <a:r>
              <a:rPr dirty="0" spc="10"/>
              <a:t> </a:t>
            </a:r>
            <a:r>
              <a:rPr dirty="0" spc="-45"/>
              <a:t>interfa</a:t>
            </a:r>
            <a:r>
              <a:rPr dirty="0" spc="-285"/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200" spc="-650"/>
              <a:t>˘</a:t>
            </a:r>
            <a:r>
              <a:rPr dirty="0" sz="1200" spc="-75"/>
              <a:t>a</a:t>
            </a:r>
            <a:r>
              <a:rPr dirty="0" sz="1200" spc="-140"/>
              <a:t> </a:t>
            </a:r>
            <a:r>
              <a:rPr dirty="0" sz="1200" spc="-505"/>
              <a:t>ˆ</a:t>
            </a:r>
            <a:r>
              <a:rPr dirty="0" sz="1200" spc="-35"/>
              <a:t>ın</a:t>
            </a:r>
            <a:r>
              <a:rPr dirty="0" sz="1200" spc="10"/>
              <a:t> </a:t>
            </a:r>
            <a:r>
              <a:rPr dirty="0" sz="1200" spc="-30"/>
              <a:t>linia</a:t>
            </a:r>
            <a:r>
              <a:rPr dirty="0" sz="1200" spc="15"/>
              <a:t> </a:t>
            </a:r>
            <a:r>
              <a:rPr dirty="0" sz="1200" spc="-90"/>
              <a:t>de</a:t>
            </a:r>
            <a:r>
              <a:rPr dirty="0" sz="1200" spc="10"/>
              <a:t> </a:t>
            </a:r>
            <a:r>
              <a:rPr dirty="0" sz="1200" spc="-65"/>
              <a:t>coman</a:t>
            </a:r>
            <a:r>
              <a:rPr dirty="0" sz="1200" spc="-80"/>
              <a:t>d</a:t>
            </a:r>
            <a:r>
              <a:rPr dirty="0" sz="1200" spc="-650"/>
              <a:t>˘</a:t>
            </a:r>
            <a:r>
              <a:rPr dirty="0" sz="1200" spc="-45"/>
              <a:t>a?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303326" rIns="0" bIns="0" rtlCol="0" vert="horz">
            <a:spAutoFit/>
          </a:bodyPr>
          <a:lstStyle/>
          <a:p>
            <a:pPr marL="141605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80">
                <a:latin typeface="Arial"/>
                <a:cs typeface="Arial"/>
              </a:rPr>
              <a:t>p</a:t>
            </a:r>
            <a:r>
              <a:rPr dirty="0" sz="1100" spc="-15">
                <a:latin typeface="Arial"/>
                <a:cs typeface="Arial"/>
              </a:rPr>
              <a:t>rompt</a:t>
            </a:r>
            <a:endParaRPr sz="1100">
              <a:latin typeface="Arial"/>
              <a:cs typeface="Arial"/>
            </a:endParaRPr>
          </a:p>
          <a:p>
            <a:pPr marL="429259">
              <a:lnSpc>
                <a:spcPts val="12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45">
                <a:latin typeface="Arial"/>
                <a:cs typeface="Arial"/>
              </a:rPr>
              <a:t>oate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15">
                <a:latin typeface="Arial"/>
                <a:cs typeface="Arial"/>
              </a:rPr>
              <a:t>fi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c</a:t>
            </a:r>
            <a:r>
              <a:rPr dirty="0" sz="1000" spc="-105">
                <a:latin typeface="Arial"/>
                <a:cs typeface="Arial"/>
              </a:rPr>
              <a:t>a</a:t>
            </a:r>
            <a:r>
              <a:rPr dirty="0" sz="1000" spc="-30">
                <a:latin typeface="Arial"/>
                <a:cs typeface="Arial"/>
              </a:rPr>
              <a:t>racter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55">
                <a:latin typeface="Arial"/>
                <a:cs typeface="Arial"/>
              </a:rPr>
              <a:t>rec</a:t>
            </a:r>
            <a:r>
              <a:rPr dirty="0" sz="1000" spc="-50">
                <a:latin typeface="Arial"/>
                <a:cs typeface="Arial"/>
              </a:rPr>
              <a:t>u</a:t>
            </a:r>
            <a:r>
              <a:rPr dirty="0" sz="1000" spc="-45">
                <a:latin typeface="Arial"/>
                <a:cs typeface="Arial"/>
              </a:rPr>
              <a:t>m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$,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%,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135">
                <a:latin typeface="Arial"/>
                <a:cs typeface="Arial"/>
              </a:rPr>
              <a:t>#,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 i="1">
                <a:latin typeface="Verdana"/>
                <a:cs typeface="Verdana"/>
              </a:rPr>
              <a:t>&gt;</a:t>
            </a:r>
            <a:endParaRPr sz="1000">
              <a:latin typeface="Verdana"/>
              <a:cs typeface="Verdana"/>
            </a:endParaRPr>
          </a:p>
          <a:p>
            <a:pPr marL="429259">
              <a:lnSpc>
                <a:spcPts val="1200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15">
                <a:latin typeface="Arial"/>
                <a:cs typeface="Arial"/>
              </a:rPr>
              <a:t>rompt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se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intr</a:t>
            </a:r>
            <a:r>
              <a:rPr dirty="0" sz="1000" spc="25">
                <a:latin typeface="Arial"/>
                <a:cs typeface="Arial"/>
              </a:rPr>
              <a:t>o</a:t>
            </a:r>
            <a:r>
              <a:rPr dirty="0" sz="1000" spc="-50">
                <a:latin typeface="Arial"/>
                <a:cs typeface="Arial"/>
              </a:rPr>
              <a:t>duc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comenzi</a:t>
            </a:r>
            <a:endParaRPr sz="1000">
              <a:latin typeface="Arial"/>
              <a:cs typeface="Arial"/>
            </a:endParaRPr>
          </a:p>
          <a:p>
            <a:pPr marL="141605">
              <a:lnSpc>
                <a:spcPct val="100000"/>
              </a:lnSpc>
              <a:spcBef>
                <a:spcPts val="35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60">
                <a:latin typeface="Arial"/>
                <a:cs typeface="Arial"/>
              </a:rPr>
              <a:t>comenzile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sunt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34">
                <a:latin typeface="Arial"/>
                <a:cs typeface="Arial"/>
              </a:rPr>
              <a:t>s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7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iruri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75">
                <a:latin typeface="Arial"/>
                <a:cs typeface="Arial"/>
              </a:rPr>
              <a:t>c</a:t>
            </a:r>
            <a:r>
              <a:rPr dirty="0" sz="1100" spc="-114">
                <a:latin typeface="Arial"/>
                <a:cs typeface="Arial"/>
              </a:rPr>
              <a:t>a</a:t>
            </a:r>
            <a:r>
              <a:rPr dirty="0" sz="1100" spc="-45">
                <a:latin typeface="Arial"/>
                <a:cs typeface="Arial"/>
              </a:rPr>
              <a:t>ractere</a:t>
            </a:r>
            <a:endParaRPr sz="1100">
              <a:latin typeface="Arial"/>
              <a:cs typeface="Arial"/>
            </a:endParaRPr>
          </a:p>
          <a:p>
            <a:pPr marL="141605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65">
                <a:latin typeface="Arial"/>
                <a:cs typeface="Arial"/>
              </a:rPr>
              <a:t>numele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80">
                <a:latin typeface="Arial"/>
                <a:cs typeface="Arial"/>
              </a:rPr>
              <a:t>come</a:t>
            </a:r>
            <a:r>
              <a:rPr dirty="0" sz="1100" spc="-55">
                <a:latin typeface="Arial"/>
                <a:cs typeface="Arial"/>
              </a:rPr>
              <a:t>n</a:t>
            </a:r>
            <a:r>
              <a:rPr dirty="0" sz="1100" spc="-20">
                <a:latin typeface="Arial"/>
                <a:cs typeface="Arial"/>
              </a:rPr>
              <a:t>zii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ofe</a:t>
            </a:r>
            <a:r>
              <a:rPr dirty="0" sz="1100" spc="-45">
                <a:latin typeface="Arial"/>
                <a:cs typeface="Arial"/>
              </a:rPr>
              <a:t>r</a:t>
            </a:r>
            <a:r>
              <a:rPr dirty="0" sz="1100" spc="-360">
                <a:latin typeface="Arial"/>
                <a:cs typeface="Arial"/>
              </a:rPr>
              <a:t>˘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intui</a:t>
            </a:r>
            <a:r>
              <a:rPr dirty="0" sz="1100" spc="-204">
                <a:latin typeface="Arial"/>
                <a:cs typeface="Arial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ie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legat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100">
                <a:latin typeface="Arial"/>
                <a:cs typeface="Arial"/>
              </a:rPr>
              <a:t>ce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face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comanda</a:t>
            </a:r>
            <a:endParaRPr sz="1100">
              <a:latin typeface="Arial"/>
              <a:cs typeface="Arial"/>
            </a:endParaRPr>
          </a:p>
          <a:p>
            <a:pPr marL="141605">
              <a:lnSpc>
                <a:spcPct val="100000"/>
              </a:lnSpc>
              <a:spcBef>
                <a:spcPts val="17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60">
                <a:latin typeface="Arial"/>
                <a:cs typeface="Arial"/>
              </a:rPr>
              <a:t>comenzile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p</a:t>
            </a:r>
            <a:r>
              <a:rPr dirty="0" sz="1100" spc="10">
                <a:latin typeface="Arial"/>
                <a:cs typeface="Arial"/>
              </a:rPr>
              <a:t>ot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5">
                <a:latin typeface="Arial"/>
                <a:cs typeface="Arial"/>
              </a:rPr>
              <a:t>a</a:t>
            </a:r>
            <a:r>
              <a:rPr dirty="0" sz="1100" spc="-50">
                <a:latin typeface="Arial"/>
                <a:cs typeface="Arial"/>
              </a:rPr>
              <a:t>v</a:t>
            </a:r>
            <a:r>
              <a:rPr dirty="0" sz="1100" spc="-110">
                <a:latin typeface="Arial"/>
                <a:cs typeface="Arial"/>
              </a:rPr>
              <a:t>ea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120">
                <a:latin typeface="Arial"/>
                <a:cs typeface="Arial"/>
              </a:rPr>
              <a:t>a</a:t>
            </a:r>
            <a:r>
              <a:rPr dirty="0" sz="1100" spc="-50">
                <a:latin typeface="Arial"/>
                <a:cs typeface="Arial"/>
              </a:rPr>
              <a:t>rgumente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(op</a:t>
            </a:r>
            <a:r>
              <a:rPr dirty="0" sz="1100" spc="-204">
                <a:latin typeface="Arial"/>
                <a:cs typeface="Arial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iuni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p</a:t>
            </a:r>
            <a:r>
              <a:rPr dirty="0" sz="1100" spc="-30">
                <a:latin typeface="Arial"/>
                <a:cs typeface="Arial"/>
              </a:rPr>
              <a:t>entru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coman</a:t>
            </a:r>
            <a:r>
              <a:rPr dirty="0" sz="1100" spc="-70">
                <a:latin typeface="Arial"/>
                <a:cs typeface="Arial"/>
              </a:rPr>
              <a:t>d</a:t>
            </a:r>
            <a:r>
              <a:rPr dirty="0" sz="1100" spc="-365">
                <a:latin typeface="Arial"/>
                <a:cs typeface="Arial"/>
              </a:rPr>
              <a:t>˘</a:t>
            </a:r>
            <a:r>
              <a:rPr dirty="0" sz="1100" spc="-20">
                <a:latin typeface="Arial"/>
                <a:cs typeface="Arial"/>
              </a:rPr>
              <a:t>a)</a:t>
            </a:r>
            <a:endParaRPr sz="1100">
              <a:latin typeface="Arial"/>
              <a:cs typeface="Arial"/>
            </a:endParaRPr>
          </a:p>
          <a:p>
            <a:pPr marL="429259">
              <a:lnSpc>
                <a:spcPct val="1000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110">
                <a:latin typeface="Arial"/>
                <a:cs typeface="Arial"/>
              </a:rPr>
              <a:t>a</a:t>
            </a:r>
            <a:r>
              <a:rPr dirty="0" sz="1000" spc="-45">
                <a:latin typeface="Arial"/>
                <a:cs typeface="Arial"/>
              </a:rPr>
              <a:t>rgumentele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se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90">
                <a:latin typeface="Arial"/>
                <a:cs typeface="Arial"/>
              </a:rPr>
              <a:t>sep</a:t>
            </a:r>
            <a:r>
              <a:rPr dirty="0" sz="1000" spc="-125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r</a:t>
            </a:r>
            <a:r>
              <a:rPr dirty="0" sz="1000" spc="-325">
                <a:latin typeface="Arial"/>
                <a:cs typeface="Arial"/>
              </a:rPr>
              <a:t>˘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10">
                <a:latin typeface="Arial"/>
                <a:cs typeface="Arial"/>
              </a:rPr>
              <a:t>rin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spa</a:t>
            </a:r>
            <a:r>
              <a:rPr dirty="0" sz="1000" spc="-175">
                <a:latin typeface="Arial"/>
                <a:cs typeface="Arial"/>
              </a:rPr>
              <a:t>t</a:t>
            </a:r>
            <a:r>
              <a:rPr dirty="0" baseline="-16666" sz="750" spc="7">
                <a:latin typeface="Arial"/>
                <a:cs typeface="Arial"/>
              </a:rPr>
              <a:t>,</a:t>
            </a:r>
            <a:r>
              <a:rPr dirty="0" baseline="-16666" sz="750" spc="-52">
                <a:latin typeface="Arial"/>
                <a:cs typeface="Arial"/>
              </a:rPr>
              <a:t> </a:t>
            </a:r>
            <a:r>
              <a:rPr dirty="0" sz="1000" spc="15">
                <a:latin typeface="Arial"/>
                <a:cs typeface="Arial"/>
              </a:rPr>
              <a:t>ii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15">
                <a:hlinkClick r:id="rId3" action="ppaction://hlinksldjump"/>
              </a:rPr>
              <a:t>Cursul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 spc="-7">
                <a:hlinkClick r:id="rId3" action="ppaction://hlinksldjump"/>
              </a:rPr>
              <a:t>6,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>
                <a:hlinkClick r:id="rId3" action="ppaction://hlinksldjump"/>
              </a:rPr>
              <a:t>Interfa</a:t>
            </a:r>
            <a:r>
              <a:rPr dirty="0" baseline="5555" sz="750" spc="-179">
                <a:hlinkClick r:id="rId3" action="ppaction://hlinksldjump"/>
              </a:rPr>
              <a:t>t</a:t>
            </a:r>
            <a:r>
              <a:rPr dirty="0" sz="500" spc="25">
                <a:hlinkClick r:id="rId3" action="ppaction://hlinksldjump"/>
              </a:rPr>
              <a:t>,</a:t>
            </a:r>
            <a:r>
              <a:rPr dirty="0" baseline="5555" sz="750" spc="-37">
                <a:hlinkClick r:id="rId3" action="ppaction://hlinksldjump"/>
              </a:rPr>
              <a:t>a</a:t>
            </a:r>
            <a:r>
              <a:rPr dirty="0" baseline="5555" sz="750" spc="-52">
                <a:hlinkClick r:id="rId3" action="ppaction://hlinksldjump"/>
              </a:rPr>
              <a:t> </a:t>
            </a:r>
            <a:r>
              <a:rPr dirty="0" baseline="5555" sz="750" spc="-157">
                <a:hlinkClick r:id="rId3" action="ppaction://hlinksldjump"/>
              </a:rPr>
              <a:t>ˆ</a:t>
            </a:r>
            <a:r>
              <a:rPr dirty="0" baseline="5555" sz="750" spc="-15">
                <a:hlinkClick r:id="rId3" action="ppaction://hlinksldjump"/>
              </a:rPr>
              <a:t>ın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>
                <a:hlinkClick r:id="rId3" action="ppaction://hlinksldjump"/>
              </a:rPr>
              <a:t>linia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 spc="-37">
                <a:hlinkClick r:id="rId3" action="ppaction://hlinksldjump"/>
              </a:rPr>
              <a:t>de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 spc="-22">
                <a:hlinkClick r:id="rId3" action="ppaction://hlinksldjump"/>
              </a:rPr>
              <a:t>c</a:t>
            </a:r>
            <a:r>
              <a:rPr dirty="0" baseline="5555" sz="750" spc="-30">
                <a:hlinkClick r:id="rId3" action="ppaction://hlinksldjump"/>
              </a:rPr>
              <a:t>o</a:t>
            </a:r>
            <a:r>
              <a:rPr dirty="0" baseline="5555" sz="750" spc="-15">
                <a:hlinkClick r:id="rId3" action="ppaction://hlinksldjump"/>
              </a:rPr>
              <a:t>man</a:t>
            </a:r>
            <a:r>
              <a:rPr dirty="0" baseline="5555" sz="750" spc="-22">
                <a:hlinkClick r:id="rId3" action="ppaction://hlinksldjump"/>
              </a:rPr>
              <a:t>d</a:t>
            </a:r>
            <a:r>
              <a:rPr dirty="0" baseline="5555" sz="750" spc="-247">
                <a:hlinkClick r:id="rId3" action="ppaction://hlinksldjump"/>
              </a:rPr>
              <a:t>˘</a:t>
            </a:r>
            <a:r>
              <a:rPr dirty="0" baseline="5555" sz="750" spc="-37">
                <a:hlinkClick r:id="rId3" action="ppaction://hlinksldjump"/>
              </a:rPr>
              <a:t>a</a:t>
            </a:r>
            <a:endParaRPr baseline="5555" sz="750"/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15"/>
              <a:t>15</a:t>
            </a:r>
            <a:r>
              <a:rPr dirty="0" spc="30"/>
              <a:t>/52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446655">
              <a:lnSpc>
                <a:spcPct val="100000"/>
              </a:lnSpc>
            </a:pPr>
            <a:r>
              <a:rPr dirty="0"/>
              <a:t>F</a:t>
            </a:r>
            <a:r>
              <a:rPr dirty="0" spc="-60"/>
              <a:t>unc</a:t>
            </a:r>
            <a:r>
              <a:rPr dirty="0" spc="-285"/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67">
                <a:latin typeface="Arial"/>
                <a:cs typeface="Arial"/>
              </a:rPr>
              <a:t> </a:t>
            </a:r>
            <a:r>
              <a:rPr dirty="0" sz="1200" spc="-50"/>
              <a:t>ion</a:t>
            </a:r>
            <a:r>
              <a:rPr dirty="0" sz="1200" spc="-95"/>
              <a:t>a</a:t>
            </a:r>
            <a:r>
              <a:rPr dirty="0" sz="1200" spc="-75"/>
              <a:t>re</a:t>
            </a:r>
            <a:r>
              <a:rPr dirty="0" sz="1200" spc="10"/>
              <a:t> </a:t>
            </a:r>
            <a:r>
              <a:rPr dirty="0" sz="1200" spc="-40"/>
              <a:t>linie</a:t>
            </a:r>
            <a:r>
              <a:rPr dirty="0" sz="1200" spc="15"/>
              <a:t> </a:t>
            </a:r>
            <a:r>
              <a:rPr dirty="0" sz="1200" spc="-90"/>
              <a:t>de</a:t>
            </a:r>
            <a:r>
              <a:rPr dirty="0" sz="1200" spc="10"/>
              <a:t> </a:t>
            </a:r>
            <a:r>
              <a:rPr dirty="0" sz="1200" spc="-65"/>
              <a:t>coman</a:t>
            </a:r>
            <a:r>
              <a:rPr dirty="0" sz="1200" spc="-80"/>
              <a:t>d</a:t>
            </a:r>
            <a:r>
              <a:rPr dirty="0" sz="1200" spc="-650"/>
              <a:t>˘</a:t>
            </a:r>
            <a:r>
              <a:rPr dirty="0" sz="1200" spc="-75"/>
              <a:t>a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76389" y="1038435"/>
            <a:ext cx="3569970" cy="13792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0655" marR="283845" indent="-148590">
              <a:lnSpc>
                <a:spcPct val="102699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60">
                <a:latin typeface="Arial"/>
                <a:cs typeface="Arial"/>
              </a:rPr>
              <a:t>depin</a:t>
            </a:r>
            <a:r>
              <a:rPr dirty="0" sz="1100" spc="-75">
                <a:latin typeface="Arial"/>
                <a:cs typeface="Arial"/>
              </a:rPr>
              <a:t>z</a:t>
            </a:r>
            <a:r>
              <a:rPr dirty="0" sz="1100" spc="-360">
                <a:latin typeface="Arial"/>
                <a:cs typeface="Arial"/>
              </a:rPr>
              <a:t>ˆ</a:t>
            </a:r>
            <a:r>
              <a:rPr dirty="0" sz="1100" spc="-65">
                <a:latin typeface="Arial"/>
                <a:cs typeface="Arial"/>
              </a:rPr>
              <a:t>and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10">
                <a:latin typeface="Arial"/>
                <a:cs typeface="Arial"/>
              </a:rPr>
              <a:t>l</a:t>
            </a:r>
            <a:r>
              <a:rPr dirty="0" sz="1100" spc="-30">
                <a:latin typeface="Arial"/>
                <a:cs typeface="Arial"/>
              </a:rPr>
              <a:t>inia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comanda,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75">
                <a:latin typeface="Arial"/>
                <a:cs typeface="Arial"/>
              </a:rPr>
              <a:t>este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p</a:t>
            </a:r>
            <a:r>
              <a:rPr dirty="0" sz="1100" spc="-35">
                <a:latin typeface="Arial"/>
                <a:cs typeface="Arial"/>
              </a:rPr>
              <a:t>osibil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un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pas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autentific</a:t>
            </a:r>
            <a:r>
              <a:rPr dirty="0" sz="1100" spc="-65">
                <a:latin typeface="Arial"/>
                <a:cs typeface="Arial"/>
              </a:rPr>
              <a:t>a</a:t>
            </a:r>
            <a:r>
              <a:rPr dirty="0" sz="1100" spc="-65">
                <a:latin typeface="Arial"/>
                <a:cs typeface="Arial"/>
              </a:rPr>
              <a:t>re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130">
                <a:latin typeface="Arial"/>
                <a:cs typeface="Arial"/>
              </a:rPr>
              <a:t>se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intr</a:t>
            </a:r>
            <a:r>
              <a:rPr dirty="0" sz="1100" spc="20">
                <a:latin typeface="Arial"/>
                <a:cs typeface="Arial"/>
              </a:rPr>
              <a:t>o</a:t>
            </a:r>
            <a:r>
              <a:rPr dirty="0" sz="1100" spc="-75">
                <a:latin typeface="Arial"/>
                <a:cs typeface="Arial"/>
              </a:rPr>
              <a:t>duce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com</a:t>
            </a:r>
            <a:r>
              <a:rPr dirty="0" sz="1100" spc="-70">
                <a:latin typeface="Arial"/>
                <a:cs typeface="Arial"/>
              </a:rPr>
              <a:t>a</a:t>
            </a:r>
            <a:r>
              <a:rPr dirty="0" sz="1100" spc="-75">
                <a:latin typeface="Arial"/>
                <a:cs typeface="Arial"/>
              </a:rPr>
              <a:t>n</a:t>
            </a:r>
            <a:r>
              <a:rPr dirty="0" sz="1100" spc="-70">
                <a:latin typeface="Arial"/>
                <a:cs typeface="Arial"/>
              </a:rPr>
              <a:t>da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34">
                <a:latin typeface="Arial"/>
                <a:cs typeface="Arial"/>
              </a:rPr>
              <a:t>s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75">
                <a:latin typeface="Arial"/>
                <a:cs typeface="Arial"/>
              </a:rPr>
              <a:t> </a:t>
            </a:r>
            <a:r>
              <a:rPr dirty="0" sz="1100" spc="15">
                <a:latin typeface="Arial"/>
                <a:cs typeface="Arial"/>
              </a:rPr>
              <a:t>i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120">
                <a:latin typeface="Arial"/>
                <a:cs typeface="Arial"/>
              </a:rPr>
              <a:t>a</a:t>
            </a:r>
            <a:r>
              <a:rPr dirty="0" sz="1100" spc="-50">
                <a:latin typeface="Arial"/>
                <a:cs typeface="Arial"/>
              </a:rPr>
              <a:t>rgument</a:t>
            </a:r>
            <a:r>
              <a:rPr dirty="0" sz="1100" spc="-55">
                <a:latin typeface="Arial"/>
                <a:cs typeface="Arial"/>
              </a:rPr>
              <a:t>e</a:t>
            </a:r>
            <a:r>
              <a:rPr dirty="0" sz="1100" spc="-60">
                <a:latin typeface="Arial"/>
                <a:cs typeface="Arial"/>
              </a:rPr>
              <a:t>le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130">
                <a:latin typeface="Arial"/>
                <a:cs typeface="Arial"/>
              </a:rPr>
              <a:t>se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5">
                <a:latin typeface="Arial"/>
                <a:cs typeface="Arial"/>
              </a:rPr>
              <a:t>apa</a:t>
            </a:r>
            <a:r>
              <a:rPr dirty="0" sz="1100" spc="-95">
                <a:latin typeface="Arial"/>
                <a:cs typeface="Arial"/>
              </a:rPr>
              <a:t>s</a:t>
            </a:r>
            <a:r>
              <a:rPr dirty="0" sz="1100" spc="-365">
                <a:latin typeface="Arial"/>
                <a:cs typeface="Arial"/>
              </a:rPr>
              <a:t>˘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ENTER</a:t>
            </a:r>
            <a:endParaRPr sz="1100">
              <a:latin typeface="Arial"/>
              <a:cs typeface="Arial"/>
            </a:endParaRPr>
          </a:p>
          <a:p>
            <a:pPr marL="160655" marR="73660" indent="-148590">
              <a:lnSpc>
                <a:spcPct val="102600"/>
              </a:lnSpc>
              <a:spcBef>
                <a:spcPts val="30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0">
                <a:latin typeface="Arial"/>
                <a:cs typeface="Arial"/>
              </a:rPr>
              <a:t>inter</a:t>
            </a:r>
            <a:r>
              <a:rPr dirty="0" sz="1100" spc="-65">
                <a:latin typeface="Arial"/>
                <a:cs typeface="Arial"/>
              </a:rPr>
              <a:t>p</a:t>
            </a:r>
            <a:r>
              <a:rPr dirty="0" sz="1100" spc="-25">
                <a:latin typeface="Arial"/>
                <a:cs typeface="Arial"/>
              </a:rPr>
              <a:t>ret</a:t>
            </a:r>
            <a:r>
              <a:rPr dirty="0" sz="1100" spc="-70">
                <a:latin typeface="Arial"/>
                <a:cs typeface="Arial"/>
              </a:rPr>
              <a:t>o</a:t>
            </a:r>
            <a:r>
              <a:rPr dirty="0" sz="1100" spc="-10">
                <a:latin typeface="Arial"/>
                <a:cs typeface="Arial"/>
              </a:rPr>
              <a:t>rul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comenzi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analizea</a:t>
            </a:r>
            <a:r>
              <a:rPr dirty="0" sz="1100" spc="-80">
                <a:latin typeface="Arial"/>
                <a:cs typeface="Arial"/>
              </a:rPr>
              <a:t>z</a:t>
            </a:r>
            <a:r>
              <a:rPr dirty="0" sz="1100" spc="-365">
                <a:latin typeface="Arial"/>
                <a:cs typeface="Arial"/>
              </a:rPr>
              <a:t>˘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comanda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34">
                <a:latin typeface="Arial"/>
                <a:cs typeface="Arial"/>
              </a:rPr>
              <a:t>s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75">
                <a:latin typeface="Arial"/>
                <a:cs typeface="Arial"/>
              </a:rPr>
              <a:t> </a:t>
            </a:r>
            <a:r>
              <a:rPr dirty="0" sz="1100" spc="15">
                <a:latin typeface="Arial"/>
                <a:cs typeface="Arial"/>
              </a:rPr>
              <a:t>i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execu</a:t>
            </a:r>
            <a:r>
              <a:rPr dirty="0" sz="1100" spc="-45">
                <a:latin typeface="Arial"/>
                <a:cs typeface="Arial"/>
              </a:rPr>
              <a:t>t</a:t>
            </a:r>
            <a:r>
              <a:rPr dirty="0" sz="1100" spc="-365">
                <a:latin typeface="Arial"/>
                <a:cs typeface="Arial"/>
              </a:rPr>
              <a:t>˘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o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80">
                <a:latin typeface="Arial"/>
                <a:cs typeface="Arial"/>
              </a:rPr>
              <a:t>ac</a:t>
            </a:r>
            <a:r>
              <a:rPr dirty="0" sz="1100" spc="-204">
                <a:latin typeface="Arial"/>
                <a:cs typeface="Arial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iune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0">
                <a:latin typeface="Arial"/>
                <a:cs typeface="Arial"/>
              </a:rPr>
              <a:t>inter</a:t>
            </a:r>
            <a:r>
              <a:rPr dirty="0" sz="1100" spc="-65">
                <a:latin typeface="Arial"/>
                <a:cs typeface="Arial"/>
              </a:rPr>
              <a:t>p</a:t>
            </a:r>
            <a:r>
              <a:rPr dirty="0" sz="1100" spc="-25">
                <a:latin typeface="Arial"/>
                <a:cs typeface="Arial"/>
              </a:rPr>
              <a:t>ret</a:t>
            </a:r>
            <a:r>
              <a:rPr dirty="0" sz="1100" spc="-70">
                <a:latin typeface="Arial"/>
                <a:cs typeface="Arial"/>
              </a:rPr>
              <a:t>o</a:t>
            </a:r>
            <a:r>
              <a:rPr dirty="0" sz="1100" spc="-10">
                <a:latin typeface="Arial"/>
                <a:cs typeface="Arial"/>
              </a:rPr>
              <a:t>rul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comenzi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face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80">
                <a:latin typeface="Arial"/>
                <a:cs typeface="Arial"/>
              </a:rPr>
              <a:t>ac</a:t>
            </a:r>
            <a:r>
              <a:rPr dirty="0" sz="1100" spc="-204">
                <a:latin typeface="Arial"/>
                <a:cs typeface="Arial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iunea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dicta</a:t>
            </a:r>
            <a:r>
              <a:rPr dirty="0" sz="1100" spc="-20">
                <a:latin typeface="Arial"/>
                <a:cs typeface="Arial"/>
              </a:rPr>
              <a:t>t</a:t>
            </a:r>
            <a:r>
              <a:rPr dirty="0" sz="1100" spc="-365">
                <a:latin typeface="Arial"/>
                <a:cs typeface="Arial"/>
              </a:rPr>
              <a:t>˘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coman</a:t>
            </a:r>
            <a:r>
              <a:rPr dirty="0" sz="1100" spc="-70">
                <a:latin typeface="Arial"/>
                <a:cs typeface="Arial"/>
              </a:rPr>
              <a:t>d</a:t>
            </a:r>
            <a:r>
              <a:rPr dirty="0" sz="1100" spc="-360">
                <a:latin typeface="Arial"/>
                <a:cs typeface="Arial"/>
              </a:rPr>
              <a:t>˘</a:t>
            </a:r>
            <a:r>
              <a:rPr dirty="0" sz="1100" spc="-90">
                <a:latin typeface="Arial"/>
                <a:cs typeface="Arial"/>
              </a:rPr>
              <a:t>a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15">
                <a:hlinkClick r:id="rId3" action="ppaction://hlinksldjump"/>
              </a:rPr>
              <a:t>Cursul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 spc="-7">
                <a:hlinkClick r:id="rId3" action="ppaction://hlinksldjump"/>
              </a:rPr>
              <a:t>6,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>
                <a:hlinkClick r:id="rId3" action="ppaction://hlinksldjump"/>
              </a:rPr>
              <a:t>Interfa</a:t>
            </a:r>
            <a:r>
              <a:rPr dirty="0" baseline="5555" sz="750" spc="-179">
                <a:hlinkClick r:id="rId3" action="ppaction://hlinksldjump"/>
              </a:rPr>
              <a:t>t</a:t>
            </a:r>
            <a:r>
              <a:rPr dirty="0" sz="500" spc="25">
                <a:hlinkClick r:id="rId3" action="ppaction://hlinksldjump"/>
              </a:rPr>
              <a:t>,</a:t>
            </a:r>
            <a:r>
              <a:rPr dirty="0" baseline="5555" sz="750" spc="-37">
                <a:hlinkClick r:id="rId3" action="ppaction://hlinksldjump"/>
              </a:rPr>
              <a:t>a</a:t>
            </a:r>
            <a:r>
              <a:rPr dirty="0" baseline="5555" sz="750" spc="-52">
                <a:hlinkClick r:id="rId3" action="ppaction://hlinksldjump"/>
              </a:rPr>
              <a:t> </a:t>
            </a:r>
            <a:r>
              <a:rPr dirty="0" baseline="5555" sz="750" spc="-157">
                <a:hlinkClick r:id="rId3" action="ppaction://hlinksldjump"/>
              </a:rPr>
              <a:t>ˆ</a:t>
            </a:r>
            <a:r>
              <a:rPr dirty="0" baseline="5555" sz="750" spc="-15">
                <a:hlinkClick r:id="rId3" action="ppaction://hlinksldjump"/>
              </a:rPr>
              <a:t>ın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>
                <a:hlinkClick r:id="rId3" action="ppaction://hlinksldjump"/>
              </a:rPr>
              <a:t>linia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 spc="-37">
                <a:hlinkClick r:id="rId3" action="ppaction://hlinksldjump"/>
              </a:rPr>
              <a:t>de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 spc="-22">
                <a:hlinkClick r:id="rId3" action="ppaction://hlinksldjump"/>
              </a:rPr>
              <a:t>c</a:t>
            </a:r>
            <a:r>
              <a:rPr dirty="0" baseline="5555" sz="750" spc="-30">
                <a:hlinkClick r:id="rId3" action="ppaction://hlinksldjump"/>
              </a:rPr>
              <a:t>o</a:t>
            </a:r>
            <a:r>
              <a:rPr dirty="0" baseline="5555" sz="750" spc="-15">
                <a:hlinkClick r:id="rId3" action="ppaction://hlinksldjump"/>
              </a:rPr>
              <a:t>man</a:t>
            </a:r>
            <a:r>
              <a:rPr dirty="0" baseline="5555" sz="750" spc="-22">
                <a:hlinkClick r:id="rId3" action="ppaction://hlinksldjump"/>
              </a:rPr>
              <a:t>d</a:t>
            </a:r>
            <a:r>
              <a:rPr dirty="0" baseline="5555" sz="750" spc="-247">
                <a:hlinkClick r:id="rId3" action="ppaction://hlinksldjump"/>
              </a:rPr>
              <a:t>˘</a:t>
            </a:r>
            <a:r>
              <a:rPr dirty="0" baseline="5555" sz="750" spc="-37">
                <a:hlinkClick r:id="rId3" action="ppaction://hlinksldjump"/>
              </a:rPr>
              <a:t>a</a:t>
            </a:r>
            <a:endParaRPr baseline="5555" sz="750"/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15"/>
              <a:t>16</a:t>
            </a:r>
            <a:r>
              <a:rPr dirty="0" spc="30"/>
              <a:t>/52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458210">
              <a:lnSpc>
                <a:spcPct val="100000"/>
              </a:lnSpc>
            </a:pPr>
            <a:r>
              <a:rPr dirty="0"/>
              <a:t>F</a:t>
            </a:r>
            <a:r>
              <a:rPr dirty="0" spc="-15"/>
              <a:t>acili</a:t>
            </a:r>
            <a:r>
              <a:rPr dirty="0" spc="-30"/>
              <a:t>t</a:t>
            </a:r>
            <a:r>
              <a:rPr dirty="0" spc="-650"/>
              <a:t>˘</a:t>
            </a:r>
            <a:r>
              <a:rPr dirty="0" spc="-75"/>
              <a:t>a</a:t>
            </a:r>
            <a:r>
              <a:rPr dirty="0" spc="-280"/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67">
                <a:latin typeface="Arial"/>
                <a:cs typeface="Arial"/>
              </a:rPr>
              <a:t> </a:t>
            </a:r>
            <a:r>
              <a:rPr dirty="0" sz="1200"/>
              <a:t>i</a:t>
            </a:r>
            <a:r>
              <a:rPr dirty="0" sz="1200" spc="10"/>
              <a:t> </a:t>
            </a:r>
            <a:r>
              <a:rPr dirty="0" sz="1200" spc="-30"/>
              <a:t>CLI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76389" y="1196568"/>
            <a:ext cx="3629025" cy="9893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60">
                <a:latin typeface="Arial"/>
                <a:cs typeface="Arial"/>
              </a:rPr>
              <a:t>command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completion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15">
                <a:latin typeface="Arial"/>
                <a:cs typeface="Arial"/>
              </a:rPr>
              <a:t>ajut</a:t>
            </a:r>
            <a:r>
              <a:rPr dirty="0" sz="1100" spc="-55">
                <a:latin typeface="Arial"/>
                <a:cs typeface="Arial"/>
              </a:rPr>
              <a:t>o</a:t>
            </a:r>
            <a:r>
              <a:rPr dirty="0" sz="1100">
                <a:latin typeface="Arial"/>
                <a:cs typeface="Arial"/>
              </a:rPr>
              <a:t>r,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d</a:t>
            </a:r>
            <a:r>
              <a:rPr dirty="0" sz="1100" spc="-30">
                <a:latin typeface="Arial"/>
                <a:cs typeface="Arial"/>
              </a:rPr>
              <a:t>o</a:t>
            </a:r>
            <a:r>
              <a:rPr dirty="0" sz="1100" spc="-50">
                <a:latin typeface="Arial"/>
                <a:cs typeface="Arial"/>
              </a:rPr>
              <a:t>cument</a:t>
            </a:r>
            <a:r>
              <a:rPr dirty="0" sz="1100" spc="-80">
                <a:latin typeface="Arial"/>
                <a:cs typeface="Arial"/>
              </a:rPr>
              <a:t>a</a:t>
            </a:r>
            <a:r>
              <a:rPr dirty="0" sz="1100" spc="-65">
                <a:latin typeface="Arial"/>
                <a:cs typeface="Arial"/>
              </a:rPr>
              <a:t>re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5">
                <a:latin typeface="Arial"/>
                <a:cs typeface="Arial"/>
              </a:rPr>
              <a:t>ist</a:t>
            </a:r>
            <a:r>
              <a:rPr dirty="0" sz="1100" spc="-70">
                <a:latin typeface="Arial"/>
                <a:cs typeface="Arial"/>
              </a:rPr>
              <a:t>o</a:t>
            </a:r>
            <a:r>
              <a:rPr dirty="0" sz="1100" spc="-15">
                <a:latin typeface="Arial"/>
                <a:cs typeface="Arial"/>
              </a:rPr>
              <a:t>ric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comenzi</a:t>
            </a:r>
            <a:endParaRPr sz="1100">
              <a:latin typeface="Arial"/>
              <a:cs typeface="Arial"/>
            </a:endParaRPr>
          </a:p>
          <a:p>
            <a:pPr marL="160655" marR="5080" indent="-148590">
              <a:lnSpc>
                <a:spcPct val="102600"/>
              </a:lnSpc>
              <a:spcBef>
                <a:spcPts val="30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5">
                <a:latin typeface="Arial"/>
                <a:cs typeface="Arial"/>
              </a:rPr>
              <a:t>scur</a:t>
            </a:r>
            <a:r>
              <a:rPr dirty="0" sz="1100" spc="-30">
                <a:latin typeface="Arial"/>
                <a:cs typeface="Arial"/>
              </a:rPr>
              <a:t>t</a:t>
            </a:r>
            <a:r>
              <a:rPr dirty="0" sz="1100" spc="-360">
                <a:latin typeface="Arial"/>
                <a:cs typeface="Arial"/>
              </a:rPr>
              <a:t>˘</a:t>
            </a:r>
            <a:r>
              <a:rPr dirty="0" sz="1100" spc="-10">
                <a:latin typeface="Arial"/>
                <a:cs typeface="Arial"/>
              </a:rPr>
              <a:t>aturi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taste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p</a:t>
            </a:r>
            <a:r>
              <a:rPr dirty="0" sz="1100" spc="-30">
                <a:latin typeface="Arial"/>
                <a:cs typeface="Arial"/>
              </a:rPr>
              <a:t>entru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edit</a:t>
            </a:r>
            <a:r>
              <a:rPr dirty="0" sz="1100" spc="-75">
                <a:latin typeface="Arial"/>
                <a:cs typeface="Arial"/>
              </a:rPr>
              <a:t>a</a:t>
            </a:r>
            <a:r>
              <a:rPr dirty="0" sz="1100" spc="-65">
                <a:latin typeface="Arial"/>
                <a:cs typeface="Arial"/>
              </a:rPr>
              <a:t>re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r</a:t>
            </a:r>
            <a:r>
              <a:rPr dirty="0" sz="1100" spc="-60">
                <a:latin typeface="Arial"/>
                <a:cs typeface="Arial"/>
              </a:rPr>
              <a:t>a</a:t>
            </a:r>
            <a:r>
              <a:rPr dirty="0" sz="1100" spc="-25">
                <a:latin typeface="Arial"/>
                <a:cs typeface="Arial"/>
              </a:rPr>
              <a:t>pi</a:t>
            </a:r>
            <a:r>
              <a:rPr dirty="0" sz="1100" spc="-45">
                <a:latin typeface="Arial"/>
                <a:cs typeface="Arial"/>
              </a:rPr>
              <a:t>d</a:t>
            </a:r>
            <a:r>
              <a:rPr dirty="0" sz="1100" spc="-365">
                <a:latin typeface="Arial"/>
                <a:cs typeface="Arial"/>
              </a:rPr>
              <a:t>˘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comenzi: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1100" spc="-125">
                <a:latin typeface="Arial"/>
                <a:cs typeface="Arial"/>
              </a:rPr>
              <a:t> </a:t>
            </a:r>
            <a:r>
              <a:rPr dirty="0" sz="1100" spc="-434">
                <a:latin typeface="Arial"/>
                <a:cs typeface="Arial"/>
              </a:rPr>
              <a:t>s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7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terge </a:t>
            </a:r>
            <a:r>
              <a:rPr dirty="0" sz="1100" spc="-55">
                <a:latin typeface="Arial"/>
                <a:cs typeface="Arial"/>
              </a:rPr>
              <a:t>cu</a:t>
            </a:r>
            <a:r>
              <a:rPr dirty="0" sz="1100" spc="-70">
                <a:latin typeface="Arial"/>
                <a:cs typeface="Arial"/>
              </a:rPr>
              <a:t>v</a:t>
            </a:r>
            <a:r>
              <a:rPr dirty="0" sz="1100" spc="-360">
                <a:latin typeface="Arial"/>
                <a:cs typeface="Arial"/>
              </a:rPr>
              <a:t>ˆ</a:t>
            </a:r>
            <a:r>
              <a:rPr dirty="0" sz="1100" spc="-15">
                <a:latin typeface="Arial"/>
                <a:cs typeface="Arial"/>
              </a:rPr>
              <a:t>ant,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mergi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la</a:t>
            </a:r>
            <a:r>
              <a:rPr dirty="0" sz="1100" spc="-85">
                <a:latin typeface="Arial"/>
                <a:cs typeface="Arial"/>
              </a:rPr>
              <a:t> </a:t>
            </a:r>
            <a:r>
              <a:rPr dirty="0" sz="1100" spc="-229">
                <a:latin typeface="Arial"/>
                <a:cs typeface="Arial"/>
              </a:rPr>
              <a:t>ˆ</a:t>
            </a:r>
            <a:r>
              <a:rPr dirty="0" sz="1100" spc="-45">
                <a:latin typeface="Arial"/>
                <a:cs typeface="Arial"/>
              </a:rPr>
              <a:t>ınceput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coman</a:t>
            </a:r>
            <a:r>
              <a:rPr dirty="0" sz="1100" spc="-70">
                <a:latin typeface="Arial"/>
                <a:cs typeface="Arial"/>
              </a:rPr>
              <a:t>d</a:t>
            </a:r>
            <a:r>
              <a:rPr dirty="0" sz="1100" spc="-360">
                <a:latin typeface="Arial"/>
                <a:cs typeface="Arial"/>
              </a:rPr>
              <a:t>˘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etc.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15">
                <a:hlinkClick r:id="rId3" action="ppaction://hlinksldjump"/>
              </a:rPr>
              <a:t>Cursul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 spc="-7">
                <a:hlinkClick r:id="rId3" action="ppaction://hlinksldjump"/>
              </a:rPr>
              <a:t>6,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>
                <a:hlinkClick r:id="rId3" action="ppaction://hlinksldjump"/>
              </a:rPr>
              <a:t>Interfa</a:t>
            </a:r>
            <a:r>
              <a:rPr dirty="0" baseline="5555" sz="750" spc="-179">
                <a:hlinkClick r:id="rId3" action="ppaction://hlinksldjump"/>
              </a:rPr>
              <a:t>t</a:t>
            </a:r>
            <a:r>
              <a:rPr dirty="0" sz="500" spc="25">
                <a:hlinkClick r:id="rId3" action="ppaction://hlinksldjump"/>
              </a:rPr>
              <a:t>,</a:t>
            </a:r>
            <a:r>
              <a:rPr dirty="0" baseline="5555" sz="750" spc="-37">
                <a:hlinkClick r:id="rId3" action="ppaction://hlinksldjump"/>
              </a:rPr>
              <a:t>a</a:t>
            </a:r>
            <a:r>
              <a:rPr dirty="0" baseline="5555" sz="750" spc="-52">
                <a:hlinkClick r:id="rId3" action="ppaction://hlinksldjump"/>
              </a:rPr>
              <a:t> </a:t>
            </a:r>
            <a:r>
              <a:rPr dirty="0" baseline="5555" sz="750" spc="-157">
                <a:hlinkClick r:id="rId3" action="ppaction://hlinksldjump"/>
              </a:rPr>
              <a:t>ˆ</a:t>
            </a:r>
            <a:r>
              <a:rPr dirty="0" baseline="5555" sz="750" spc="-15">
                <a:hlinkClick r:id="rId3" action="ppaction://hlinksldjump"/>
              </a:rPr>
              <a:t>ın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>
                <a:hlinkClick r:id="rId3" action="ppaction://hlinksldjump"/>
              </a:rPr>
              <a:t>linia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 spc="-37">
                <a:hlinkClick r:id="rId3" action="ppaction://hlinksldjump"/>
              </a:rPr>
              <a:t>de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 spc="-22">
                <a:hlinkClick r:id="rId3" action="ppaction://hlinksldjump"/>
              </a:rPr>
              <a:t>c</a:t>
            </a:r>
            <a:r>
              <a:rPr dirty="0" baseline="5555" sz="750" spc="-30">
                <a:hlinkClick r:id="rId3" action="ppaction://hlinksldjump"/>
              </a:rPr>
              <a:t>o</a:t>
            </a:r>
            <a:r>
              <a:rPr dirty="0" baseline="5555" sz="750" spc="-15">
                <a:hlinkClick r:id="rId3" action="ppaction://hlinksldjump"/>
              </a:rPr>
              <a:t>man</a:t>
            </a:r>
            <a:r>
              <a:rPr dirty="0" baseline="5555" sz="750" spc="-22">
                <a:hlinkClick r:id="rId3" action="ppaction://hlinksldjump"/>
              </a:rPr>
              <a:t>d</a:t>
            </a:r>
            <a:r>
              <a:rPr dirty="0" baseline="5555" sz="750" spc="-247">
                <a:hlinkClick r:id="rId3" action="ppaction://hlinksldjump"/>
              </a:rPr>
              <a:t>˘</a:t>
            </a:r>
            <a:r>
              <a:rPr dirty="0" baseline="5555" sz="750" spc="-37">
                <a:hlinkClick r:id="rId3" action="ppaction://hlinksldjump"/>
              </a:rPr>
              <a:t>a</a:t>
            </a:r>
            <a:endParaRPr baseline="5555" sz="750"/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15"/>
              <a:t>17</a:t>
            </a:r>
            <a:r>
              <a:rPr dirty="0" spc="30"/>
              <a:t>/52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964304">
              <a:lnSpc>
                <a:spcPct val="100000"/>
              </a:lnSpc>
            </a:pPr>
            <a:r>
              <a:rPr dirty="0" spc="-40"/>
              <a:t>Shell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76389" y="564756"/>
            <a:ext cx="3784600" cy="2578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5">
                <a:latin typeface="Arial"/>
                <a:cs typeface="Arial"/>
              </a:rPr>
              <a:t>aplic</a:t>
            </a:r>
            <a:r>
              <a:rPr dirty="0" sz="1100" spc="-55">
                <a:latin typeface="Arial"/>
                <a:cs typeface="Arial"/>
              </a:rPr>
              <a:t>a</a:t>
            </a:r>
            <a:r>
              <a:rPr dirty="0" sz="1100" spc="-204">
                <a:latin typeface="Arial"/>
                <a:cs typeface="Arial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ie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 spc="-75">
                <a:latin typeface="Arial"/>
                <a:cs typeface="Arial"/>
              </a:rPr>
              <a:t>c</a:t>
            </a:r>
            <a:r>
              <a:rPr dirty="0" sz="1100" spc="-114">
                <a:latin typeface="Arial"/>
                <a:cs typeface="Arial"/>
              </a:rPr>
              <a:t>a</a:t>
            </a:r>
            <a:r>
              <a:rPr dirty="0" sz="1100" spc="-65">
                <a:latin typeface="Arial"/>
                <a:cs typeface="Arial"/>
              </a:rPr>
              <a:t>re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p</a:t>
            </a:r>
            <a:r>
              <a:rPr dirty="0" sz="1100" spc="-35">
                <a:latin typeface="Arial"/>
                <a:cs typeface="Arial"/>
              </a:rPr>
              <a:t>ermite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 spc="-75">
                <a:latin typeface="Arial"/>
                <a:cs typeface="Arial"/>
              </a:rPr>
              <a:t>accesul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la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 spc="-75">
                <a:latin typeface="Arial"/>
                <a:cs typeface="Arial"/>
              </a:rPr>
              <a:t>resursele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sistemului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o</a:t>
            </a:r>
            <a:r>
              <a:rPr dirty="0" sz="1100" spc="-30">
                <a:latin typeface="Arial"/>
                <a:cs typeface="Arial"/>
              </a:rPr>
              <a:t>p</a:t>
            </a:r>
            <a:r>
              <a:rPr dirty="0" sz="1100" spc="-130">
                <a:latin typeface="Arial"/>
                <a:cs typeface="Arial"/>
              </a:rPr>
              <a:t>e</a:t>
            </a:r>
            <a:r>
              <a:rPr dirty="0" sz="1100">
                <a:latin typeface="Arial"/>
                <a:cs typeface="Arial"/>
              </a:rPr>
              <a:t>r</a:t>
            </a:r>
            <a:r>
              <a:rPr dirty="0" sz="1100" spc="-120">
                <a:latin typeface="Arial"/>
                <a:cs typeface="Arial"/>
              </a:rPr>
              <a:t>a</a:t>
            </a:r>
            <a:r>
              <a:rPr dirty="0" sz="1100" spc="-65">
                <a:latin typeface="Arial"/>
                <a:cs typeface="Arial"/>
              </a:rPr>
              <a:t>re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0">
                <a:latin typeface="Arial"/>
                <a:cs typeface="Arial"/>
              </a:rPr>
              <a:t>p</a:t>
            </a:r>
            <a:r>
              <a:rPr dirty="0" sz="1100" spc="-50">
                <a:latin typeface="Arial"/>
                <a:cs typeface="Arial"/>
              </a:rPr>
              <a:t>oate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15">
                <a:latin typeface="Arial"/>
                <a:cs typeface="Arial"/>
              </a:rPr>
              <a:t>fi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grafic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(GUI)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sau</a:t>
            </a:r>
            <a:r>
              <a:rPr dirty="0" sz="1100" spc="-85">
                <a:latin typeface="Arial"/>
                <a:cs typeface="Arial"/>
              </a:rPr>
              <a:t> </a:t>
            </a:r>
            <a:r>
              <a:rPr dirty="0" sz="1100" spc="-229">
                <a:latin typeface="Arial"/>
                <a:cs typeface="Arial"/>
              </a:rPr>
              <a:t>ˆ</a:t>
            </a:r>
            <a:r>
              <a:rPr dirty="0" sz="1100" spc="-50">
                <a:latin typeface="Arial"/>
                <a:cs typeface="Arial"/>
              </a:rPr>
              <a:t>ın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linia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coman</a:t>
            </a:r>
            <a:r>
              <a:rPr dirty="0" sz="1100" spc="-70">
                <a:latin typeface="Arial"/>
                <a:cs typeface="Arial"/>
              </a:rPr>
              <a:t>d</a:t>
            </a:r>
            <a:r>
              <a:rPr dirty="0" sz="1100" spc="-360">
                <a:latin typeface="Arial"/>
                <a:cs typeface="Arial"/>
              </a:rPr>
              <a:t>˘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(CLI)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-157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29">
                <a:latin typeface="Arial"/>
                <a:cs typeface="Arial"/>
              </a:rPr>
              <a:t>ˆ</a:t>
            </a:r>
            <a:r>
              <a:rPr dirty="0" sz="1100" spc="-50">
                <a:latin typeface="Arial"/>
                <a:cs typeface="Arial"/>
              </a:rPr>
              <a:t>ın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Wind</a:t>
            </a:r>
            <a:r>
              <a:rPr dirty="0" sz="1100" spc="-65">
                <a:latin typeface="Arial"/>
                <a:cs typeface="Arial"/>
              </a:rPr>
              <a:t>o</a:t>
            </a:r>
            <a:r>
              <a:rPr dirty="0" sz="1100" spc="-95">
                <a:latin typeface="Arial"/>
                <a:cs typeface="Arial"/>
              </a:rPr>
              <a:t>ws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135">
                <a:latin typeface="Arial"/>
                <a:cs typeface="Arial"/>
              </a:rPr>
              <a:t>s</a:t>
            </a:r>
            <a:r>
              <a:rPr dirty="0" sz="1100" spc="-55">
                <a:latin typeface="Arial"/>
                <a:cs typeface="Arial"/>
              </a:rPr>
              <a:t>h</a:t>
            </a:r>
            <a:r>
              <a:rPr dirty="0" sz="1100" spc="-130">
                <a:latin typeface="Arial"/>
                <a:cs typeface="Arial"/>
              </a:rPr>
              <a:t>e</a:t>
            </a:r>
            <a:r>
              <a:rPr dirty="0" sz="1100" spc="-5">
                <a:latin typeface="Arial"/>
                <a:cs typeface="Arial"/>
              </a:rPr>
              <a:t>ll-ul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75">
                <a:latin typeface="Arial"/>
                <a:cs typeface="Arial"/>
              </a:rPr>
              <a:t>este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60">
                <a:latin typeface="Arial"/>
                <a:cs typeface="Arial"/>
              </a:rPr>
              <a:t>Explorer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(GUI)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-157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29">
                <a:latin typeface="Arial"/>
                <a:cs typeface="Arial"/>
              </a:rPr>
              <a:t>ˆ</a:t>
            </a:r>
            <a:r>
              <a:rPr dirty="0" sz="1100" spc="-50">
                <a:latin typeface="Arial"/>
                <a:cs typeface="Arial"/>
              </a:rPr>
              <a:t>ın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Unix</a:t>
            </a:r>
            <a:endParaRPr sz="1100">
              <a:latin typeface="Arial"/>
              <a:cs typeface="Arial"/>
            </a:endParaRPr>
          </a:p>
          <a:p>
            <a:pPr marL="437515" marR="1236980" indent="-137160">
              <a:lnSpc>
                <a:spcPct val="1000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shell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GUI</a:t>
            </a:r>
            <a:r>
              <a:rPr dirty="0" sz="1000" spc="-25">
                <a:latin typeface="Arial"/>
                <a:cs typeface="Arial"/>
              </a:rPr>
              <a:t>: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X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Wind</a:t>
            </a:r>
            <a:r>
              <a:rPr dirty="0" sz="1000" spc="-60">
                <a:latin typeface="Arial"/>
                <a:cs typeface="Arial"/>
              </a:rPr>
              <a:t>o</a:t>
            </a:r>
            <a:r>
              <a:rPr dirty="0" sz="1000" spc="-45">
                <a:latin typeface="Arial"/>
                <a:cs typeface="Arial"/>
              </a:rPr>
              <a:t>w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System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190">
                <a:latin typeface="Arial"/>
                <a:cs typeface="Arial"/>
              </a:rPr>
              <a:t>+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KDE/GNOME/Xfce/A</a:t>
            </a:r>
            <a:r>
              <a:rPr dirty="0" sz="1000" spc="-20">
                <a:latin typeface="Arial"/>
                <a:cs typeface="Arial"/>
              </a:rPr>
              <a:t>w</a:t>
            </a:r>
            <a:r>
              <a:rPr dirty="0" sz="1000" spc="-85">
                <a:latin typeface="Arial"/>
                <a:cs typeface="Arial"/>
              </a:rPr>
              <a:t>esom</a:t>
            </a:r>
            <a:r>
              <a:rPr dirty="0" sz="1000" spc="-10">
                <a:latin typeface="Arial"/>
                <a:cs typeface="Arial"/>
              </a:rPr>
              <a:t>e/Flux</a:t>
            </a:r>
            <a:r>
              <a:rPr dirty="0" sz="1000" spc="15">
                <a:latin typeface="Arial"/>
                <a:cs typeface="Arial"/>
              </a:rPr>
              <a:t>b</a:t>
            </a:r>
            <a:r>
              <a:rPr dirty="0" sz="1000" spc="-90">
                <a:latin typeface="Arial"/>
                <a:cs typeface="Arial"/>
              </a:rPr>
              <a:t>o</a:t>
            </a:r>
            <a:r>
              <a:rPr dirty="0" sz="1000" spc="-45">
                <a:latin typeface="Arial"/>
                <a:cs typeface="Arial"/>
              </a:rPr>
              <a:t>x</a:t>
            </a:r>
            <a:endParaRPr sz="1000">
              <a:latin typeface="Arial"/>
              <a:cs typeface="Arial"/>
            </a:endParaRPr>
          </a:p>
          <a:p>
            <a:pPr marL="300355">
              <a:lnSpc>
                <a:spcPts val="1195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shell-uri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CLI: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bash</a:t>
            </a:r>
            <a:r>
              <a:rPr dirty="0" sz="1000" spc="-5">
                <a:latin typeface="Arial"/>
                <a:cs typeface="Arial"/>
              </a:rPr>
              <a:t>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60">
                <a:latin typeface="Arial"/>
                <a:cs typeface="Arial"/>
              </a:rPr>
              <a:t>tcsh</a:t>
            </a:r>
            <a:r>
              <a:rPr dirty="0" sz="1000" spc="-5">
                <a:latin typeface="Arial"/>
                <a:cs typeface="Arial"/>
              </a:rPr>
              <a:t>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zsh</a:t>
            </a:r>
            <a:r>
              <a:rPr dirty="0" sz="1000" spc="-5">
                <a:latin typeface="Arial"/>
                <a:cs typeface="Arial"/>
              </a:rPr>
              <a:t>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dash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-157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29">
                <a:latin typeface="Arial"/>
                <a:cs typeface="Arial"/>
              </a:rPr>
              <a:t>ˆ</a:t>
            </a:r>
            <a:r>
              <a:rPr dirty="0" sz="1100" spc="-50">
                <a:latin typeface="Arial"/>
                <a:cs typeface="Arial"/>
              </a:rPr>
              <a:t>ın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general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un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105">
                <a:latin typeface="Arial"/>
                <a:cs typeface="Arial"/>
              </a:rPr>
              <a:t>she</a:t>
            </a:r>
            <a:r>
              <a:rPr dirty="0" sz="1100" spc="10">
                <a:latin typeface="Arial"/>
                <a:cs typeface="Arial"/>
              </a:rPr>
              <a:t>l</a:t>
            </a:r>
            <a:r>
              <a:rPr dirty="0" sz="1100" spc="15">
                <a:latin typeface="Arial"/>
                <a:cs typeface="Arial"/>
              </a:rPr>
              <a:t>l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75">
                <a:latin typeface="Arial"/>
                <a:cs typeface="Arial"/>
              </a:rPr>
              <a:t>este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un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80">
                <a:latin typeface="Arial"/>
                <a:cs typeface="Arial"/>
              </a:rPr>
              <a:t>caz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p</a:t>
            </a:r>
            <a:r>
              <a:rPr dirty="0" sz="1100" spc="-100">
                <a:latin typeface="Arial"/>
                <a:cs typeface="Arial"/>
              </a:rPr>
              <a:t>a</a:t>
            </a:r>
            <a:r>
              <a:rPr dirty="0" sz="1100" spc="-15">
                <a:latin typeface="Arial"/>
                <a:cs typeface="Arial"/>
              </a:rPr>
              <a:t>rticul</a:t>
            </a:r>
            <a:r>
              <a:rPr dirty="0" sz="1100" spc="-55">
                <a:latin typeface="Arial"/>
                <a:cs typeface="Arial"/>
              </a:rPr>
              <a:t>a</a:t>
            </a:r>
            <a:r>
              <a:rPr dirty="0" sz="1100" spc="5">
                <a:latin typeface="Arial"/>
                <a:cs typeface="Arial"/>
              </a:rPr>
              <a:t>r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d</a:t>
            </a:r>
            <a:r>
              <a:rPr dirty="0" sz="1100" spc="-130">
                <a:latin typeface="Arial"/>
                <a:cs typeface="Arial"/>
              </a:rPr>
              <a:t>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CLI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65">
                <a:latin typeface="Arial"/>
                <a:cs typeface="Arial"/>
              </a:rPr>
              <a:t>Cu</a:t>
            </a:r>
            <a:r>
              <a:rPr dirty="0" sz="1100" spc="-80">
                <a:latin typeface="Arial"/>
                <a:cs typeface="Arial"/>
              </a:rPr>
              <a:t>m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putem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rula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o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sesiune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shell</a:t>
            </a:r>
            <a:r>
              <a:rPr dirty="0" sz="1100" spc="-85">
                <a:latin typeface="Arial"/>
                <a:cs typeface="Arial"/>
              </a:rPr>
              <a:t> </a:t>
            </a:r>
            <a:r>
              <a:rPr dirty="0" sz="1100" spc="-229">
                <a:latin typeface="Arial"/>
                <a:cs typeface="Arial"/>
              </a:rPr>
              <a:t>ˆ</a:t>
            </a:r>
            <a:r>
              <a:rPr dirty="0" sz="1100" spc="-50">
                <a:latin typeface="Arial"/>
                <a:cs typeface="Arial"/>
              </a:rPr>
              <a:t>ın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Linux?</a:t>
            </a:r>
            <a:endParaRPr sz="1100">
              <a:latin typeface="Arial"/>
              <a:cs typeface="Arial"/>
            </a:endParaRPr>
          </a:p>
          <a:p>
            <a:pPr marL="300355">
              <a:lnSpc>
                <a:spcPts val="12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terminal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virtual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50">
                <a:latin typeface="Arial"/>
                <a:cs typeface="Arial"/>
              </a:rPr>
              <a:t>(</a:t>
            </a:r>
            <a:r>
              <a:rPr dirty="0" sz="1000" spc="-30">
                <a:latin typeface="Arial"/>
                <a:cs typeface="Arial"/>
              </a:rPr>
              <a:t>ALT+CTRL+F1...F6</a:t>
            </a:r>
            <a:r>
              <a:rPr dirty="0" sz="1000" spc="50">
                <a:latin typeface="Arial"/>
                <a:cs typeface="Arial"/>
              </a:rPr>
              <a:t>)</a:t>
            </a:r>
            <a:endParaRPr sz="1000">
              <a:latin typeface="Arial"/>
              <a:cs typeface="Arial"/>
            </a:endParaRPr>
          </a:p>
          <a:p>
            <a:pPr marL="300355">
              <a:lnSpc>
                <a:spcPts val="1195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emulat</a:t>
            </a:r>
            <a:r>
              <a:rPr dirty="0" sz="1000" spc="-70">
                <a:latin typeface="Arial"/>
                <a:cs typeface="Arial"/>
              </a:rPr>
              <a:t>o</a:t>
            </a:r>
            <a:r>
              <a:rPr dirty="0" sz="1000" spc="5">
                <a:latin typeface="Arial"/>
                <a:cs typeface="Arial"/>
              </a:rPr>
              <a:t>r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de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terminal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 spc="50">
                <a:latin typeface="Arial"/>
                <a:cs typeface="Arial"/>
              </a:rPr>
              <a:t>(</a:t>
            </a:r>
            <a:r>
              <a:rPr dirty="0" sz="1000" spc="30">
                <a:latin typeface="Arial"/>
                <a:cs typeface="Arial"/>
              </a:rPr>
              <a:t>konsole</a:t>
            </a:r>
            <a:r>
              <a:rPr dirty="0" sz="1000" spc="-5">
                <a:latin typeface="Arial"/>
                <a:cs typeface="Arial"/>
              </a:rPr>
              <a:t>,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25">
                <a:latin typeface="Arial"/>
                <a:cs typeface="Arial"/>
              </a:rPr>
              <a:t>gnome-terminal</a:t>
            </a:r>
            <a:r>
              <a:rPr dirty="0" sz="1000" spc="-5">
                <a:latin typeface="Arial"/>
                <a:cs typeface="Arial"/>
              </a:rPr>
              <a:t>,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20">
                <a:latin typeface="Arial"/>
                <a:cs typeface="Arial"/>
              </a:rPr>
              <a:t>xterm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etc.)</a:t>
            </a:r>
            <a:endParaRPr sz="1000">
              <a:latin typeface="Arial"/>
              <a:cs typeface="Arial"/>
            </a:endParaRPr>
          </a:p>
          <a:p>
            <a:pPr marL="300355">
              <a:lnSpc>
                <a:spcPts val="1200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conexiune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de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distan</a:t>
            </a:r>
            <a:r>
              <a:rPr dirty="0" sz="1000" spc="-180">
                <a:latin typeface="Arial"/>
                <a:cs typeface="Arial"/>
              </a:rPr>
              <a:t>t</a:t>
            </a:r>
            <a:r>
              <a:rPr dirty="0" baseline="-16666" sz="750" spc="7">
                <a:latin typeface="Arial"/>
                <a:cs typeface="Arial"/>
              </a:rPr>
              <a:t>,</a:t>
            </a:r>
            <a:r>
              <a:rPr dirty="0" baseline="-16666" sz="750" spc="-67">
                <a:latin typeface="Arial"/>
                <a:cs typeface="Arial"/>
              </a:rPr>
              <a:t> </a:t>
            </a:r>
            <a:r>
              <a:rPr dirty="0" sz="1000" spc="-325">
                <a:latin typeface="Arial"/>
                <a:cs typeface="Arial"/>
              </a:rPr>
              <a:t>˘</a:t>
            </a:r>
            <a:r>
              <a:rPr dirty="0" sz="1000" spc="-80"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5">
                <a:latin typeface="Arial"/>
                <a:cs typeface="Arial"/>
              </a:rPr>
              <a:t>terminalul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 spc="-75">
                <a:latin typeface="Arial"/>
                <a:cs typeface="Arial"/>
              </a:rPr>
              <a:t>este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(pseudo)dis</a:t>
            </a:r>
            <a:r>
              <a:rPr dirty="0" sz="1100" spc="-30">
                <a:latin typeface="Arial"/>
                <a:cs typeface="Arial"/>
              </a:rPr>
              <a:t>p</a:t>
            </a:r>
            <a:r>
              <a:rPr dirty="0" sz="1100" spc="-15">
                <a:latin typeface="Arial"/>
                <a:cs typeface="Arial"/>
              </a:rPr>
              <a:t>ozitivul</a:t>
            </a:r>
            <a:r>
              <a:rPr dirty="0" sz="1100" spc="-80">
                <a:latin typeface="Arial"/>
                <a:cs typeface="Arial"/>
              </a:rPr>
              <a:t> </a:t>
            </a:r>
            <a:r>
              <a:rPr dirty="0" sz="1100" spc="-229">
                <a:latin typeface="Arial"/>
                <a:cs typeface="Arial"/>
              </a:rPr>
              <a:t>ˆ</a:t>
            </a:r>
            <a:r>
              <a:rPr dirty="0" sz="1100" spc="-50">
                <a:latin typeface="Arial"/>
                <a:cs typeface="Arial"/>
              </a:rPr>
              <a:t>ın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75">
                <a:latin typeface="Arial"/>
                <a:cs typeface="Arial"/>
              </a:rPr>
              <a:t>c</a:t>
            </a:r>
            <a:r>
              <a:rPr dirty="0" sz="1100" spc="-114">
                <a:latin typeface="Arial"/>
                <a:cs typeface="Arial"/>
              </a:rPr>
              <a:t>a</a:t>
            </a:r>
            <a:r>
              <a:rPr dirty="0" sz="1100" spc="-65">
                <a:latin typeface="Arial"/>
                <a:cs typeface="Arial"/>
              </a:rPr>
              <a:t>re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rulea</a:t>
            </a:r>
            <a:r>
              <a:rPr dirty="0" sz="1100" spc="-75">
                <a:latin typeface="Arial"/>
                <a:cs typeface="Arial"/>
              </a:rPr>
              <a:t>z</a:t>
            </a:r>
            <a:r>
              <a:rPr dirty="0" sz="1100" spc="-360">
                <a:latin typeface="Arial"/>
                <a:cs typeface="Arial"/>
              </a:rPr>
              <a:t>˘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shell-ul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-157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29">
                <a:latin typeface="Arial"/>
                <a:cs typeface="Arial"/>
              </a:rPr>
              <a:t>ˆ</a:t>
            </a:r>
            <a:r>
              <a:rPr dirty="0" sz="1100" spc="-50">
                <a:latin typeface="Arial"/>
                <a:cs typeface="Arial"/>
              </a:rPr>
              <a:t>ın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continu</a:t>
            </a:r>
            <a:r>
              <a:rPr dirty="0" sz="1100" spc="-70">
                <a:latin typeface="Arial"/>
                <a:cs typeface="Arial"/>
              </a:rPr>
              <a:t>a</a:t>
            </a:r>
            <a:r>
              <a:rPr dirty="0" sz="1100" spc="-45">
                <a:latin typeface="Arial"/>
                <a:cs typeface="Arial"/>
              </a:rPr>
              <a:t>re,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shell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 spc="204">
                <a:latin typeface="Arial"/>
                <a:cs typeface="Arial"/>
              </a:rPr>
              <a:t>=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shell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CLI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15">
                <a:hlinkClick r:id="rId3" action="ppaction://hlinksldjump"/>
              </a:rPr>
              <a:t>Cursul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 spc="-7">
                <a:hlinkClick r:id="rId3" action="ppaction://hlinksldjump"/>
              </a:rPr>
              <a:t>6,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>
                <a:hlinkClick r:id="rId3" action="ppaction://hlinksldjump"/>
              </a:rPr>
              <a:t>Interfa</a:t>
            </a:r>
            <a:r>
              <a:rPr dirty="0" baseline="5555" sz="750" spc="-179">
                <a:hlinkClick r:id="rId3" action="ppaction://hlinksldjump"/>
              </a:rPr>
              <a:t>t</a:t>
            </a:r>
            <a:r>
              <a:rPr dirty="0" sz="500" spc="25">
                <a:hlinkClick r:id="rId3" action="ppaction://hlinksldjump"/>
              </a:rPr>
              <a:t>,</a:t>
            </a:r>
            <a:r>
              <a:rPr dirty="0" baseline="5555" sz="750" spc="-37">
                <a:hlinkClick r:id="rId3" action="ppaction://hlinksldjump"/>
              </a:rPr>
              <a:t>a</a:t>
            </a:r>
            <a:r>
              <a:rPr dirty="0" baseline="5555" sz="750" spc="-52">
                <a:hlinkClick r:id="rId3" action="ppaction://hlinksldjump"/>
              </a:rPr>
              <a:t> </a:t>
            </a:r>
            <a:r>
              <a:rPr dirty="0" baseline="5555" sz="750" spc="-157">
                <a:hlinkClick r:id="rId3" action="ppaction://hlinksldjump"/>
              </a:rPr>
              <a:t>ˆ</a:t>
            </a:r>
            <a:r>
              <a:rPr dirty="0" baseline="5555" sz="750" spc="-15">
                <a:hlinkClick r:id="rId3" action="ppaction://hlinksldjump"/>
              </a:rPr>
              <a:t>ın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>
                <a:hlinkClick r:id="rId3" action="ppaction://hlinksldjump"/>
              </a:rPr>
              <a:t>linia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 spc="-37">
                <a:hlinkClick r:id="rId3" action="ppaction://hlinksldjump"/>
              </a:rPr>
              <a:t>de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 spc="-22">
                <a:hlinkClick r:id="rId3" action="ppaction://hlinksldjump"/>
              </a:rPr>
              <a:t>c</a:t>
            </a:r>
            <a:r>
              <a:rPr dirty="0" baseline="5555" sz="750" spc="-30">
                <a:hlinkClick r:id="rId3" action="ppaction://hlinksldjump"/>
              </a:rPr>
              <a:t>o</a:t>
            </a:r>
            <a:r>
              <a:rPr dirty="0" baseline="5555" sz="750" spc="-15">
                <a:hlinkClick r:id="rId3" action="ppaction://hlinksldjump"/>
              </a:rPr>
              <a:t>man</a:t>
            </a:r>
            <a:r>
              <a:rPr dirty="0" baseline="5555" sz="750" spc="-22">
                <a:hlinkClick r:id="rId3" action="ppaction://hlinksldjump"/>
              </a:rPr>
              <a:t>d</a:t>
            </a:r>
            <a:r>
              <a:rPr dirty="0" baseline="5555" sz="750" spc="-247">
                <a:hlinkClick r:id="rId3" action="ppaction://hlinksldjump"/>
              </a:rPr>
              <a:t>˘</a:t>
            </a:r>
            <a:r>
              <a:rPr dirty="0" baseline="5555" sz="750" spc="-37">
                <a:hlinkClick r:id="rId3" action="ppaction://hlinksldjump"/>
              </a:rPr>
              <a:t>a</a:t>
            </a:r>
            <a:endParaRPr baseline="5555" sz="750"/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15"/>
              <a:t>19</a:t>
            </a:r>
            <a:r>
              <a:rPr dirty="0" spc="30"/>
              <a:t>/52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167380">
              <a:lnSpc>
                <a:spcPct val="100000"/>
              </a:lnSpc>
            </a:pPr>
            <a:r>
              <a:rPr dirty="0" spc="-5"/>
              <a:t>T</a:t>
            </a:r>
            <a:r>
              <a:rPr dirty="0" spc="-55"/>
              <a:t>erminal</a:t>
            </a:r>
            <a:r>
              <a:rPr dirty="0" spc="15"/>
              <a:t> </a:t>
            </a:r>
            <a:r>
              <a:rPr dirty="0" spc="-65"/>
              <a:t>vs.</a:t>
            </a:r>
            <a:r>
              <a:rPr dirty="0" spc="145"/>
              <a:t> </a:t>
            </a:r>
            <a:r>
              <a:rPr dirty="0" spc="-55"/>
              <a:t>shell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76389" y="719213"/>
            <a:ext cx="3691254" cy="2190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5">
                <a:latin typeface="Arial"/>
                <a:cs typeface="Arial"/>
              </a:rPr>
              <a:t>terminal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 spc="204">
                <a:latin typeface="Arial"/>
                <a:cs typeface="Arial"/>
              </a:rPr>
              <a:t>=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dis</a:t>
            </a:r>
            <a:r>
              <a:rPr dirty="0" sz="1100" spc="-35">
                <a:latin typeface="Arial"/>
                <a:cs typeface="Arial"/>
              </a:rPr>
              <a:t>p</a:t>
            </a:r>
            <a:r>
              <a:rPr dirty="0" sz="1100" spc="-15">
                <a:latin typeface="Arial"/>
                <a:cs typeface="Arial"/>
              </a:rPr>
              <a:t>ozitiv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60">
                <a:latin typeface="Arial"/>
                <a:cs typeface="Arial"/>
              </a:rPr>
              <a:t>shell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204">
                <a:latin typeface="Arial"/>
                <a:cs typeface="Arial"/>
              </a:rPr>
              <a:t>=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80">
                <a:latin typeface="Arial"/>
                <a:cs typeface="Arial"/>
              </a:rPr>
              <a:t>p</a:t>
            </a:r>
            <a:r>
              <a:rPr dirty="0" sz="1100" spc="-25">
                <a:latin typeface="Arial"/>
                <a:cs typeface="Arial"/>
              </a:rPr>
              <a:t>r</a:t>
            </a:r>
            <a:r>
              <a:rPr dirty="0" sz="1100" spc="-10">
                <a:latin typeface="Arial"/>
                <a:cs typeface="Arial"/>
              </a:rPr>
              <a:t>o</a:t>
            </a:r>
            <a:r>
              <a:rPr dirty="0" sz="1100" spc="-110">
                <a:latin typeface="Arial"/>
                <a:cs typeface="Arial"/>
              </a:rPr>
              <a:t>ces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5">
                <a:latin typeface="Arial"/>
                <a:cs typeface="Arial"/>
              </a:rPr>
              <a:t>terminal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–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cadru,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interf</a:t>
            </a:r>
            <a:r>
              <a:rPr dirty="0" sz="1100" spc="-25">
                <a:latin typeface="Arial"/>
                <a:cs typeface="Arial"/>
              </a:rPr>
              <a:t>a</a:t>
            </a:r>
            <a:r>
              <a:rPr dirty="0" sz="1100" spc="-210">
                <a:latin typeface="Arial"/>
                <a:cs typeface="Arial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104">
                <a:latin typeface="Arial"/>
                <a:cs typeface="Arial"/>
              </a:rPr>
              <a:t> </a:t>
            </a:r>
            <a:r>
              <a:rPr dirty="0" sz="1100" spc="-360">
                <a:latin typeface="Arial"/>
                <a:cs typeface="Arial"/>
              </a:rPr>
              <a:t>˘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p</a:t>
            </a:r>
            <a:r>
              <a:rPr dirty="0" sz="1100" spc="-30">
                <a:latin typeface="Arial"/>
                <a:cs typeface="Arial"/>
              </a:rPr>
              <a:t>entru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rul</a:t>
            </a:r>
            <a:r>
              <a:rPr dirty="0" sz="1100" spc="-70">
                <a:latin typeface="Arial"/>
                <a:cs typeface="Arial"/>
              </a:rPr>
              <a:t>a</a:t>
            </a:r>
            <a:r>
              <a:rPr dirty="0" sz="1100" spc="-70">
                <a:latin typeface="Arial"/>
                <a:cs typeface="Arial"/>
              </a:rPr>
              <a:t>rea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unui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shell</a:t>
            </a:r>
            <a:endParaRPr sz="1100">
              <a:latin typeface="Arial"/>
              <a:cs typeface="Arial"/>
            </a:endParaRPr>
          </a:p>
          <a:p>
            <a:pPr marL="300355">
              <a:lnSpc>
                <a:spcPts val="12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fizic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(tastatu</a:t>
            </a:r>
            <a:r>
              <a:rPr dirty="0" sz="1000" spc="-20">
                <a:latin typeface="Arial"/>
                <a:cs typeface="Arial"/>
              </a:rPr>
              <a:t>r</a:t>
            </a:r>
            <a:r>
              <a:rPr dirty="0" sz="1000" spc="-325">
                <a:latin typeface="Arial"/>
                <a:cs typeface="Arial"/>
              </a:rPr>
              <a:t>˘</a:t>
            </a:r>
            <a:r>
              <a:rPr dirty="0" sz="1000" spc="-40">
                <a:latin typeface="Arial"/>
                <a:cs typeface="Arial"/>
              </a:rPr>
              <a:t>a,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monit</a:t>
            </a:r>
            <a:r>
              <a:rPr dirty="0" sz="1000" spc="-50">
                <a:latin typeface="Arial"/>
                <a:cs typeface="Arial"/>
              </a:rPr>
              <a:t>o</a:t>
            </a:r>
            <a:r>
              <a:rPr dirty="0" sz="1000" spc="30">
                <a:latin typeface="Arial"/>
                <a:cs typeface="Arial"/>
              </a:rPr>
              <a:t>r)</a:t>
            </a:r>
            <a:endParaRPr sz="1000">
              <a:latin typeface="Arial"/>
              <a:cs typeface="Arial"/>
            </a:endParaRPr>
          </a:p>
          <a:p>
            <a:pPr marL="300355">
              <a:lnSpc>
                <a:spcPts val="1195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virtual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(A</a:t>
            </a:r>
            <a:r>
              <a:rPr dirty="0" sz="1000" spc="-75">
                <a:latin typeface="Arial"/>
                <a:cs typeface="Arial"/>
              </a:rPr>
              <a:t>L</a:t>
            </a:r>
            <a:r>
              <a:rPr dirty="0" sz="1000" spc="20">
                <a:latin typeface="Arial"/>
                <a:cs typeface="Arial"/>
              </a:rPr>
              <a:t>T+CTRL+F1.</a:t>
            </a:r>
            <a:r>
              <a:rPr dirty="0" sz="1000" spc="-114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.</a:t>
            </a:r>
            <a:r>
              <a:rPr dirty="0" sz="1000" spc="-114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.</a:t>
            </a:r>
            <a:r>
              <a:rPr dirty="0" sz="1000" spc="-114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F6)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–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80">
                <a:latin typeface="Arial"/>
                <a:cs typeface="Arial"/>
              </a:rPr>
              <a:t>t</a:t>
            </a:r>
            <a:r>
              <a:rPr dirty="0" sz="1000" spc="50">
                <a:latin typeface="Arial"/>
                <a:cs typeface="Arial"/>
              </a:rPr>
              <a:t>t</a:t>
            </a:r>
            <a:r>
              <a:rPr dirty="0" sz="1000" spc="-35">
                <a:latin typeface="Arial"/>
                <a:cs typeface="Arial"/>
              </a:rPr>
              <a:t>y0,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80">
                <a:latin typeface="Arial"/>
                <a:cs typeface="Arial"/>
              </a:rPr>
              <a:t>t</a:t>
            </a:r>
            <a:r>
              <a:rPr dirty="0" sz="1000" spc="50">
                <a:latin typeface="Arial"/>
                <a:cs typeface="Arial"/>
              </a:rPr>
              <a:t>t</a:t>
            </a:r>
            <a:r>
              <a:rPr dirty="0" sz="1000" spc="-35">
                <a:latin typeface="Arial"/>
                <a:cs typeface="Arial"/>
              </a:rPr>
              <a:t>y1,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.</a:t>
            </a:r>
            <a:r>
              <a:rPr dirty="0" sz="1000" spc="-114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.</a:t>
            </a:r>
            <a:r>
              <a:rPr dirty="0" sz="1000" spc="-114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.</a:t>
            </a:r>
            <a:r>
              <a:rPr dirty="0" sz="1000" spc="-114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80">
                <a:latin typeface="Arial"/>
                <a:cs typeface="Arial"/>
              </a:rPr>
              <a:t>t</a:t>
            </a:r>
            <a:r>
              <a:rPr dirty="0" sz="1000" spc="50">
                <a:latin typeface="Arial"/>
                <a:cs typeface="Arial"/>
              </a:rPr>
              <a:t>t</a:t>
            </a:r>
            <a:r>
              <a:rPr dirty="0" sz="1000" spc="-50">
                <a:latin typeface="Arial"/>
                <a:cs typeface="Arial"/>
              </a:rPr>
              <a:t>y6</a:t>
            </a:r>
            <a:endParaRPr sz="1000">
              <a:latin typeface="Arial"/>
              <a:cs typeface="Arial"/>
            </a:endParaRPr>
          </a:p>
          <a:p>
            <a:pPr marL="300355">
              <a:lnSpc>
                <a:spcPts val="1195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emulat</a:t>
            </a:r>
            <a:r>
              <a:rPr dirty="0" sz="1000" spc="-70">
                <a:latin typeface="Arial"/>
                <a:cs typeface="Arial"/>
              </a:rPr>
              <a:t>o</a:t>
            </a:r>
            <a:r>
              <a:rPr dirty="0" sz="1000" spc="5">
                <a:latin typeface="Arial"/>
                <a:cs typeface="Arial"/>
              </a:rPr>
              <a:t>r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de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terminal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–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pts/0,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pts/1,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.</a:t>
            </a:r>
            <a:r>
              <a:rPr dirty="0" sz="1000" spc="-114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.</a:t>
            </a:r>
            <a:r>
              <a:rPr dirty="0" sz="1000" spc="-114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437515" marR="35560" indent="-137160">
              <a:lnSpc>
                <a:spcPts val="1200"/>
              </a:lnSpc>
              <a:spcBef>
                <a:spcPts val="3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folosit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25">
                <a:latin typeface="Arial"/>
                <a:cs typeface="Arial"/>
              </a:rPr>
              <a:t>entru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intr</a:t>
            </a:r>
            <a:r>
              <a:rPr dirty="0" sz="1000" spc="-35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rea/ie</a:t>
            </a:r>
            <a:r>
              <a:rPr dirty="0" sz="1000" spc="-390">
                <a:latin typeface="Arial"/>
                <a:cs typeface="Arial"/>
              </a:rPr>
              <a:t>s</a:t>
            </a:r>
            <a:r>
              <a:rPr dirty="0" baseline="-16666" sz="750" spc="7">
                <a:latin typeface="Arial"/>
                <a:cs typeface="Arial"/>
              </a:rPr>
              <a:t>,</a:t>
            </a:r>
            <a:r>
              <a:rPr dirty="0" baseline="-16666" sz="750" spc="-37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irea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stand</a:t>
            </a:r>
            <a:r>
              <a:rPr dirty="0" sz="1000" spc="-85">
                <a:latin typeface="Arial"/>
                <a:cs typeface="Arial"/>
              </a:rPr>
              <a:t>a</a:t>
            </a:r>
            <a:r>
              <a:rPr dirty="0" sz="1000" spc="-20">
                <a:latin typeface="Arial"/>
                <a:cs typeface="Arial"/>
              </a:rPr>
              <a:t>rd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50">
                <a:latin typeface="Arial"/>
                <a:cs typeface="Arial"/>
              </a:rPr>
              <a:t>(</a:t>
            </a:r>
            <a:r>
              <a:rPr dirty="0" sz="1000" spc="-45" i="1">
                <a:latin typeface="Trebuchet MS"/>
                <a:cs typeface="Trebuchet MS"/>
              </a:rPr>
              <a:t>stdi</a:t>
            </a:r>
            <a:r>
              <a:rPr dirty="0" sz="1000" spc="-45" i="1">
                <a:latin typeface="Trebuchet MS"/>
                <a:cs typeface="Trebuchet MS"/>
              </a:rPr>
              <a:t>n</a:t>
            </a:r>
            <a:r>
              <a:rPr dirty="0" sz="1000" spc="220">
                <a:latin typeface="Arial"/>
                <a:cs typeface="Arial"/>
              </a:rPr>
              <a:t>/</a:t>
            </a:r>
            <a:r>
              <a:rPr dirty="0" sz="1000" spc="-50" i="1">
                <a:latin typeface="Trebuchet MS"/>
                <a:cs typeface="Trebuchet MS"/>
              </a:rPr>
              <a:t>stdou</a:t>
            </a:r>
            <a:r>
              <a:rPr dirty="0" sz="1000" spc="25" i="1">
                <a:latin typeface="Trebuchet MS"/>
                <a:cs typeface="Trebuchet MS"/>
              </a:rPr>
              <a:t>t</a:t>
            </a:r>
            <a:r>
              <a:rPr dirty="0" sz="1000" spc="50">
                <a:latin typeface="Arial"/>
                <a:cs typeface="Arial"/>
              </a:rPr>
              <a:t>)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unui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20">
                <a:latin typeface="Arial"/>
                <a:cs typeface="Arial"/>
              </a:rPr>
              <a:t>r</a:t>
            </a: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 spc="-100">
                <a:latin typeface="Arial"/>
                <a:cs typeface="Arial"/>
              </a:rPr>
              <a:t>ces</a:t>
            </a:r>
            <a:endParaRPr sz="1000">
              <a:latin typeface="Arial"/>
              <a:cs typeface="Arial"/>
            </a:endParaRPr>
          </a:p>
          <a:p>
            <a:pPr marL="300355">
              <a:lnSpc>
                <a:spcPts val="1155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daemonii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nu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au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5">
                <a:latin typeface="Arial"/>
                <a:cs typeface="Arial"/>
              </a:rPr>
              <a:t>acces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nici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terminal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(nu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au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intr</a:t>
            </a:r>
            <a:r>
              <a:rPr dirty="0" sz="1000" spc="-35">
                <a:latin typeface="Arial"/>
                <a:cs typeface="Arial"/>
              </a:rPr>
              <a:t>a</a:t>
            </a:r>
            <a:r>
              <a:rPr dirty="0" sz="1000">
                <a:latin typeface="Arial"/>
                <a:cs typeface="Arial"/>
              </a:rPr>
              <a:t>re/ie</a:t>
            </a:r>
            <a:r>
              <a:rPr dirty="0" sz="1000" spc="-390">
                <a:latin typeface="Arial"/>
                <a:cs typeface="Arial"/>
              </a:rPr>
              <a:t>s</a:t>
            </a:r>
            <a:r>
              <a:rPr dirty="0" baseline="-16666" sz="750" spc="7">
                <a:latin typeface="Arial"/>
                <a:cs typeface="Arial"/>
              </a:rPr>
              <a:t>,</a:t>
            </a:r>
            <a:r>
              <a:rPr dirty="0" baseline="-16666" sz="750" spc="-37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ire</a:t>
            </a:r>
            <a:endParaRPr sz="1000">
              <a:latin typeface="Arial"/>
              <a:cs typeface="Arial"/>
            </a:endParaRPr>
          </a:p>
          <a:p>
            <a:pPr algn="ctr" marR="2306320">
              <a:lnSpc>
                <a:spcPts val="1200"/>
              </a:lnSpc>
            </a:pPr>
            <a:r>
              <a:rPr dirty="0" sz="1000" spc="-45">
                <a:latin typeface="Arial"/>
                <a:cs typeface="Arial"/>
              </a:rPr>
              <a:t>stand</a:t>
            </a:r>
            <a:r>
              <a:rPr dirty="0" sz="1000" spc="-85">
                <a:latin typeface="Arial"/>
                <a:cs typeface="Arial"/>
              </a:rPr>
              <a:t>a</a:t>
            </a:r>
            <a:r>
              <a:rPr dirty="0" sz="1000" spc="5">
                <a:latin typeface="Arial"/>
                <a:cs typeface="Arial"/>
              </a:rPr>
              <a:t>rd)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60">
                <a:latin typeface="Arial"/>
                <a:cs typeface="Arial"/>
              </a:rPr>
              <a:t>shell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–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p</a:t>
            </a:r>
            <a:r>
              <a:rPr dirty="0" sz="1100" spc="-35">
                <a:latin typeface="Arial"/>
                <a:cs typeface="Arial"/>
              </a:rPr>
              <a:t>ermite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rul</a:t>
            </a:r>
            <a:r>
              <a:rPr dirty="0" sz="1100" spc="-70">
                <a:latin typeface="Arial"/>
                <a:cs typeface="Arial"/>
              </a:rPr>
              <a:t>a</a:t>
            </a:r>
            <a:r>
              <a:rPr dirty="0" sz="1100" spc="-70">
                <a:latin typeface="Arial"/>
                <a:cs typeface="Arial"/>
              </a:rPr>
              <a:t>rea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comenzi</a:t>
            </a:r>
            <a:endParaRPr sz="1100">
              <a:latin typeface="Arial"/>
              <a:cs typeface="Arial"/>
            </a:endParaRPr>
          </a:p>
          <a:p>
            <a:pPr marL="300355">
              <a:lnSpc>
                <a:spcPts val="12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10">
                <a:latin typeface="Arial"/>
                <a:cs typeface="Arial"/>
              </a:rPr>
              <a:t>rompt,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comenzi,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o</a:t>
            </a:r>
            <a:r>
              <a:rPr dirty="0" sz="1000" spc="-25">
                <a:latin typeface="Arial"/>
                <a:cs typeface="Arial"/>
              </a:rPr>
              <a:t>p</a:t>
            </a:r>
            <a:r>
              <a:rPr dirty="0" sz="1000" spc="-35">
                <a:latin typeface="Arial"/>
                <a:cs typeface="Arial"/>
              </a:rPr>
              <a:t>erat</a:t>
            </a:r>
            <a:r>
              <a:rPr dirty="0" sz="1000" spc="-70">
                <a:latin typeface="Arial"/>
                <a:cs typeface="Arial"/>
              </a:rPr>
              <a:t>o</a:t>
            </a:r>
            <a:r>
              <a:rPr dirty="0" sz="1000" spc="10">
                <a:latin typeface="Arial"/>
                <a:cs typeface="Arial"/>
              </a:rPr>
              <a:t>ri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shell</a:t>
            </a:r>
            <a:endParaRPr sz="1000">
              <a:latin typeface="Arial"/>
              <a:cs typeface="Arial"/>
            </a:endParaRPr>
          </a:p>
          <a:p>
            <a:pPr marL="300355">
              <a:lnSpc>
                <a:spcPts val="1200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bash,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zsh,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tcsh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15">
                <a:hlinkClick r:id="rId3" action="ppaction://hlinksldjump"/>
              </a:rPr>
              <a:t>Cursul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 spc="-7">
                <a:hlinkClick r:id="rId3" action="ppaction://hlinksldjump"/>
              </a:rPr>
              <a:t>6,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>
                <a:hlinkClick r:id="rId3" action="ppaction://hlinksldjump"/>
              </a:rPr>
              <a:t>Interfa</a:t>
            </a:r>
            <a:r>
              <a:rPr dirty="0" baseline="5555" sz="750" spc="-179">
                <a:hlinkClick r:id="rId3" action="ppaction://hlinksldjump"/>
              </a:rPr>
              <a:t>t</a:t>
            </a:r>
            <a:r>
              <a:rPr dirty="0" sz="500" spc="25">
                <a:hlinkClick r:id="rId3" action="ppaction://hlinksldjump"/>
              </a:rPr>
              <a:t>,</a:t>
            </a:r>
            <a:r>
              <a:rPr dirty="0" baseline="5555" sz="750" spc="-37">
                <a:hlinkClick r:id="rId3" action="ppaction://hlinksldjump"/>
              </a:rPr>
              <a:t>a</a:t>
            </a:r>
            <a:r>
              <a:rPr dirty="0" baseline="5555" sz="750" spc="-52">
                <a:hlinkClick r:id="rId3" action="ppaction://hlinksldjump"/>
              </a:rPr>
              <a:t> </a:t>
            </a:r>
            <a:r>
              <a:rPr dirty="0" baseline="5555" sz="750" spc="-157">
                <a:hlinkClick r:id="rId3" action="ppaction://hlinksldjump"/>
              </a:rPr>
              <a:t>ˆ</a:t>
            </a:r>
            <a:r>
              <a:rPr dirty="0" baseline="5555" sz="750" spc="-15">
                <a:hlinkClick r:id="rId3" action="ppaction://hlinksldjump"/>
              </a:rPr>
              <a:t>ın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>
                <a:hlinkClick r:id="rId3" action="ppaction://hlinksldjump"/>
              </a:rPr>
              <a:t>linia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 spc="-37">
                <a:hlinkClick r:id="rId3" action="ppaction://hlinksldjump"/>
              </a:rPr>
              <a:t>de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 spc="-22">
                <a:hlinkClick r:id="rId3" action="ppaction://hlinksldjump"/>
              </a:rPr>
              <a:t>c</a:t>
            </a:r>
            <a:r>
              <a:rPr dirty="0" baseline="5555" sz="750" spc="-30">
                <a:hlinkClick r:id="rId3" action="ppaction://hlinksldjump"/>
              </a:rPr>
              <a:t>o</a:t>
            </a:r>
            <a:r>
              <a:rPr dirty="0" baseline="5555" sz="750" spc="-15">
                <a:hlinkClick r:id="rId3" action="ppaction://hlinksldjump"/>
              </a:rPr>
              <a:t>man</a:t>
            </a:r>
            <a:r>
              <a:rPr dirty="0" baseline="5555" sz="750" spc="-22">
                <a:hlinkClick r:id="rId3" action="ppaction://hlinksldjump"/>
              </a:rPr>
              <a:t>d</a:t>
            </a:r>
            <a:r>
              <a:rPr dirty="0" baseline="5555" sz="750" spc="-247">
                <a:hlinkClick r:id="rId3" action="ppaction://hlinksldjump"/>
              </a:rPr>
              <a:t>˘</a:t>
            </a:r>
            <a:r>
              <a:rPr dirty="0" baseline="5555" sz="750" spc="-37">
                <a:hlinkClick r:id="rId3" action="ppaction://hlinksldjump"/>
              </a:rPr>
              <a:t>a</a:t>
            </a:r>
            <a:endParaRPr baseline="5555" sz="750"/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15"/>
              <a:t>20</a:t>
            </a:r>
            <a:r>
              <a:rPr dirty="0" spc="30"/>
              <a:t>/52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338705">
              <a:lnSpc>
                <a:spcPct val="100000"/>
              </a:lnSpc>
            </a:pPr>
            <a:r>
              <a:rPr dirty="0" spc="-35"/>
              <a:t>Structura</a:t>
            </a:r>
            <a:r>
              <a:rPr dirty="0" spc="10"/>
              <a:t> </a:t>
            </a:r>
            <a:r>
              <a:rPr dirty="0" spc="-55"/>
              <a:t>unui</a:t>
            </a:r>
            <a:r>
              <a:rPr dirty="0" spc="15"/>
              <a:t> </a:t>
            </a:r>
            <a:r>
              <a:rPr dirty="0" spc="-60"/>
              <a:t>sistem</a:t>
            </a:r>
            <a:r>
              <a:rPr dirty="0" spc="10"/>
              <a:t> </a:t>
            </a:r>
            <a:r>
              <a:rPr dirty="0" spc="-90"/>
              <a:t>de</a:t>
            </a:r>
            <a:r>
              <a:rPr dirty="0" spc="10"/>
              <a:t> </a:t>
            </a:r>
            <a:r>
              <a:rPr dirty="0" spc="-35"/>
              <a:t>cal</a:t>
            </a:r>
            <a:r>
              <a:rPr dirty="0" spc="-40"/>
              <a:t>c</a:t>
            </a:r>
            <a:r>
              <a:rPr dirty="0" spc="-70"/>
              <a:t>u</a:t>
            </a:r>
            <a:r>
              <a:rPr dirty="0"/>
              <a:t>l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36880" y="631007"/>
            <a:ext cx="1774358" cy="2342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48713" y="1633904"/>
            <a:ext cx="1984375" cy="882015"/>
          </a:xfrm>
          <a:custGeom>
            <a:avLst/>
            <a:gdLst/>
            <a:ahLst/>
            <a:cxnLst/>
            <a:rect l="l" t="t" r="r" b="b"/>
            <a:pathLst>
              <a:path w="1984375" h="882014">
                <a:moveTo>
                  <a:pt x="0" y="881668"/>
                </a:moveTo>
                <a:lnTo>
                  <a:pt x="1983755" y="881668"/>
                </a:lnTo>
                <a:lnTo>
                  <a:pt x="1983755" y="0"/>
                </a:lnTo>
                <a:lnTo>
                  <a:pt x="0" y="0"/>
                </a:lnTo>
                <a:lnTo>
                  <a:pt x="0" y="881668"/>
                </a:lnTo>
                <a:close/>
              </a:path>
            </a:pathLst>
          </a:custGeom>
          <a:ln w="1102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990103" y="1931420"/>
            <a:ext cx="663953" cy="2732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567114" y="1931419"/>
            <a:ext cx="0" cy="92710"/>
          </a:xfrm>
          <a:custGeom>
            <a:avLst/>
            <a:gdLst/>
            <a:ahLst/>
            <a:cxnLst/>
            <a:rect l="l" t="t" r="r" b="b"/>
            <a:pathLst>
              <a:path w="0" h="92710">
                <a:moveTo>
                  <a:pt x="0" y="0"/>
                </a:moveTo>
                <a:lnTo>
                  <a:pt x="0" y="92149"/>
                </a:lnTo>
              </a:path>
            </a:pathLst>
          </a:custGeom>
          <a:ln w="109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15">
                <a:hlinkClick r:id="rId5" action="ppaction://hlinksldjump"/>
              </a:rPr>
              <a:t>Cursul</a:t>
            </a:r>
            <a:r>
              <a:rPr dirty="0" baseline="5555" sz="750" spc="52">
                <a:hlinkClick r:id="rId5" action="ppaction://hlinksldjump"/>
              </a:rPr>
              <a:t> </a:t>
            </a:r>
            <a:r>
              <a:rPr dirty="0" baseline="5555" sz="750" spc="-7">
                <a:hlinkClick r:id="rId5" action="ppaction://hlinksldjump"/>
              </a:rPr>
              <a:t>6,</a:t>
            </a:r>
            <a:r>
              <a:rPr dirty="0" baseline="5555" sz="750" spc="52">
                <a:hlinkClick r:id="rId5" action="ppaction://hlinksldjump"/>
              </a:rPr>
              <a:t> </a:t>
            </a:r>
            <a:r>
              <a:rPr dirty="0" baseline="5555" sz="750">
                <a:hlinkClick r:id="rId5" action="ppaction://hlinksldjump"/>
              </a:rPr>
              <a:t>Interfa</a:t>
            </a:r>
            <a:r>
              <a:rPr dirty="0" baseline="5555" sz="750" spc="-179">
                <a:hlinkClick r:id="rId5" action="ppaction://hlinksldjump"/>
              </a:rPr>
              <a:t>t</a:t>
            </a:r>
            <a:r>
              <a:rPr dirty="0" sz="500" spc="25">
                <a:hlinkClick r:id="rId5" action="ppaction://hlinksldjump"/>
              </a:rPr>
              <a:t>,</a:t>
            </a:r>
            <a:r>
              <a:rPr dirty="0" baseline="5555" sz="750" spc="-37">
                <a:hlinkClick r:id="rId5" action="ppaction://hlinksldjump"/>
              </a:rPr>
              <a:t>a</a:t>
            </a:r>
            <a:r>
              <a:rPr dirty="0" baseline="5555" sz="750" spc="-52">
                <a:hlinkClick r:id="rId5" action="ppaction://hlinksldjump"/>
              </a:rPr>
              <a:t> </a:t>
            </a:r>
            <a:r>
              <a:rPr dirty="0" baseline="5555" sz="750" spc="-157">
                <a:hlinkClick r:id="rId5" action="ppaction://hlinksldjump"/>
              </a:rPr>
              <a:t>ˆ</a:t>
            </a:r>
            <a:r>
              <a:rPr dirty="0" baseline="5555" sz="750" spc="-15">
                <a:hlinkClick r:id="rId5" action="ppaction://hlinksldjump"/>
              </a:rPr>
              <a:t>ın</a:t>
            </a:r>
            <a:r>
              <a:rPr dirty="0" baseline="5555" sz="750" spc="52">
                <a:hlinkClick r:id="rId5" action="ppaction://hlinksldjump"/>
              </a:rPr>
              <a:t> </a:t>
            </a:r>
            <a:r>
              <a:rPr dirty="0" baseline="5555" sz="750">
                <a:hlinkClick r:id="rId5" action="ppaction://hlinksldjump"/>
              </a:rPr>
              <a:t>linia</a:t>
            </a:r>
            <a:r>
              <a:rPr dirty="0" baseline="5555" sz="750" spc="52">
                <a:hlinkClick r:id="rId5" action="ppaction://hlinksldjump"/>
              </a:rPr>
              <a:t> </a:t>
            </a:r>
            <a:r>
              <a:rPr dirty="0" baseline="5555" sz="750" spc="-37">
                <a:hlinkClick r:id="rId5" action="ppaction://hlinksldjump"/>
              </a:rPr>
              <a:t>de</a:t>
            </a:r>
            <a:r>
              <a:rPr dirty="0" baseline="5555" sz="750" spc="52">
                <a:hlinkClick r:id="rId5" action="ppaction://hlinksldjump"/>
              </a:rPr>
              <a:t> </a:t>
            </a:r>
            <a:r>
              <a:rPr dirty="0" baseline="5555" sz="750" spc="-22">
                <a:hlinkClick r:id="rId5" action="ppaction://hlinksldjump"/>
              </a:rPr>
              <a:t>c</a:t>
            </a:r>
            <a:r>
              <a:rPr dirty="0" baseline="5555" sz="750" spc="-30">
                <a:hlinkClick r:id="rId5" action="ppaction://hlinksldjump"/>
              </a:rPr>
              <a:t>o</a:t>
            </a:r>
            <a:r>
              <a:rPr dirty="0" baseline="5555" sz="750" spc="-15">
                <a:hlinkClick r:id="rId5" action="ppaction://hlinksldjump"/>
              </a:rPr>
              <a:t>man</a:t>
            </a:r>
            <a:r>
              <a:rPr dirty="0" baseline="5555" sz="750" spc="-22">
                <a:hlinkClick r:id="rId5" action="ppaction://hlinksldjump"/>
              </a:rPr>
              <a:t>d</a:t>
            </a:r>
            <a:r>
              <a:rPr dirty="0" baseline="5555" sz="750" spc="-247">
                <a:hlinkClick r:id="rId5" action="ppaction://hlinksldjump"/>
              </a:rPr>
              <a:t>˘</a:t>
            </a:r>
            <a:r>
              <a:rPr dirty="0" baseline="5555" sz="750" spc="-37">
                <a:hlinkClick r:id="rId5" action="ppaction://hlinksldjump"/>
              </a:rPr>
              <a:t>a</a:t>
            </a:r>
            <a:endParaRPr baseline="5555" sz="750"/>
          </a:p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15"/>
              <a:t>21</a:t>
            </a:r>
            <a:r>
              <a:rPr dirty="0" spc="30"/>
              <a:t>/52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622550">
              <a:lnSpc>
                <a:spcPct val="100000"/>
              </a:lnSpc>
            </a:pPr>
            <a:r>
              <a:rPr dirty="0" spc="-40"/>
              <a:t>Shell</a:t>
            </a:r>
            <a:r>
              <a:rPr dirty="0" spc="-145"/>
              <a:t> </a:t>
            </a:r>
            <a:r>
              <a:rPr dirty="0" spc="-505"/>
              <a:t>ˆ</a:t>
            </a:r>
            <a:r>
              <a:rPr dirty="0" spc="-35"/>
              <a:t>ın</a:t>
            </a:r>
            <a:r>
              <a:rPr dirty="0" spc="10"/>
              <a:t> </a:t>
            </a:r>
            <a:r>
              <a:rPr dirty="0" spc="-40"/>
              <a:t>Wind</a:t>
            </a:r>
            <a:r>
              <a:rPr dirty="0" spc="-75"/>
              <a:t>o</a:t>
            </a:r>
            <a:r>
              <a:rPr dirty="0" spc="-95"/>
              <a:t>ws</a:t>
            </a:r>
            <a:r>
              <a:rPr dirty="0" spc="10"/>
              <a:t> </a:t>
            </a:r>
            <a:r>
              <a:rPr dirty="0" spc="-405"/>
              <a:t>s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52">
                <a:latin typeface="Arial"/>
                <a:cs typeface="Arial"/>
              </a:rPr>
              <a:t> </a:t>
            </a:r>
            <a:r>
              <a:rPr dirty="0" sz="1200"/>
              <a:t>i</a:t>
            </a:r>
            <a:r>
              <a:rPr dirty="0" sz="1200" spc="10"/>
              <a:t> </a:t>
            </a:r>
            <a:r>
              <a:rPr dirty="0" sz="1200" spc="-35"/>
              <a:t>Linux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88607" y="736003"/>
            <a:ext cx="1846808" cy="19534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472601" y="961559"/>
            <a:ext cx="1846775" cy="15024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13676" y="2481427"/>
            <a:ext cx="3503295" cy="4171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307590" marR="5080" indent="-34290">
              <a:lnSpc>
                <a:spcPts val="700"/>
              </a:lnSpc>
            </a:pPr>
            <a:r>
              <a:rPr dirty="0" sz="600" spc="70">
                <a:latin typeface="PMingLiU"/>
                <a:cs typeface="PMingLiU"/>
                <a:hlinkClick r:id="rId5"/>
              </a:rPr>
              <a:t>http://www.</a:t>
            </a:r>
            <a:r>
              <a:rPr dirty="0" sz="600" spc="65">
                <a:latin typeface="PMingLiU"/>
                <a:cs typeface="PMingLiU"/>
                <a:hlinkClick r:id="rId5"/>
              </a:rPr>
              <a:t>z</a:t>
            </a:r>
            <a:r>
              <a:rPr dirty="0" sz="600" spc="80">
                <a:latin typeface="PMingLiU"/>
                <a:cs typeface="PMingLiU"/>
                <a:hlinkClick r:id="rId5"/>
              </a:rPr>
              <a:t>hihua</a:t>
            </a:r>
            <a:r>
              <a:rPr dirty="0" sz="600" spc="110">
                <a:latin typeface="PMingLiU"/>
                <a:cs typeface="PMingLiU"/>
                <a:hlinkClick r:id="rId5"/>
              </a:rPr>
              <a:t>-</a:t>
            </a:r>
            <a:r>
              <a:rPr dirty="0" sz="600" spc="85">
                <a:latin typeface="PMingLiU"/>
                <a:cs typeface="PMingLiU"/>
                <a:hlinkClick r:id="rId5"/>
              </a:rPr>
              <a:t>l</a:t>
            </a:r>
            <a:r>
              <a:rPr dirty="0" sz="600" spc="135">
                <a:latin typeface="PMingLiU"/>
                <a:cs typeface="PMingLiU"/>
                <a:hlinkClick r:id="rId5"/>
              </a:rPr>
              <a:t>a</a:t>
            </a:r>
            <a:r>
              <a:rPr dirty="0" sz="600" spc="65">
                <a:latin typeface="PMingLiU"/>
                <a:cs typeface="PMingLiU"/>
                <a:hlinkClick r:id="rId5"/>
              </a:rPr>
              <a:t>i.com/acm/</a:t>
            </a:r>
            <a:r>
              <a:rPr dirty="0" sz="600" spc="40">
                <a:latin typeface="PMingLiU"/>
                <a:cs typeface="PMingLiU"/>
              </a:rPr>
              <a:t> </a:t>
            </a:r>
            <a:r>
              <a:rPr dirty="0" sz="600" spc="95">
                <a:latin typeface="PMingLiU"/>
                <a:cs typeface="PMingLiU"/>
                <a:hlinkClick r:id="rId5"/>
              </a:rPr>
              <a:t>linux</a:t>
            </a:r>
            <a:r>
              <a:rPr dirty="0" sz="600" spc="120">
                <a:latin typeface="PMingLiU"/>
                <a:cs typeface="PMingLiU"/>
                <a:hlinkClick r:id="rId5"/>
              </a:rPr>
              <a:t>-</a:t>
            </a:r>
            <a:r>
              <a:rPr dirty="0" sz="600" spc="110">
                <a:latin typeface="PMingLiU"/>
                <a:cs typeface="PMingLiU"/>
                <a:hlinkClick r:id="rId5"/>
              </a:rPr>
              <a:t>shell</a:t>
            </a:r>
            <a:r>
              <a:rPr dirty="0" sz="600" spc="135">
                <a:latin typeface="PMingLiU"/>
                <a:cs typeface="PMingLiU"/>
                <a:hlinkClick r:id="rId5"/>
              </a:rPr>
              <a:t>-</a:t>
            </a:r>
            <a:r>
              <a:rPr dirty="0" sz="600" spc="45">
                <a:latin typeface="PMingLiU"/>
                <a:cs typeface="PMingLiU"/>
                <a:hlinkClick r:id="rId5"/>
              </a:rPr>
              <a:t>programming</a:t>
            </a:r>
            <a:r>
              <a:rPr dirty="0" sz="600" spc="75">
                <a:latin typeface="PMingLiU"/>
                <a:cs typeface="PMingLiU"/>
                <a:hlinkClick r:id="rId5"/>
              </a:rPr>
              <a:t>-</a:t>
            </a:r>
            <a:r>
              <a:rPr dirty="0" sz="600" spc="90">
                <a:latin typeface="PMingLiU"/>
                <a:cs typeface="PMingLiU"/>
                <a:hlinkClick r:id="rId5"/>
              </a:rPr>
              <a:t>yes/</a:t>
            </a:r>
            <a:endParaRPr sz="600">
              <a:latin typeface="PMingLiU"/>
              <a:cs typeface="PMingLiU"/>
            </a:endParaRPr>
          </a:p>
          <a:p>
            <a:pPr marL="113030" marR="2111375" indent="-100965">
              <a:lnSpc>
                <a:spcPts val="700"/>
              </a:lnSpc>
              <a:spcBef>
                <a:spcPts val="375"/>
              </a:spcBef>
            </a:pPr>
            <a:r>
              <a:rPr dirty="0" sz="600" spc="90">
                <a:latin typeface="PMingLiU"/>
                <a:cs typeface="PMingLiU"/>
                <a:hlinkClick r:id="rId6"/>
              </a:rPr>
              <a:t>http://en.wi</a:t>
            </a:r>
            <a:r>
              <a:rPr dirty="0" sz="600" spc="114">
                <a:latin typeface="PMingLiU"/>
                <a:cs typeface="PMingLiU"/>
                <a:hlinkClick r:id="rId6"/>
              </a:rPr>
              <a:t>k</a:t>
            </a:r>
            <a:r>
              <a:rPr dirty="0" sz="600" spc="95">
                <a:latin typeface="PMingLiU"/>
                <a:cs typeface="PMingLiU"/>
                <a:hlinkClick r:id="rId6"/>
              </a:rPr>
              <a:t>ipedia.org/wiki/File:</a:t>
            </a:r>
            <a:r>
              <a:rPr dirty="0" sz="600" spc="65">
                <a:latin typeface="PMingLiU"/>
                <a:cs typeface="PMingLiU"/>
              </a:rPr>
              <a:t> </a:t>
            </a:r>
            <a:r>
              <a:rPr dirty="0" sz="600" spc="15">
                <a:latin typeface="PMingLiU"/>
                <a:cs typeface="PMingLiU"/>
              </a:rPr>
              <a:t>Windows_Powe</a:t>
            </a:r>
            <a:r>
              <a:rPr dirty="0" sz="600" spc="5">
                <a:latin typeface="PMingLiU"/>
                <a:cs typeface="PMingLiU"/>
              </a:rPr>
              <a:t>r</a:t>
            </a:r>
            <a:r>
              <a:rPr dirty="0" sz="600" spc="55">
                <a:latin typeface="PMingLiU"/>
                <a:cs typeface="PMingLiU"/>
              </a:rPr>
              <a:t>Shell_1.0_PD.png</a:t>
            </a:r>
            <a:endParaRPr sz="600">
              <a:latin typeface="PMingLiU"/>
              <a:cs typeface="PMingLiU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15">
                <a:hlinkClick r:id="rId7" action="ppaction://hlinksldjump"/>
              </a:rPr>
              <a:t>Cursul</a:t>
            </a:r>
            <a:r>
              <a:rPr dirty="0" baseline="5555" sz="750" spc="52">
                <a:hlinkClick r:id="rId7" action="ppaction://hlinksldjump"/>
              </a:rPr>
              <a:t> </a:t>
            </a:r>
            <a:r>
              <a:rPr dirty="0" baseline="5555" sz="750" spc="-7">
                <a:hlinkClick r:id="rId7" action="ppaction://hlinksldjump"/>
              </a:rPr>
              <a:t>6,</a:t>
            </a:r>
            <a:r>
              <a:rPr dirty="0" baseline="5555" sz="750" spc="52">
                <a:hlinkClick r:id="rId7" action="ppaction://hlinksldjump"/>
              </a:rPr>
              <a:t> </a:t>
            </a:r>
            <a:r>
              <a:rPr dirty="0" baseline="5555" sz="750">
                <a:hlinkClick r:id="rId7" action="ppaction://hlinksldjump"/>
              </a:rPr>
              <a:t>Interfa</a:t>
            </a:r>
            <a:r>
              <a:rPr dirty="0" baseline="5555" sz="750" spc="-179">
                <a:hlinkClick r:id="rId7" action="ppaction://hlinksldjump"/>
              </a:rPr>
              <a:t>t</a:t>
            </a:r>
            <a:r>
              <a:rPr dirty="0" sz="500" spc="25">
                <a:hlinkClick r:id="rId7" action="ppaction://hlinksldjump"/>
              </a:rPr>
              <a:t>,</a:t>
            </a:r>
            <a:r>
              <a:rPr dirty="0" baseline="5555" sz="750" spc="-37">
                <a:hlinkClick r:id="rId7" action="ppaction://hlinksldjump"/>
              </a:rPr>
              <a:t>a</a:t>
            </a:r>
            <a:r>
              <a:rPr dirty="0" baseline="5555" sz="750" spc="-52">
                <a:hlinkClick r:id="rId7" action="ppaction://hlinksldjump"/>
              </a:rPr>
              <a:t> </a:t>
            </a:r>
            <a:r>
              <a:rPr dirty="0" baseline="5555" sz="750" spc="-157">
                <a:hlinkClick r:id="rId7" action="ppaction://hlinksldjump"/>
              </a:rPr>
              <a:t>ˆ</a:t>
            </a:r>
            <a:r>
              <a:rPr dirty="0" baseline="5555" sz="750" spc="-15">
                <a:hlinkClick r:id="rId7" action="ppaction://hlinksldjump"/>
              </a:rPr>
              <a:t>ın</a:t>
            </a:r>
            <a:r>
              <a:rPr dirty="0" baseline="5555" sz="750" spc="52">
                <a:hlinkClick r:id="rId7" action="ppaction://hlinksldjump"/>
              </a:rPr>
              <a:t> </a:t>
            </a:r>
            <a:r>
              <a:rPr dirty="0" baseline="5555" sz="750">
                <a:hlinkClick r:id="rId7" action="ppaction://hlinksldjump"/>
              </a:rPr>
              <a:t>linia</a:t>
            </a:r>
            <a:r>
              <a:rPr dirty="0" baseline="5555" sz="750" spc="52">
                <a:hlinkClick r:id="rId7" action="ppaction://hlinksldjump"/>
              </a:rPr>
              <a:t> </a:t>
            </a:r>
            <a:r>
              <a:rPr dirty="0" baseline="5555" sz="750" spc="-37">
                <a:hlinkClick r:id="rId7" action="ppaction://hlinksldjump"/>
              </a:rPr>
              <a:t>de</a:t>
            </a:r>
            <a:r>
              <a:rPr dirty="0" baseline="5555" sz="750" spc="52">
                <a:hlinkClick r:id="rId7" action="ppaction://hlinksldjump"/>
              </a:rPr>
              <a:t> </a:t>
            </a:r>
            <a:r>
              <a:rPr dirty="0" baseline="5555" sz="750" spc="-22">
                <a:hlinkClick r:id="rId7" action="ppaction://hlinksldjump"/>
              </a:rPr>
              <a:t>c</a:t>
            </a:r>
            <a:r>
              <a:rPr dirty="0" baseline="5555" sz="750" spc="-30">
                <a:hlinkClick r:id="rId7" action="ppaction://hlinksldjump"/>
              </a:rPr>
              <a:t>o</a:t>
            </a:r>
            <a:r>
              <a:rPr dirty="0" baseline="5555" sz="750" spc="-15">
                <a:hlinkClick r:id="rId7" action="ppaction://hlinksldjump"/>
              </a:rPr>
              <a:t>man</a:t>
            </a:r>
            <a:r>
              <a:rPr dirty="0" baseline="5555" sz="750" spc="-22">
                <a:hlinkClick r:id="rId7" action="ppaction://hlinksldjump"/>
              </a:rPr>
              <a:t>d</a:t>
            </a:r>
            <a:r>
              <a:rPr dirty="0" baseline="5555" sz="750" spc="-247">
                <a:hlinkClick r:id="rId7" action="ppaction://hlinksldjump"/>
              </a:rPr>
              <a:t>˘</a:t>
            </a:r>
            <a:r>
              <a:rPr dirty="0" baseline="5555" sz="750" spc="-37">
                <a:hlinkClick r:id="rId7" action="ppaction://hlinksldjump"/>
              </a:rPr>
              <a:t>a</a:t>
            </a:r>
            <a:endParaRPr baseline="5555" sz="750"/>
          </a:p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15"/>
              <a:t>22</a:t>
            </a:r>
            <a:r>
              <a:rPr dirty="0" spc="30"/>
              <a:t>/52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928110">
              <a:lnSpc>
                <a:spcPct val="100000"/>
              </a:lnSpc>
            </a:pPr>
            <a:r>
              <a:rPr dirty="0" spc="-10"/>
              <a:t>Moto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83755" y="1313964"/>
            <a:ext cx="3773170" cy="6432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62050" marR="137160" indent="-1149985">
              <a:lnSpc>
                <a:spcPct val="102600"/>
              </a:lnSpc>
            </a:pPr>
            <a:r>
              <a:rPr dirty="0" sz="1100" spc="-40" i="1">
                <a:latin typeface="Trebuchet MS"/>
                <a:cs typeface="Trebuchet MS"/>
              </a:rPr>
              <a:t>It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105" i="1">
                <a:latin typeface="Trebuchet MS"/>
                <a:cs typeface="Trebuchet MS"/>
              </a:rPr>
              <a:t>w</a:t>
            </a:r>
            <a:r>
              <a:rPr dirty="0" sz="1100" spc="-45" i="1">
                <a:latin typeface="Trebuchet MS"/>
                <a:cs typeface="Trebuchet MS"/>
              </a:rPr>
              <a:t>as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55" i="1">
                <a:latin typeface="Trebuchet MS"/>
                <a:cs typeface="Trebuchet MS"/>
              </a:rPr>
              <a:t>a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50" i="1">
                <a:latin typeface="Trebuchet MS"/>
                <a:cs typeface="Trebuchet MS"/>
              </a:rPr>
              <a:t>mista</a:t>
            </a:r>
            <a:r>
              <a:rPr dirty="0" sz="1100" spc="-80" i="1">
                <a:latin typeface="Trebuchet MS"/>
                <a:cs typeface="Trebuchet MS"/>
              </a:rPr>
              <a:t>k</a:t>
            </a:r>
            <a:r>
              <a:rPr dirty="0" sz="1100" spc="-110" i="1">
                <a:latin typeface="Trebuchet MS"/>
                <a:cs typeface="Trebuchet MS"/>
              </a:rPr>
              <a:t>e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60" i="1">
                <a:latin typeface="Trebuchet MS"/>
                <a:cs typeface="Trebuchet MS"/>
              </a:rPr>
              <a:t>to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55" i="1">
                <a:latin typeface="Trebuchet MS"/>
                <a:cs typeface="Trebuchet MS"/>
              </a:rPr>
              <a:t>think</a:t>
            </a:r>
            <a:r>
              <a:rPr dirty="0" sz="1100" spc="35" i="1">
                <a:latin typeface="Trebuchet MS"/>
                <a:cs typeface="Trebuchet MS"/>
              </a:rPr>
              <a:t> </a:t>
            </a:r>
            <a:r>
              <a:rPr dirty="0" sz="1100" spc="-60" i="1">
                <a:latin typeface="Trebuchet MS"/>
                <a:cs typeface="Trebuchet MS"/>
              </a:rPr>
              <a:t>that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10" i="1">
                <a:latin typeface="Trebuchet MS"/>
                <a:cs typeface="Trebuchet MS"/>
              </a:rPr>
              <a:t>GUI</a:t>
            </a:r>
            <a:r>
              <a:rPr dirty="0" sz="1100" spc="-5" i="1">
                <a:latin typeface="Trebuchet MS"/>
                <a:cs typeface="Trebuchet MS"/>
              </a:rPr>
              <a:t>s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85" i="1">
                <a:latin typeface="Trebuchet MS"/>
                <a:cs typeface="Trebuchet MS"/>
              </a:rPr>
              <a:t>ever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105" i="1">
                <a:latin typeface="Trebuchet MS"/>
                <a:cs typeface="Trebuchet MS"/>
              </a:rPr>
              <a:t>w</a:t>
            </a:r>
            <a:r>
              <a:rPr dirty="0" sz="1100" spc="-70" i="1">
                <a:latin typeface="Trebuchet MS"/>
                <a:cs typeface="Trebuchet MS"/>
              </a:rPr>
              <a:t>ould,</a:t>
            </a:r>
            <a:r>
              <a:rPr dirty="0" sz="1100" spc="35" i="1">
                <a:latin typeface="Trebuchet MS"/>
                <a:cs typeface="Trebuchet MS"/>
              </a:rPr>
              <a:t> </a:t>
            </a:r>
            <a:r>
              <a:rPr dirty="0" sz="1100" spc="-60" i="1">
                <a:latin typeface="Trebuchet MS"/>
                <a:cs typeface="Trebuchet MS"/>
              </a:rPr>
              <a:t>could,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85" i="1">
                <a:latin typeface="Trebuchet MS"/>
                <a:cs typeface="Trebuchet MS"/>
              </a:rPr>
              <a:t>o</a:t>
            </a:r>
            <a:r>
              <a:rPr dirty="0" sz="1100" spc="-90" i="1">
                <a:latin typeface="Trebuchet MS"/>
                <a:cs typeface="Trebuchet MS"/>
              </a:rPr>
              <a:t>r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75" i="1">
                <a:latin typeface="Trebuchet MS"/>
                <a:cs typeface="Trebuchet MS"/>
              </a:rPr>
              <a:t>even</a:t>
            </a:r>
            <a:r>
              <a:rPr dirty="0" sz="1100" spc="-45" i="1">
                <a:latin typeface="Trebuchet MS"/>
                <a:cs typeface="Trebuchet MS"/>
              </a:rPr>
              <a:t> </a:t>
            </a:r>
            <a:r>
              <a:rPr dirty="0" sz="1100" spc="-60" i="1">
                <a:latin typeface="Trebuchet MS"/>
                <a:cs typeface="Trebuchet MS"/>
              </a:rPr>
              <a:t>should,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75" i="1">
                <a:latin typeface="Trebuchet MS"/>
                <a:cs typeface="Trebuchet MS"/>
              </a:rPr>
              <a:t>eliminate</a:t>
            </a:r>
            <a:r>
              <a:rPr dirty="0" sz="1100" spc="35" i="1">
                <a:latin typeface="Trebuchet MS"/>
                <a:cs typeface="Trebuchet MS"/>
              </a:rPr>
              <a:t> </a:t>
            </a:r>
            <a:r>
              <a:rPr dirty="0" sz="1100" spc="-20" i="1">
                <a:latin typeface="Trebuchet MS"/>
                <a:cs typeface="Trebuchet MS"/>
              </a:rPr>
              <a:t>CLIs.</a:t>
            </a:r>
            <a:endParaRPr sz="1100">
              <a:latin typeface="Trebuchet MS"/>
              <a:cs typeface="Trebuchet MS"/>
            </a:endParaRPr>
          </a:p>
          <a:p>
            <a:pPr marL="862965">
              <a:lnSpc>
                <a:spcPct val="100000"/>
              </a:lnSpc>
              <a:spcBef>
                <a:spcPts val="885"/>
              </a:spcBef>
            </a:pPr>
            <a:r>
              <a:rPr dirty="0" sz="1100" spc="-85" i="1">
                <a:latin typeface="Trebuchet MS"/>
                <a:cs typeface="Trebuchet MS"/>
              </a:rPr>
              <a:t>Jeffrey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40" i="1">
                <a:latin typeface="Trebuchet MS"/>
                <a:cs typeface="Trebuchet MS"/>
              </a:rPr>
              <a:t>Snover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45" i="1">
                <a:latin typeface="Trebuchet MS"/>
                <a:cs typeface="Trebuchet MS"/>
              </a:rPr>
              <a:t>(Architect</a:t>
            </a:r>
            <a:r>
              <a:rPr dirty="0" sz="1100" spc="25" i="1">
                <a:latin typeface="Trebuchet MS"/>
                <a:cs typeface="Trebuchet MS"/>
              </a:rPr>
              <a:t> </a:t>
            </a:r>
            <a:r>
              <a:rPr dirty="0" sz="1100" spc="-80" i="1">
                <a:latin typeface="Trebuchet MS"/>
                <a:cs typeface="Trebuchet MS"/>
              </a:rPr>
              <a:t>of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25" i="1">
                <a:latin typeface="Trebuchet MS"/>
                <a:cs typeface="Trebuchet MS"/>
              </a:rPr>
              <a:t>Wind</a:t>
            </a:r>
            <a:r>
              <a:rPr dirty="0" sz="1100" spc="-55" i="1">
                <a:latin typeface="Trebuchet MS"/>
                <a:cs typeface="Trebuchet MS"/>
              </a:rPr>
              <a:t>o</a:t>
            </a:r>
            <a:r>
              <a:rPr dirty="0" sz="1100" spc="-55" i="1">
                <a:latin typeface="Trebuchet MS"/>
                <a:cs typeface="Trebuchet MS"/>
              </a:rPr>
              <a:t>ws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65" i="1">
                <a:latin typeface="Trebuchet MS"/>
                <a:cs typeface="Trebuchet MS"/>
              </a:rPr>
              <a:t>P</a:t>
            </a:r>
            <a:r>
              <a:rPr dirty="0" sz="1100" spc="-85" i="1">
                <a:latin typeface="Trebuchet MS"/>
                <a:cs typeface="Trebuchet MS"/>
              </a:rPr>
              <a:t>o</a:t>
            </a:r>
            <a:r>
              <a:rPr dirty="0" sz="1100" spc="-105" i="1">
                <a:latin typeface="Trebuchet MS"/>
                <a:cs typeface="Trebuchet MS"/>
              </a:rPr>
              <a:t>w</a:t>
            </a:r>
            <a:r>
              <a:rPr dirty="0" sz="1100" spc="-55" i="1">
                <a:latin typeface="Trebuchet MS"/>
                <a:cs typeface="Trebuchet MS"/>
              </a:rPr>
              <a:t>erShell)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15">
                <a:hlinkClick r:id="rId3" action="ppaction://hlinksldjump"/>
              </a:rPr>
              <a:t>Cursul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 spc="-30">
                <a:hlinkClick r:id="rId3" action="ppaction://hlinksldjump"/>
              </a:rPr>
              <a:t>6</a:t>
            </a:r>
            <a:r>
              <a:rPr dirty="0" baseline="5555" sz="750" spc="7"/>
              <a:t>,</a:t>
            </a:r>
            <a:r>
              <a:rPr dirty="0" baseline="5555" sz="750" spc="52"/>
              <a:t> </a:t>
            </a:r>
            <a:r>
              <a:rPr dirty="0" baseline="5555" sz="750">
                <a:hlinkClick r:id="rId3" action="ppaction://hlinksldjump"/>
              </a:rPr>
              <a:t>Interfa</a:t>
            </a:r>
            <a:r>
              <a:rPr dirty="0" baseline="5555" sz="750" spc="-179">
                <a:hlinkClick r:id="rId3" action="ppaction://hlinksldjump"/>
              </a:rPr>
              <a:t>t</a:t>
            </a:r>
            <a:r>
              <a:rPr dirty="0" sz="500" spc="25">
                <a:hlinkClick r:id="rId3" action="ppaction://hlinksldjump"/>
              </a:rPr>
              <a:t>,</a:t>
            </a:r>
            <a:r>
              <a:rPr dirty="0" baseline="5555" sz="750" spc="-37">
                <a:hlinkClick r:id="rId3" action="ppaction://hlinksldjump"/>
              </a:rPr>
              <a:t>a</a:t>
            </a:r>
            <a:r>
              <a:rPr dirty="0" baseline="5555" sz="750" spc="-52">
                <a:hlinkClick r:id="rId3" action="ppaction://hlinksldjump"/>
              </a:rPr>
              <a:t> </a:t>
            </a:r>
            <a:r>
              <a:rPr dirty="0" baseline="5555" sz="750" spc="-157">
                <a:hlinkClick r:id="rId3" action="ppaction://hlinksldjump"/>
              </a:rPr>
              <a:t>ˆ</a:t>
            </a:r>
            <a:r>
              <a:rPr dirty="0" baseline="5555" sz="750" spc="-15">
                <a:hlinkClick r:id="rId3" action="ppaction://hlinksldjump"/>
              </a:rPr>
              <a:t>ın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>
                <a:hlinkClick r:id="rId3" action="ppaction://hlinksldjump"/>
              </a:rPr>
              <a:t>linia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 spc="-37">
                <a:hlinkClick r:id="rId3" action="ppaction://hlinksldjump"/>
              </a:rPr>
              <a:t>de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 spc="-15">
                <a:hlinkClick r:id="rId3" action="ppaction://hlinksldjump"/>
              </a:rPr>
              <a:t>coman</a:t>
            </a:r>
            <a:r>
              <a:rPr dirty="0" baseline="5555" sz="750" spc="-22">
                <a:hlinkClick r:id="rId3" action="ppaction://hlinksldjump"/>
              </a:rPr>
              <a:t>d</a:t>
            </a:r>
            <a:r>
              <a:rPr dirty="0" baseline="5555" sz="750" spc="-247">
                <a:hlinkClick r:id="rId3" action="ppaction://hlinksldjump"/>
              </a:rPr>
              <a:t>˘</a:t>
            </a:r>
            <a:r>
              <a:rPr dirty="0" baseline="5555" sz="750" spc="-37">
                <a:hlinkClick r:id="rId3" action="ppaction://hlinksldjump"/>
              </a:rPr>
              <a:t>a</a:t>
            </a:r>
            <a:endParaRPr baseline="5555" sz="750"/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58419">
              <a:lnSpc>
                <a:spcPts val="575"/>
              </a:lnSpc>
            </a:pPr>
            <a:fld id="{81D60167-4931-47E6-BA6A-407CBD079E47}" type="slidenum">
              <a:rPr dirty="0" spc="-15"/>
              <a:t>1</a:t>
            </a:fld>
            <a:r>
              <a:rPr dirty="0" spc="30"/>
              <a:t>/52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891790">
              <a:lnSpc>
                <a:spcPct val="100000"/>
              </a:lnSpc>
            </a:pPr>
            <a:r>
              <a:rPr dirty="0" spc="-60"/>
              <a:t>Comenz</a:t>
            </a:r>
            <a:r>
              <a:rPr dirty="0" spc="-25"/>
              <a:t>i</a:t>
            </a:r>
            <a:r>
              <a:rPr dirty="0" spc="15"/>
              <a:t> </a:t>
            </a:r>
            <a:r>
              <a:rPr dirty="0" spc="-405"/>
              <a:t>s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52">
                <a:latin typeface="Arial"/>
                <a:cs typeface="Arial"/>
              </a:rPr>
              <a:t> </a:t>
            </a:r>
            <a:r>
              <a:rPr dirty="0" sz="1200"/>
              <a:t>i</a:t>
            </a:r>
            <a:r>
              <a:rPr dirty="0" sz="1200" spc="10"/>
              <a:t> </a:t>
            </a:r>
            <a:r>
              <a:rPr dirty="0" sz="1200" spc="-110"/>
              <a:t>a</a:t>
            </a:r>
            <a:r>
              <a:rPr dirty="0" sz="1200" spc="-70"/>
              <a:t>rgumente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9193" y="1008976"/>
            <a:ext cx="3989704" cy="165100"/>
          </a:xfrm>
          <a:custGeom>
            <a:avLst/>
            <a:gdLst/>
            <a:ahLst/>
            <a:cxnLst/>
            <a:rect l="l" t="t" r="r" b="b"/>
            <a:pathLst>
              <a:path w="3989704" h="165100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64627"/>
                </a:lnTo>
                <a:lnTo>
                  <a:pt x="3989654" y="164627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B854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9194" y="1160957"/>
            <a:ext cx="3989653" cy="506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59994" y="1534858"/>
            <a:ext cx="101600" cy="101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235348" y="1522158"/>
            <a:ext cx="114249" cy="114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10794" y="1572958"/>
            <a:ext cx="3837254" cy="634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298848" y="1053211"/>
            <a:ext cx="50749" cy="101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298848" y="1104011"/>
            <a:ext cx="50749" cy="4308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09193" y="1205232"/>
            <a:ext cx="3989704" cy="381000"/>
          </a:xfrm>
          <a:custGeom>
            <a:avLst/>
            <a:gdLst/>
            <a:ahLst/>
            <a:cxnLst/>
            <a:rect l="l" t="t" r="r" b="b"/>
            <a:pathLst>
              <a:path w="3989704" h="381000">
                <a:moveTo>
                  <a:pt x="3989654" y="0"/>
                </a:moveTo>
                <a:lnTo>
                  <a:pt x="0" y="0"/>
                </a:lnTo>
                <a:lnTo>
                  <a:pt x="0" y="329625"/>
                </a:lnTo>
                <a:lnTo>
                  <a:pt x="4008" y="349350"/>
                </a:lnTo>
                <a:lnTo>
                  <a:pt x="14922" y="365503"/>
                </a:lnTo>
                <a:lnTo>
                  <a:pt x="31075" y="376417"/>
                </a:lnTo>
                <a:lnTo>
                  <a:pt x="50800" y="380426"/>
                </a:lnTo>
                <a:lnTo>
                  <a:pt x="3938854" y="380426"/>
                </a:lnTo>
                <a:lnTo>
                  <a:pt x="3958579" y="376417"/>
                </a:lnTo>
                <a:lnTo>
                  <a:pt x="3974732" y="365503"/>
                </a:lnTo>
                <a:lnTo>
                  <a:pt x="3985646" y="349350"/>
                </a:lnTo>
                <a:lnTo>
                  <a:pt x="3989654" y="329625"/>
                </a:lnTo>
                <a:lnTo>
                  <a:pt x="3989654" y="0"/>
                </a:lnTo>
                <a:close/>
              </a:path>
            </a:pathLst>
          </a:custGeom>
          <a:solidFill>
            <a:srgbClr val="E9CC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298848" y="1091311"/>
            <a:ext cx="0" cy="462915"/>
          </a:xfrm>
          <a:custGeom>
            <a:avLst/>
            <a:gdLst/>
            <a:ahLst/>
            <a:cxnLst/>
            <a:rect l="l" t="t" r="r" b="b"/>
            <a:pathLst>
              <a:path w="0" h="462915">
                <a:moveTo>
                  <a:pt x="0" y="46259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298848" y="10786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298848" y="10659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298848" y="10532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347294" y="1011859"/>
            <a:ext cx="3603625" cy="14408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5">
                <a:solidFill>
                  <a:srgbClr val="FFFFFF"/>
                </a:solidFill>
                <a:latin typeface="Trebuchet MS"/>
                <a:cs typeface="Trebuchet MS"/>
              </a:rPr>
              <a:t>Promptul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20">
                <a:solidFill>
                  <a:srgbClr val="FFFFFF"/>
                </a:solidFill>
                <a:latin typeface="Trebuchet MS"/>
                <a:cs typeface="Trebuchet MS"/>
              </a:rPr>
              <a:t>un</a:t>
            </a:r>
            <a:r>
              <a:rPr dirty="0" sz="900" spc="-30">
                <a:solidFill>
                  <a:srgbClr val="FFFFFF"/>
                </a:solidFill>
                <a:latin typeface="Trebuchet MS"/>
                <a:cs typeface="Trebuchet MS"/>
              </a:rPr>
              <a:t>ui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45">
                <a:solidFill>
                  <a:srgbClr val="FFFFFF"/>
                </a:solidFill>
                <a:latin typeface="Trebuchet MS"/>
                <a:cs typeface="Trebuchet MS"/>
              </a:rPr>
              <a:t>shell</a:t>
            </a:r>
            <a:endParaRPr sz="900">
              <a:latin typeface="Trebuchet MS"/>
              <a:cs typeface="Trebuchet MS"/>
            </a:endParaRPr>
          </a:p>
          <a:p>
            <a:pPr marL="12700" marR="2346325">
              <a:lnSpc>
                <a:spcPts val="950"/>
              </a:lnSpc>
              <a:spcBef>
                <a:spcPts val="434"/>
              </a:spcBef>
            </a:pPr>
            <a:r>
              <a:rPr dirty="0" sz="800" spc="75">
                <a:latin typeface="PMingLiU"/>
                <a:cs typeface="PMingLiU"/>
              </a:rPr>
              <a:t>razvan@asgard</a:t>
            </a:r>
            <a:r>
              <a:rPr dirty="0" sz="800" spc="40">
                <a:latin typeface="PMingLiU"/>
                <a:cs typeface="PMingLiU"/>
              </a:rPr>
              <a:t>:</a:t>
            </a:r>
            <a:r>
              <a:rPr dirty="0" sz="800" spc="30">
                <a:latin typeface="PMingLiU"/>
                <a:cs typeface="PMingLiU"/>
              </a:rPr>
              <a:t>~$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5">
                <a:latin typeface="PMingLiU"/>
                <a:cs typeface="PMingLiU"/>
              </a:rPr>
              <a:t>who</a:t>
            </a:r>
            <a:r>
              <a:rPr dirty="0" sz="800" spc="5">
                <a:latin typeface="PMingLiU"/>
                <a:cs typeface="PMingLiU"/>
              </a:rPr>
              <a:t>a</a:t>
            </a:r>
            <a:r>
              <a:rPr dirty="0" sz="800" spc="25">
                <a:latin typeface="PMingLiU"/>
                <a:cs typeface="PMingLiU"/>
              </a:rPr>
              <a:t>mi</a:t>
            </a:r>
            <a:r>
              <a:rPr dirty="0" sz="800" spc="10">
                <a:latin typeface="PMingLiU"/>
                <a:cs typeface="PMingLiU"/>
              </a:rPr>
              <a:t> </a:t>
            </a:r>
            <a:r>
              <a:rPr dirty="0" sz="800" spc="85">
                <a:latin typeface="PMingLiU"/>
                <a:cs typeface="PMingLiU"/>
              </a:rPr>
              <a:t>razvan</a:t>
            </a:r>
            <a:endParaRPr sz="800">
              <a:latin typeface="PMingLiU"/>
              <a:cs typeface="PMingLiU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3"/>
              </a:spcBef>
            </a:pPr>
            <a:endParaRPr sz="1100">
              <a:latin typeface="Times New Roman"/>
              <a:cs typeface="Times New Roman"/>
            </a:endParaRPr>
          </a:p>
          <a:p>
            <a:pPr marL="141605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60">
                <a:latin typeface="Arial"/>
                <a:cs typeface="Arial"/>
              </a:rPr>
              <a:t>comenzile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p</a:t>
            </a:r>
            <a:r>
              <a:rPr dirty="0" sz="1100" spc="10">
                <a:latin typeface="Arial"/>
                <a:cs typeface="Arial"/>
              </a:rPr>
              <a:t>ot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5">
                <a:latin typeface="Arial"/>
                <a:cs typeface="Arial"/>
              </a:rPr>
              <a:t>a</a:t>
            </a:r>
            <a:r>
              <a:rPr dirty="0" sz="1100" spc="-50">
                <a:latin typeface="Arial"/>
                <a:cs typeface="Arial"/>
              </a:rPr>
              <a:t>v</a:t>
            </a:r>
            <a:r>
              <a:rPr dirty="0" sz="1100" spc="-110">
                <a:latin typeface="Arial"/>
                <a:cs typeface="Arial"/>
              </a:rPr>
              <a:t>ea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120">
                <a:latin typeface="Arial"/>
                <a:cs typeface="Arial"/>
              </a:rPr>
              <a:t>a</a:t>
            </a:r>
            <a:r>
              <a:rPr dirty="0" sz="1100" spc="-50">
                <a:latin typeface="Arial"/>
                <a:cs typeface="Arial"/>
              </a:rPr>
              <a:t>rgumente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(op</a:t>
            </a:r>
            <a:r>
              <a:rPr dirty="0" sz="1100" spc="-204">
                <a:latin typeface="Arial"/>
                <a:cs typeface="Arial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iuni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p</a:t>
            </a:r>
            <a:r>
              <a:rPr dirty="0" sz="1100" spc="-30">
                <a:latin typeface="Arial"/>
                <a:cs typeface="Arial"/>
              </a:rPr>
              <a:t>entru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coman</a:t>
            </a:r>
            <a:r>
              <a:rPr dirty="0" sz="1100" spc="-70">
                <a:latin typeface="Arial"/>
                <a:cs typeface="Arial"/>
              </a:rPr>
              <a:t>d</a:t>
            </a:r>
            <a:r>
              <a:rPr dirty="0" sz="1100" spc="-365">
                <a:latin typeface="Arial"/>
                <a:cs typeface="Arial"/>
              </a:rPr>
              <a:t>˘</a:t>
            </a:r>
            <a:r>
              <a:rPr dirty="0" sz="1100" spc="-20">
                <a:latin typeface="Arial"/>
                <a:cs typeface="Arial"/>
              </a:rPr>
              <a:t>a)</a:t>
            </a:r>
            <a:endParaRPr sz="1100">
              <a:latin typeface="Arial"/>
              <a:cs typeface="Arial"/>
            </a:endParaRPr>
          </a:p>
          <a:p>
            <a:pPr marL="429259">
              <a:lnSpc>
                <a:spcPct val="1000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110">
                <a:latin typeface="Arial"/>
                <a:cs typeface="Arial"/>
              </a:rPr>
              <a:t>a</a:t>
            </a:r>
            <a:r>
              <a:rPr dirty="0" sz="1000" spc="-45">
                <a:latin typeface="Arial"/>
                <a:cs typeface="Arial"/>
              </a:rPr>
              <a:t>rgumentele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se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90">
                <a:latin typeface="Arial"/>
                <a:cs typeface="Arial"/>
              </a:rPr>
              <a:t>sep</a:t>
            </a:r>
            <a:r>
              <a:rPr dirty="0" sz="1000" spc="-125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r</a:t>
            </a:r>
            <a:r>
              <a:rPr dirty="0" sz="1000" spc="-325">
                <a:latin typeface="Arial"/>
                <a:cs typeface="Arial"/>
              </a:rPr>
              <a:t>˘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10">
                <a:latin typeface="Arial"/>
                <a:cs typeface="Arial"/>
              </a:rPr>
              <a:t>rin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spa</a:t>
            </a:r>
            <a:r>
              <a:rPr dirty="0" sz="1000" spc="-175">
                <a:latin typeface="Arial"/>
                <a:cs typeface="Arial"/>
              </a:rPr>
              <a:t>t</a:t>
            </a:r>
            <a:r>
              <a:rPr dirty="0" baseline="-16666" sz="750" spc="7">
                <a:latin typeface="Arial"/>
                <a:cs typeface="Arial"/>
              </a:rPr>
              <a:t>,</a:t>
            </a:r>
            <a:r>
              <a:rPr dirty="0" baseline="-16666" sz="750" spc="-52">
                <a:latin typeface="Arial"/>
                <a:cs typeface="Arial"/>
              </a:rPr>
              <a:t> </a:t>
            </a:r>
            <a:r>
              <a:rPr dirty="0" sz="1000" spc="15">
                <a:latin typeface="Arial"/>
                <a:cs typeface="Arial"/>
              </a:rPr>
              <a:t>ii</a:t>
            </a:r>
            <a:endParaRPr sz="1000">
              <a:latin typeface="Arial"/>
              <a:cs typeface="Arial"/>
            </a:endParaRPr>
          </a:p>
          <a:p>
            <a:pPr marL="141605">
              <a:lnSpc>
                <a:spcPct val="100000"/>
              </a:lnSpc>
              <a:spcBef>
                <a:spcPts val="19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70">
                <a:latin typeface="Arial"/>
                <a:cs typeface="Arial"/>
              </a:rPr>
              <a:t>Keep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50">
                <a:latin typeface="Arial"/>
                <a:cs typeface="Arial"/>
              </a:rPr>
              <a:t>it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simple!</a:t>
            </a:r>
            <a:endParaRPr sz="1100">
              <a:latin typeface="Arial"/>
              <a:cs typeface="Arial"/>
            </a:endParaRPr>
          </a:p>
          <a:p>
            <a:pPr marL="429259">
              <a:lnSpc>
                <a:spcPct val="1000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nume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simple,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une</a:t>
            </a:r>
            <a:r>
              <a:rPr dirty="0" sz="1000" spc="-95">
                <a:latin typeface="Arial"/>
                <a:cs typeface="Arial"/>
              </a:rPr>
              <a:t>o</a:t>
            </a:r>
            <a:r>
              <a:rPr dirty="0" sz="1000" spc="10">
                <a:latin typeface="Arial"/>
                <a:cs typeface="Arial"/>
              </a:rPr>
              <a:t>ri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neintuitive: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14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cp</a:t>
            </a:r>
            <a:r>
              <a:rPr dirty="0" sz="1000" spc="-5">
                <a:latin typeface="Arial"/>
                <a:cs typeface="Arial"/>
              </a:rPr>
              <a:t>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rm</a:t>
            </a:r>
            <a:r>
              <a:rPr dirty="0" sz="1000" spc="-5">
                <a:latin typeface="Arial"/>
                <a:cs typeface="Arial"/>
              </a:rPr>
              <a:t>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160">
                <a:latin typeface="Arial"/>
                <a:cs typeface="Arial"/>
              </a:rPr>
              <a:t>ls</a:t>
            </a:r>
            <a:r>
              <a:rPr dirty="0" sz="1000" spc="-5">
                <a:latin typeface="Arial"/>
                <a:cs typeface="Arial"/>
              </a:rPr>
              <a:t>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160">
                <a:latin typeface="Arial"/>
                <a:cs typeface="Arial"/>
              </a:rPr>
              <a:t>vi</a:t>
            </a:r>
            <a:r>
              <a:rPr dirty="0" sz="1000" spc="-5">
                <a:latin typeface="Arial"/>
                <a:cs typeface="Arial"/>
              </a:rPr>
              <a:t>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ps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15">
                <a:hlinkClick r:id="rId9" action="ppaction://hlinksldjump"/>
              </a:rPr>
              <a:t>Cursul</a:t>
            </a:r>
            <a:r>
              <a:rPr dirty="0" baseline="5555" sz="750" spc="52">
                <a:hlinkClick r:id="rId9" action="ppaction://hlinksldjump"/>
              </a:rPr>
              <a:t> </a:t>
            </a:r>
            <a:r>
              <a:rPr dirty="0" baseline="5555" sz="750" spc="-7">
                <a:hlinkClick r:id="rId9" action="ppaction://hlinksldjump"/>
              </a:rPr>
              <a:t>6,</a:t>
            </a:r>
            <a:r>
              <a:rPr dirty="0" baseline="5555" sz="750" spc="52">
                <a:hlinkClick r:id="rId9" action="ppaction://hlinksldjump"/>
              </a:rPr>
              <a:t> </a:t>
            </a:r>
            <a:r>
              <a:rPr dirty="0" baseline="5555" sz="750">
                <a:hlinkClick r:id="rId9" action="ppaction://hlinksldjump"/>
              </a:rPr>
              <a:t>Interfa</a:t>
            </a:r>
            <a:r>
              <a:rPr dirty="0" baseline="5555" sz="750" spc="-179">
                <a:hlinkClick r:id="rId9" action="ppaction://hlinksldjump"/>
              </a:rPr>
              <a:t>t</a:t>
            </a:r>
            <a:r>
              <a:rPr dirty="0" sz="500" spc="25">
                <a:hlinkClick r:id="rId9" action="ppaction://hlinksldjump"/>
              </a:rPr>
              <a:t>,</a:t>
            </a:r>
            <a:r>
              <a:rPr dirty="0" baseline="5555" sz="750" spc="-37">
                <a:hlinkClick r:id="rId9" action="ppaction://hlinksldjump"/>
              </a:rPr>
              <a:t>a</a:t>
            </a:r>
            <a:r>
              <a:rPr dirty="0" baseline="5555" sz="750" spc="-52">
                <a:hlinkClick r:id="rId9" action="ppaction://hlinksldjump"/>
              </a:rPr>
              <a:t> </a:t>
            </a:r>
            <a:r>
              <a:rPr dirty="0" baseline="5555" sz="750" spc="-157">
                <a:hlinkClick r:id="rId9" action="ppaction://hlinksldjump"/>
              </a:rPr>
              <a:t>ˆ</a:t>
            </a:r>
            <a:r>
              <a:rPr dirty="0" baseline="5555" sz="750" spc="-15">
                <a:hlinkClick r:id="rId9" action="ppaction://hlinksldjump"/>
              </a:rPr>
              <a:t>ın</a:t>
            </a:r>
            <a:r>
              <a:rPr dirty="0" baseline="5555" sz="750" spc="52">
                <a:hlinkClick r:id="rId9" action="ppaction://hlinksldjump"/>
              </a:rPr>
              <a:t> </a:t>
            </a:r>
            <a:r>
              <a:rPr dirty="0" baseline="5555" sz="750">
                <a:hlinkClick r:id="rId9" action="ppaction://hlinksldjump"/>
              </a:rPr>
              <a:t>linia</a:t>
            </a:r>
            <a:r>
              <a:rPr dirty="0" baseline="5555" sz="750" spc="52">
                <a:hlinkClick r:id="rId9" action="ppaction://hlinksldjump"/>
              </a:rPr>
              <a:t> </a:t>
            </a:r>
            <a:r>
              <a:rPr dirty="0" baseline="5555" sz="750" spc="-37">
                <a:hlinkClick r:id="rId9" action="ppaction://hlinksldjump"/>
              </a:rPr>
              <a:t>de</a:t>
            </a:r>
            <a:r>
              <a:rPr dirty="0" baseline="5555" sz="750" spc="52">
                <a:hlinkClick r:id="rId9" action="ppaction://hlinksldjump"/>
              </a:rPr>
              <a:t> </a:t>
            </a:r>
            <a:r>
              <a:rPr dirty="0" baseline="5555" sz="750" spc="-22">
                <a:hlinkClick r:id="rId9" action="ppaction://hlinksldjump"/>
              </a:rPr>
              <a:t>c</a:t>
            </a:r>
            <a:r>
              <a:rPr dirty="0" baseline="5555" sz="750" spc="-30">
                <a:hlinkClick r:id="rId9" action="ppaction://hlinksldjump"/>
              </a:rPr>
              <a:t>o</a:t>
            </a:r>
            <a:r>
              <a:rPr dirty="0" baseline="5555" sz="750" spc="-15">
                <a:hlinkClick r:id="rId9" action="ppaction://hlinksldjump"/>
              </a:rPr>
              <a:t>man</a:t>
            </a:r>
            <a:r>
              <a:rPr dirty="0" baseline="5555" sz="750" spc="-22">
                <a:hlinkClick r:id="rId9" action="ppaction://hlinksldjump"/>
              </a:rPr>
              <a:t>d</a:t>
            </a:r>
            <a:r>
              <a:rPr dirty="0" baseline="5555" sz="750" spc="-247">
                <a:hlinkClick r:id="rId9" action="ppaction://hlinksldjump"/>
              </a:rPr>
              <a:t>˘</a:t>
            </a:r>
            <a:r>
              <a:rPr dirty="0" baseline="5555" sz="750" spc="-37">
                <a:hlinkClick r:id="rId9" action="ppaction://hlinksldjump"/>
              </a:rPr>
              <a:t>a</a:t>
            </a:r>
            <a:endParaRPr baseline="5555" sz="750"/>
          </a:p>
        </p:txBody>
      </p:sp>
      <p:sp>
        <p:nvSpPr>
          <p:cNvPr id="21" name="object 2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15"/>
              <a:t>23</a:t>
            </a:r>
            <a:r>
              <a:rPr dirty="0" spc="30"/>
              <a:t>/52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883535">
              <a:lnSpc>
                <a:spcPct val="100000"/>
              </a:lnSpc>
            </a:pPr>
            <a:r>
              <a:rPr dirty="0" spc="-25"/>
              <a:t>D</a:t>
            </a:r>
            <a:r>
              <a:rPr dirty="0" spc="10"/>
              <a:t>o</a:t>
            </a:r>
            <a:r>
              <a:rPr dirty="0" spc="-60"/>
              <a:t>cument</a:t>
            </a:r>
            <a:r>
              <a:rPr dirty="0" spc="-95"/>
              <a:t>a</a:t>
            </a:r>
            <a:r>
              <a:rPr dirty="0" spc="-75"/>
              <a:t>rea</a:t>
            </a:r>
            <a:r>
              <a:rPr dirty="0" spc="-140"/>
              <a:t> </a:t>
            </a:r>
            <a:r>
              <a:rPr dirty="0" spc="-505"/>
              <a:t>ˆ</a:t>
            </a:r>
            <a:r>
              <a:rPr dirty="0" spc="-35"/>
              <a:t>ın</a:t>
            </a:r>
            <a:r>
              <a:rPr dirty="0" spc="10"/>
              <a:t> </a:t>
            </a:r>
            <a:r>
              <a:rPr dirty="0" spc="-55"/>
              <a:t>shell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237959" rIns="0" bIns="0" rtlCol="0" vert="horz">
            <a:spAutoFit/>
          </a:bodyPr>
          <a:lstStyle/>
          <a:p>
            <a:pPr marL="141605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120">
                <a:latin typeface="Arial"/>
                <a:cs typeface="Arial"/>
              </a:rPr>
              <a:t>command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100">
                <a:latin typeface="Arial"/>
                <a:cs typeface="Arial"/>
              </a:rPr>
              <a:t>--help</a:t>
            </a:r>
            <a:r>
              <a:rPr dirty="0" sz="1100" spc="-5">
                <a:latin typeface="Arial"/>
                <a:cs typeface="Arial"/>
              </a:rPr>
              <a:t>: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1100" spc="-130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op</a:t>
            </a:r>
            <a:r>
              <a:rPr dirty="0" sz="1100" spc="-200">
                <a:latin typeface="Arial"/>
                <a:cs typeface="Arial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iuni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34">
                <a:latin typeface="Arial"/>
                <a:cs typeface="Arial"/>
              </a:rPr>
              <a:t>s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75">
                <a:latin typeface="Arial"/>
                <a:cs typeface="Arial"/>
              </a:rPr>
              <a:t> </a:t>
            </a:r>
            <a:r>
              <a:rPr dirty="0" sz="1100" spc="15">
                <a:latin typeface="Arial"/>
                <a:cs typeface="Arial"/>
              </a:rPr>
              <a:t>i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120">
                <a:latin typeface="Arial"/>
                <a:cs typeface="Arial"/>
              </a:rPr>
              <a:t>a</a:t>
            </a:r>
            <a:r>
              <a:rPr dirty="0" sz="1100" spc="-60">
                <a:latin typeface="Arial"/>
                <a:cs typeface="Arial"/>
              </a:rPr>
              <a:t>rgume</a:t>
            </a:r>
            <a:r>
              <a:rPr dirty="0" sz="1100" spc="-55">
                <a:latin typeface="Arial"/>
                <a:cs typeface="Arial"/>
              </a:rPr>
              <a:t>n</a:t>
            </a:r>
            <a:r>
              <a:rPr dirty="0" sz="1100" spc="-20">
                <a:latin typeface="Arial"/>
                <a:cs typeface="Arial"/>
              </a:rPr>
              <a:t>te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ale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comenzii</a:t>
            </a:r>
            <a:endParaRPr sz="1100">
              <a:latin typeface="Arial"/>
              <a:cs typeface="Arial"/>
            </a:endParaRPr>
          </a:p>
          <a:p>
            <a:pPr marL="141605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50">
                <a:latin typeface="Arial"/>
                <a:cs typeface="Arial"/>
              </a:rPr>
              <a:t>whatis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20">
                <a:latin typeface="Arial"/>
                <a:cs typeface="Arial"/>
              </a:rPr>
              <a:t>command</a:t>
            </a:r>
            <a:r>
              <a:rPr dirty="0" sz="1100" spc="-5">
                <a:latin typeface="Arial"/>
                <a:cs typeface="Arial"/>
              </a:rPr>
              <a:t>: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1100" spc="-130">
                <a:latin typeface="Arial"/>
                <a:cs typeface="Arial"/>
              </a:rPr>
              <a:t> </a:t>
            </a:r>
            <a:r>
              <a:rPr dirty="0" sz="1100" spc="-100">
                <a:latin typeface="Arial"/>
                <a:cs typeface="Arial"/>
              </a:rPr>
              <a:t>ce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face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comanda</a:t>
            </a:r>
            <a:endParaRPr sz="1100">
              <a:latin typeface="Arial"/>
              <a:cs typeface="Arial"/>
            </a:endParaRPr>
          </a:p>
          <a:p>
            <a:pPr marL="141605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5">
                <a:latin typeface="Arial"/>
                <a:cs typeface="Arial"/>
              </a:rPr>
              <a:t>apropos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20">
                <a:latin typeface="Arial"/>
                <a:cs typeface="Arial"/>
              </a:rPr>
              <a:t>concep</a:t>
            </a:r>
            <a:r>
              <a:rPr dirty="0" sz="1100" spc="5">
                <a:latin typeface="Arial"/>
                <a:cs typeface="Arial"/>
              </a:rPr>
              <a:t>t</a:t>
            </a:r>
            <a:r>
              <a:rPr dirty="0" sz="1100" spc="-5">
                <a:latin typeface="Arial"/>
                <a:cs typeface="Arial"/>
              </a:rPr>
              <a:t>: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1100" spc="-130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com</a:t>
            </a:r>
            <a:r>
              <a:rPr dirty="0" sz="1100" spc="-60">
                <a:latin typeface="Arial"/>
                <a:cs typeface="Arial"/>
              </a:rPr>
              <a:t>enzi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75">
                <a:latin typeface="Arial"/>
                <a:cs typeface="Arial"/>
              </a:rPr>
              <a:t>c</a:t>
            </a:r>
            <a:r>
              <a:rPr dirty="0" sz="1100" spc="-114">
                <a:latin typeface="Arial"/>
                <a:cs typeface="Arial"/>
              </a:rPr>
              <a:t>a</a:t>
            </a:r>
            <a:r>
              <a:rPr dirty="0" sz="1100" spc="-65">
                <a:latin typeface="Arial"/>
                <a:cs typeface="Arial"/>
              </a:rPr>
              <a:t>re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au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le</a:t>
            </a:r>
            <a:r>
              <a:rPr dirty="0" sz="1100" spc="-90">
                <a:latin typeface="Arial"/>
                <a:cs typeface="Arial"/>
              </a:rPr>
              <a:t>g</a:t>
            </a:r>
            <a:r>
              <a:rPr dirty="0" sz="1100" spc="-360">
                <a:latin typeface="Arial"/>
                <a:cs typeface="Arial"/>
              </a:rPr>
              <a:t>˘</a:t>
            </a:r>
            <a:r>
              <a:rPr dirty="0" sz="1100" spc="-15">
                <a:latin typeface="Arial"/>
                <a:cs typeface="Arial"/>
              </a:rPr>
              <a:t>atu</a:t>
            </a:r>
            <a:r>
              <a:rPr dirty="0" sz="1100" spc="-25">
                <a:latin typeface="Arial"/>
                <a:cs typeface="Arial"/>
              </a:rPr>
              <a:t>r</a:t>
            </a:r>
            <a:r>
              <a:rPr dirty="0" sz="1100" spc="-360">
                <a:latin typeface="Arial"/>
                <a:cs typeface="Arial"/>
              </a:rPr>
              <a:t>˘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cu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acel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concept</a:t>
            </a:r>
            <a:endParaRPr sz="1100">
              <a:latin typeface="Arial"/>
              <a:cs typeface="Arial"/>
            </a:endParaRPr>
          </a:p>
          <a:p>
            <a:pPr marL="141605">
              <a:lnSpc>
                <a:spcPct val="100000"/>
              </a:lnSpc>
              <a:spcBef>
                <a:spcPts val="17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145">
                <a:latin typeface="Arial"/>
                <a:cs typeface="Arial"/>
              </a:rPr>
              <a:t>man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20">
                <a:latin typeface="Arial"/>
                <a:cs typeface="Arial"/>
              </a:rPr>
              <a:t>comman</a:t>
            </a:r>
            <a:r>
              <a:rPr dirty="0" sz="1100" spc="-110">
                <a:latin typeface="Arial"/>
                <a:cs typeface="Arial"/>
              </a:rPr>
              <a:t>d</a:t>
            </a:r>
            <a:r>
              <a:rPr dirty="0" sz="1100" spc="-5">
                <a:latin typeface="Arial"/>
                <a:cs typeface="Arial"/>
              </a:rPr>
              <a:t>: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1100" spc="-130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pagina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manual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c</a:t>
            </a:r>
            <a:r>
              <a:rPr dirty="0" sz="1100" spc="-50">
                <a:latin typeface="Arial"/>
                <a:cs typeface="Arial"/>
              </a:rPr>
              <a:t>omenzii</a:t>
            </a:r>
            <a:endParaRPr sz="1100">
              <a:latin typeface="Arial"/>
              <a:cs typeface="Arial"/>
            </a:endParaRPr>
          </a:p>
          <a:p>
            <a:pPr marL="429259">
              <a:lnSpc>
                <a:spcPts val="12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q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25">
                <a:latin typeface="Arial"/>
                <a:cs typeface="Arial"/>
              </a:rPr>
              <a:t>entru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ie</a:t>
            </a:r>
            <a:r>
              <a:rPr dirty="0" sz="1000" spc="-390">
                <a:latin typeface="Arial"/>
                <a:cs typeface="Arial"/>
              </a:rPr>
              <a:t>s</a:t>
            </a:r>
            <a:r>
              <a:rPr dirty="0" baseline="-16666" sz="750" spc="7">
                <a:latin typeface="Arial"/>
                <a:cs typeface="Arial"/>
              </a:rPr>
              <a:t>,</a:t>
            </a:r>
            <a:r>
              <a:rPr dirty="0" baseline="-16666" sz="750" spc="-37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ire</a:t>
            </a:r>
            <a:endParaRPr sz="1000">
              <a:latin typeface="Arial"/>
              <a:cs typeface="Arial"/>
            </a:endParaRPr>
          </a:p>
          <a:p>
            <a:pPr marL="429259">
              <a:lnSpc>
                <a:spcPts val="1195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245">
                <a:latin typeface="Arial"/>
                <a:cs typeface="Arial"/>
              </a:rPr>
              <a:t>/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25">
                <a:latin typeface="Arial"/>
                <a:cs typeface="Arial"/>
              </a:rPr>
              <a:t>entru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c</a:t>
            </a:r>
            <a:r>
              <a:rPr dirty="0" sz="1000" spc="-325">
                <a:latin typeface="Arial"/>
                <a:cs typeface="Arial"/>
              </a:rPr>
              <a:t>˘</a:t>
            </a:r>
            <a:r>
              <a:rPr dirty="0" sz="1000" spc="-30">
                <a:latin typeface="Arial"/>
                <a:cs typeface="Arial"/>
              </a:rPr>
              <a:t>aut</a:t>
            </a:r>
            <a:r>
              <a:rPr dirty="0" sz="1000" spc="-65">
                <a:latin typeface="Arial"/>
                <a:cs typeface="Arial"/>
              </a:rPr>
              <a:t>a</a:t>
            </a:r>
            <a:r>
              <a:rPr dirty="0" sz="1000" spc="-55">
                <a:latin typeface="Arial"/>
                <a:cs typeface="Arial"/>
              </a:rPr>
              <a:t>re</a:t>
            </a:r>
            <a:r>
              <a:rPr dirty="0" sz="1000" spc="-80">
                <a:latin typeface="Arial"/>
                <a:cs typeface="Arial"/>
              </a:rPr>
              <a:t> </a:t>
            </a:r>
            <a:r>
              <a:rPr dirty="0" sz="1000" spc="-204">
                <a:latin typeface="Arial"/>
                <a:cs typeface="Arial"/>
              </a:rPr>
              <a:t>ˆ</a:t>
            </a:r>
            <a:r>
              <a:rPr dirty="0" sz="1000" spc="-50">
                <a:latin typeface="Arial"/>
                <a:cs typeface="Arial"/>
              </a:rPr>
              <a:t>ın</a:t>
            </a:r>
            <a:r>
              <a:rPr dirty="0" sz="1000" spc="-70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inte</a:t>
            </a:r>
            <a:r>
              <a:rPr dirty="0" sz="1000" spc="-5">
                <a:latin typeface="Arial"/>
                <a:cs typeface="Arial"/>
              </a:rPr>
              <a:t>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?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14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25">
                <a:latin typeface="Arial"/>
                <a:cs typeface="Arial"/>
              </a:rPr>
              <a:t>entru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c</a:t>
            </a:r>
            <a:r>
              <a:rPr dirty="0" sz="1000" spc="-325">
                <a:latin typeface="Arial"/>
                <a:cs typeface="Arial"/>
              </a:rPr>
              <a:t>˘</a:t>
            </a:r>
            <a:r>
              <a:rPr dirty="0" sz="1000" spc="-30">
                <a:latin typeface="Arial"/>
                <a:cs typeface="Arial"/>
              </a:rPr>
              <a:t>aut</a:t>
            </a:r>
            <a:r>
              <a:rPr dirty="0" sz="1000" spc="-65">
                <a:latin typeface="Arial"/>
                <a:cs typeface="Arial"/>
              </a:rPr>
              <a:t>a</a:t>
            </a:r>
            <a:r>
              <a:rPr dirty="0" sz="1000" spc="-55">
                <a:latin typeface="Arial"/>
                <a:cs typeface="Arial"/>
              </a:rPr>
              <a:t>re</a:t>
            </a:r>
            <a:r>
              <a:rPr dirty="0" sz="1000" spc="-80">
                <a:latin typeface="Arial"/>
                <a:cs typeface="Arial"/>
              </a:rPr>
              <a:t> </a:t>
            </a:r>
            <a:r>
              <a:rPr dirty="0" sz="1000" spc="-204">
                <a:latin typeface="Arial"/>
                <a:cs typeface="Arial"/>
              </a:rPr>
              <a:t>ˆ</a:t>
            </a:r>
            <a:r>
              <a:rPr dirty="0" sz="1000" spc="-50">
                <a:latin typeface="Arial"/>
                <a:cs typeface="Arial"/>
              </a:rPr>
              <a:t>ına</a:t>
            </a:r>
            <a:r>
              <a:rPr dirty="0" sz="1000" spc="-35">
                <a:latin typeface="Arial"/>
                <a:cs typeface="Arial"/>
              </a:rPr>
              <a:t>p</a:t>
            </a:r>
            <a:r>
              <a:rPr dirty="0" sz="1000" spc="-25">
                <a:latin typeface="Arial"/>
                <a:cs typeface="Arial"/>
              </a:rPr>
              <a:t>oi</a:t>
            </a:r>
            <a:endParaRPr sz="1000">
              <a:latin typeface="Arial"/>
              <a:cs typeface="Arial"/>
            </a:endParaRPr>
          </a:p>
          <a:p>
            <a:pPr marL="429259">
              <a:lnSpc>
                <a:spcPts val="1200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n</a:t>
            </a:r>
            <a:r>
              <a:rPr dirty="0" sz="1000" spc="-5">
                <a:latin typeface="Arial"/>
                <a:cs typeface="Arial"/>
              </a:rPr>
              <a:t>: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14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next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match,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0">
                <a:latin typeface="Arial"/>
                <a:cs typeface="Arial"/>
              </a:rPr>
              <a:t>N</a:t>
            </a:r>
            <a:r>
              <a:rPr dirty="0" sz="1000" spc="-5">
                <a:latin typeface="Arial"/>
                <a:cs typeface="Arial"/>
              </a:rPr>
              <a:t>: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>
                <a:latin typeface="Arial"/>
                <a:cs typeface="Arial"/>
              </a:rPr>
              <a:t>r</a:t>
            </a:r>
            <a:r>
              <a:rPr dirty="0" sz="1000" spc="-114">
                <a:latin typeface="Arial"/>
                <a:cs typeface="Arial"/>
              </a:rPr>
              <a:t>e</a:t>
            </a:r>
            <a:r>
              <a:rPr dirty="0" sz="1000" spc="-35">
                <a:latin typeface="Arial"/>
                <a:cs typeface="Arial"/>
              </a:rPr>
              <a:t>viou</a:t>
            </a:r>
            <a:r>
              <a:rPr dirty="0" sz="1000" spc="-120">
                <a:latin typeface="Arial"/>
                <a:cs typeface="Arial"/>
              </a:rPr>
              <a:t>s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match</a:t>
            </a:r>
            <a:endParaRPr sz="1000">
              <a:latin typeface="Arial"/>
              <a:cs typeface="Arial"/>
            </a:endParaRPr>
          </a:p>
          <a:p>
            <a:pPr marL="141605">
              <a:lnSpc>
                <a:spcPct val="100000"/>
              </a:lnSpc>
              <a:spcBef>
                <a:spcPts val="35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120">
                <a:latin typeface="Arial"/>
                <a:cs typeface="Arial"/>
              </a:rPr>
              <a:t>G</a:t>
            </a:r>
            <a:r>
              <a:rPr dirty="0" sz="1100" spc="-55">
                <a:latin typeface="Arial"/>
                <a:cs typeface="Arial"/>
              </a:rPr>
              <a:t>o</a:t>
            </a:r>
            <a:r>
              <a:rPr dirty="0" sz="1100" spc="-65">
                <a:latin typeface="Arial"/>
                <a:cs typeface="Arial"/>
              </a:rPr>
              <a:t>ogle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10">
                <a:latin typeface="Arial"/>
                <a:cs typeface="Arial"/>
              </a:rPr>
              <a:t>(,,tut</a:t>
            </a:r>
            <a:r>
              <a:rPr dirty="0" sz="1100" spc="-15">
                <a:latin typeface="Arial"/>
                <a:cs typeface="Arial"/>
              </a:rPr>
              <a:t>o</a:t>
            </a:r>
            <a:r>
              <a:rPr dirty="0" sz="1100" spc="20">
                <a:latin typeface="Arial"/>
                <a:cs typeface="Arial"/>
              </a:rPr>
              <a:t>rial”,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5">
                <a:latin typeface="Arial"/>
                <a:cs typeface="Arial"/>
              </a:rPr>
              <a:t>,,faq”,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,,h</a:t>
            </a:r>
            <a:r>
              <a:rPr dirty="0" sz="1100" spc="-80">
                <a:latin typeface="Arial"/>
                <a:cs typeface="Arial"/>
              </a:rPr>
              <a:t>o</a:t>
            </a:r>
            <a:r>
              <a:rPr dirty="0" sz="1100" spc="-50">
                <a:latin typeface="Arial"/>
                <a:cs typeface="Arial"/>
              </a:rPr>
              <a:t>w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45">
                <a:latin typeface="Arial"/>
                <a:cs typeface="Arial"/>
              </a:rPr>
              <a:t>to”,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,,example”,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,,usage”)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15">
                <a:hlinkClick r:id="rId3" action="ppaction://hlinksldjump"/>
              </a:rPr>
              <a:t>Cursul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 spc="-7">
                <a:hlinkClick r:id="rId3" action="ppaction://hlinksldjump"/>
              </a:rPr>
              <a:t>6,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>
                <a:hlinkClick r:id="rId3" action="ppaction://hlinksldjump"/>
              </a:rPr>
              <a:t>Interfa</a:t>
            </a:r>
            <a:r>
              <a:rPr dirty="0" baseline="5555" sz="750" spc="-179">
                <a:hlinkClick r:id="rId3" action="ppaction://hlinksldjump"/>
              </a:rPr>
              <a:t>t</a:t>
            </a:r>
            <a:r>
              <a:rPr dirty="0" sz="500" spc="25">
                <a:hlinkClick r:id="rId3" action="ppaction://hlinksldjump"/>
              </a:rPr>
              <a:t>,</a:t>
            </a:r>
            <a:r>
              <a:rPr dirty="0" baseline="5555" sz="750" spc="-37">
                <a:hlinkClick r:id="rId3" action="ppaction://hlinksldjump"/>
              </a:rPr>
              <a:t>a</a:t>
            </a:r>
            <a:r>
              <a:rPr dirty="0" baseline="5555" sz="750" spc="-52">
                <a:hlinkClick r:id="rId3" action="ppaction://hlinksldjump"/>
              </a:rPr>
              <a:t> </a:t>
            </a:r>
            <a:r>
              <a:rPr dirty="0" baseline="5555" sz="750" spc="-157">
                <a:hlinkClick r:id="rId3" action="ppaction://hlinksldjump"/>
              </a:rPr>
              <a:t>ˆ</a:t>
            </a:r>
            <a:r>
              <a:rPr dirty="0" baseline="5555" sz="750" spc="-15">
                <a:hlinkClick r:id="rId3" action="ppaction://hlinksldjump"/>
              </a:rPr>
              <a:t>ın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>
                <a:hlinkClick r:id="rId3" action="ppaction://hlinksldjump"/>
              </a:rPr>
              <a:t>linia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 spc="-37">
                <a:hlinkClick r:id="rId3" action="ppaction://hlinksldjump"/>
              </a:rPr>
              <a:t>de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 spc="-22">
                <a:hlinkClick r:id="rId3" action="ppaction://hlinksldjump"/>
              </a:rPr>
              <a:t>c</a:t>
            </a:r>
            <a:r>
              <a:rPr dirty="0" baseline="5555" sz="750" spc="-30">
                <a:hlinkClick r:id="rId3" action="ppaction://hlinksldjump"/>
              </a:rPr>
              <a:t>o</a:t>
            </a:r>
            <a:r>
              <a:rPr dirty="0" baseline="5555" sz="750" spc="-15">
                <a:hlinkClick r:id="rId3" action="ppaction://hlinksldjump"/>
              </a:rPr>
              <a:t>man</a:t>
            </a:r>
            <a:r>
              <a:rPr dirty="0" baseline="5555" sz="750" spc="-22">
                <a:hlinkClick r:id="rId3" action="ppaction://hlinksldjump"/>
              </a:rPr>
              <a:t>d</a:t>
            </a:r>
            <a:r>
              <a:rPr dirty="0" baseline="5555" sz="750" spc="-247">
                <a:hlinkClick r:id="rId3" action="ppaction://hlinksldjump"/>
              </a:rPr>
              <a:t>˘</a:t>
            </a:r>
            <a:r>
              <a:rPr dirty="0" baseline="5555" sz="750" spc="-37">
                <a:hlinkClick r:id="rId3" action="ppaction://hlinksldjump"/>
              </a:rPr>
              <a:t>a</a:t>
            </a:r>
            <a:endParaRPr baseline="5555" sz="750"/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15"/>
              <a:t>24</a:t>
            </a:r>
            <a:r>
              <a:rPr dirty="0" spc="30"/>
              <a:t>/52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834005">
              <a:lnSpc>
                <a:spcPct val="100000"/>
              </a:lnSpc>
            </a:pPr>
            <a:r>
              <a:rPr dirty="0"/>
              <a:t>F</a:t>
            </a:r>
            <a:r>
              <a:rPr dirty="0" spc="-60"/>
              <a:t>unc</a:t>
            </a:r>
            <a:r>
              <a:rPr dirty="0" spc="-285"/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67">
                <a:latin typeface="Arial"/>
                <a:cs typeface="Arial"/>
              </a:rPr>
              <a:t> </a:t>
            </a:r>
            <a:r>
              <a:rPr dirty="0" sz="1200" spc="-50"/>
              <a:t>ion</a:t>
            </a:r>
            <a:r>
              <a:rPr dirty="0" sz="1200" spc="-95"/>
              <a:t>a</a:t>
            </a:r>
            <a:r>
              <a:rPr dirty="0" sz="1200" spc="-75"/>
              <a:t>rea</a:t>
            </a:r>
            <a:r>
              <a:rPr dirty="0" sz="1200" spc="10"/>
              <a:t> </a:t>
            </a:r>
            <a:r>
              <a:rPr dirty="0" sz="1200" spc="-55"/>
              <a:t>unui</a:t>
            </a:r>
            <a:r>
              <a:rPr dirty="0" sz="1200" spc="15"/>
              <a:t> </a:t>
            </a:r>
            <a:r>
              <a:rPr dirty="0" sz="1200" spc="-55"/>
              <a:t>shell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76389" y="1039317"/>
            <a:ext cx="3743325" cy="1409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130">
                <a:latin typeface="Arial"/>
                <a:cs typeface="Arial"/>
              </a:rPr>
              <a:t>se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intr</a:t>
            </a:r>
            <a:r>
              <a:rPr dirty="0" sz="1100" spc="20">
                <a:latin typeface="Arial"/>
                <a:cs typeface="Arial"/>
              </a:rPr>
              <a:t>o</a:t>
            </a:r>
            <a:r>
              <a:rPr dirty="0" sz="1100" spc="-75">
                <a:latin typeface="Arial"/>
                <a:cs typeface="Arial"/>
              </a:rPr>
              <a:t>duce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o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coman</a:t>
            </a:r>
            <a:r>
              <a:rPr dirty="0" sz="1100" spc="-70">
                <a:latin typeface="Arial"/>
                <a:cs typeface="Arial"/>
              </a:rPr>
              <a:t>d</a:t>
            </a:r>
            <a:r>
              <a:rPr dirty="0" sz="1100" spc="-360">
                <a:latin typeface="Arial"/>
                <a:cs typeface="Arial"/>
              </a:rPr>
              <a:t>˘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55">
                <a:latin typeface="Arial"/>
                <a:cs typeface="Arial"/>
              </a:rPr>
              <a:t>(</a:t>
            </a:r>
            <a:r>
              <a:rPr dirty="0" sz="1100" spc="175">
                <a:latin typeface="Arial"/>
                <a:cs typeface="Arial"/>
              </a:rPr>
              <a:t>ls</a:t>
            </a:r>
            <a:r>
              <a:rPr dirty="0" sz="1100" spc="55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0">
                <a:latin typeface="Arial"/>
                <a:cs typeface="Arial"/>
              </a:rPr>
              <a:t>shell-ul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identifi</a:t>
            </a:r>
            <a:r>
              <a:rPr dirty="0" sz="1100" spc="-40">
                <a:latin typeface="Arial"/>
                <a:cs typeface="Arial"/>
              </a:rPr>
              <a:t>c</a:t>
            </a:r>
            <a:r>
              <a:rPr dirty="0" sz="1100" spc="-365">
                <a:latin typeface="Arial"/>
                <a:cs typeface="Arial"/>
              </a:rPr>
              <a:t>˘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executabilul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 spc="-95">
                <a:latin typeface="Arial"/>
                <a:cs typeface="Arial"/>
              </a:rPr>
              <a:t>as</a:t>
            </a:r>
            <a:r>
              <a:rPr dirty="0" sz="1100" spc="-70">
                <a:latin typeface="Arial"/>
                <a:cs typeface="Arial"/>
              </a:rPr>
              <a:t>o</a:t>
            </a:r>
            <a:r>
              <a:rPr dirty="0" sz="1100" spc="-15">
                <a:latin typeface="Arial"/>
                <a:cs typeface="Arial"/>
              </a:rPr>
              <a:t>ciat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55">
                <a:latin typeface="Arial"/>
                <a:cs typeface="Arial"/>
              </a:rPr>
              <a:t>(</a:t>
            </a:r>
            <a:r>
              <a:rPr dirty="0" sz="1100" spc="160">
                <a:latin typeface="Arial"/>
                <a:cs typeface="Arial"/>
              </a:rPr>
              <a:t>/bin/ls</a:t>
            </a:r>
            <a:r>
              <a:rPr dirty="0" sz="1100" spc="55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75">
                <a:latin typeface="Arial"/>
                <a:cs typeface="Arial"/>
              </a:rPr>
              <a:t>este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creat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un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nou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80">
                <a:latin typeface="Arial"/>
                <a:cs typeface="Arial"/>
              </a:rPr>
              <a:t>p</a:t>
            </a:r>
            <a:r>
              <a:rPr dirty="0" sz="1100">
                <a:latin typeface="Arial"/>
                <a:cs typeface="Arial"/>
              </a:rPr>
              <a:t>r</a:t>
            </a:r>
            <a:r>
              <a:rPr dirty="0" sz="1100" spc="-40">
                <a:latin typeface="Arial"/>
                <a:cs typeface="Arial"/>
              </a:rPr>
              <a:t>o</a:t>
            </a:r>
            <a:r>
              <a:rPr dirty="0" sz="1100" spc="-114">
                <a:latin typeface="Arial"/>
                <a:cs typeface="Arial"/>
              </a:rPr>
              <a:t>cess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shell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55">
                <a:latin typeface="Arial"/>
                <a:cs typeface="Arial"/>
              </a:rPr>
              <a:t>(</a:t>
            </a:r>
            <a:r>
              <a:rPr dirty="0" sz="1100" spc="75">
                <a:latin typeface="Arial"/>
                <a:cs typeface="Arial"/>
              </a:rPr>
              <a:t>/bin/bash</a:t>
            </a:r>
            <a:r>
              <a:rPr dirty="0" sz="1100" spc="55">
                <a:latin typeface="Arial"/>
                <a:cs typeface="Arial"/>
              </a:rPr>
              <a:t>)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55">
                <a:latin typeface="Arial"/>
                <a:cs typeface="Arial"/>
              </a:rPr>
              <a:t>(</a:t>
            </a:r>
            <a:r>
              <a:rPr dirty="0" sz="1100" spc="110">
                <a:latin typeface="Arial"/>
                <a:cs typeface="Arial"/>
              </a:rPr>
              <a:t>fork</a:t>
            </a:r>
            <a:r>
              <a:rPr dirty="0" sz="1100" spc="55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80">
                <a:latin typeface="Arial"/>
                <a:cs typeface="Arial"/>
              </a:rPr>
              <a:t>p</a:t>
            </a:r>
            <a:r>
              <a:rPr dirty="0" sz="1100" spc="-25">
                <a:latin typeface="Arial"/>
                <a:cs typeface="Arial"/>
              </a:rPr>
              <a:t>r</a:t>
            </a:r>
            <a:r>
              <a:rPr dirty="0" sz="1100" spc="-10">
                <a:latin typeface="Arial"/>
                <a:cs typeface="Arial"/>
              </a:rPr>
              <a:t>o</a:t>
            </a:r>
            <a:r>
              <a:rPr dirty="0" sz="1100" spc="-75">
                <a:latin typeface="Arial"/>
                <a:cs typeface="Arial"/>
              </a:rPr>
              <a:t>cesul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creat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130">
                <a:latin typeface="Arial"/>
                <a:cs typeface="Arial"/>
              </a:rPr>
              <a:t>se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,,transf</a:t>
            </a:r>
            <a:r>
              <a:rPr dirty="0" sz="1100" spc="-70">
                <a:latin typeface="Arial"/>
                <a:cs typeface="Arial"/>
              </a:rPr>
              <a:t>o</a:t>
            </a:r>
            <a:r>
              <a:rPr dirty="0" sz="1100" spc="-15">
                <a:latin typeface="Arial"/>
                <a:cs typeface="Arial"/>
              </a:rPr>
              <a:t>r</a:t>
            </a:r>
            <a:r>
              <a:rPr dirty="0" sz="1100" spc="-50">
                <a:latin typeface="Arial"/>
                <a:cs typeface="Arial"/>
              </a:rPr>
              <a:t>m</a:t>
            </a:r>
            <a:r>
              <a:rPr dirty="0" sz="1100" spc="-360">
                <a:latin typeface="Arial"/>
                <a:cs typeface="Arial"/>
              </a:rPr>
              <a:t>˘</a:t>
            </a:r>
            <a:r>
              <a:rPr dirty="0" sz="1100" spc="45">
                <a:latin typeface="Arial"/>
                <a:cs typeface="Arial"/>
              </a:rPr>
              <a:t>a”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c</a:t>
            </a:r>
            <a:r>
              <a:rPr dirty="0" sz="1100" spc="-60">
                <a:latin typeface="Arial"/>
                <a:cs typeface="Arial"/>
              </a:rPr>
              <a:t>o</a:t>
            </a:r>
            <a:r>
              <a:rPr dirty="0" sz="1100" spc="-65">
                <a:latin typeface="Arial"/>
                <a:cs typeface="Arial"/>
              </a:rPr>
              <a:t>n</a:t>
            </a:r>
            <a:r>
              <a:rPr dirty="0" sz="1100" spc="-15">
                <a:latin typeface="Arial"/>
                <a:cs typeface="Arial"/>
              </a:rPr>
              <a:t>f</a:t>
            </a:r>
            <a:r>
              <a:rPr dirty="0" sz="1100" spc="-60">
                <a:latin typeface="Arial"/>
                <a:cs typeface="Arial"/>
              </a:rPr>
              <a:t>o</a:t>
            </a:r>
            <a:r>
              <a:rPr dirty="0" sz="1100" spc="-25">
                <a:latin typeface="Arial"/>
                <a:cs typeface="Arial"/>
              </a:rPr>
              <a:t>rm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cu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nou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executabil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">
                <a:latin typeface="Arial"/>
                <a:cs typeface="Arial"/>
              </a:rPr>
              <a:t>intr</a:t>
            </a:r>
            <a:r>
              <a:rPr dirty="0" sz="1100" spc="-45">
                <a:latin typeface="Arial"/>
                <a:cs typeface="Arial"/>
              </a:rPr>
              <a:t>a</a:t>
            </a:r>
            <a:r>
              <a:rPr dirty="0" sz="1100" spc="-70">
                <a:latin typeface="Arial"/>
                <a:cs typeface="Arial"/>
              </a:rPr>
              <a:t>rea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stand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>
                <a:latin typeface="Arial"/>
                <a:cs typeface="Arial"/>
              </a:rPr>
              <a:t>r</a:t>
            </a:r>
            <a:r>
              <a:rPr dirty="0" sz="1100" spc="-50">
                <a:latin typeface="Arial"/>
                <a:cs typeface="Arial"/>
              </a:rPr>
              <a:t>d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75">
                <a:latin typeface="Arial"/>
                <a:cs typeface="Arial"/>
              </a:rPr>
              <a:t>este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controla</a:t>
            </a:r>
            <a:r>
              <a:rPr dirty="0" sz="1100" spc="-25">
                <a:latin typeface="Arial"/>
                <a:cs typeface="Arial"/>
              </a:rPr>
              <a:t>t</a:t>
            </a:r>
            <a:r>
              <a:rPr dirty="0" sz="1100" spc="-360">
                <a:latin typeface="Arial"/>
                <a:cs typeface="Arial"/>
              </a:rPr>
              <a:t>˘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noul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80">
                <a:latin typeface="Arial"/>
                <a:cs typeface="Arial"/>
              </a:rPr>
              <a:t>p</a:t>
            </a:r>
            <a:r>
              <a:rPr dirty="0" sz="1100" spc="-25">
                <a:latin typeface="Arial"/>
                <a:cs typeface="Arial"/>
              </a:rPr>
              <a:t>r</a:t>
            </a:r>
            <a:r>
              <a:rPr dirty="0" sz="1100" spc="-10">
                <a:latin typeface="Arial"/>
                <a:cs typeface="Arial"/>
              </a:rPr>
              <a:t>o</a:t>
            </a:r>
            <a:r>
              <a:rPr dirty="0" sz="1100" spc="-110">
                <a:latin typeface="Arial"/>
                <a:cs typeface="Arial"/>
              </a:rPr>
              <a:t>ces</a:t>
            </a:r>
            <a:endParaRPr sz="1100">
              <a:latin typeface="Arial"/>
              <a:cs typeface="Arial"/>
            </a:endParaRPr>
          </a:p>
          <a:p>
            <a:pPr marL="160655" marR="5080" indent="-148590">
              <a:lnSpc>
                <a:spcPct val="102600"/>
              </a:lnSpc>
              <a:spcBef>
                <a:spcPts val="30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0">
                <a:latin typeface="Arial"/>
                <a:cs typeface="Arial"/>
              </a:rPr>
              <a:t>du</a:t>
            </a:r>
            <a:r>
              <a:rPr dirty="0" sz="1100" spc="-65">
                <a:latin typeface="Arial"/>
                <a:cs typeface="Arial"/>
              </a:rPr>
              <a:t>p</a:t>
            </a:r>
            <a:r>
              <a:rPr dirty="0" sz="1100" spc="-360">
                <a:latin typeface="Arial"/>
                <a:cs typeface="Arial"/>
              </a:rPr>
              <a:t>˘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85">
                <a:latin typeface="Arial"/>
                <a:cs typeface="Arial"/>
              </a:rPr>
              <a:t>execu</a:t>
            </a:r>
            <a:r>
              <a:rPr dirty="0" sz="1100" spc="-204">
                <a:latin typeface="Arial"/>
                <a:cs typeface="Arial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ia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comenzii,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 spc="-80">
                <a:latin typeface="Arial"/>
                <a:cs typeface="Arial"/>
              </a:rPr>
              <a:t>p</a:t>
            </a:r>
            <a:r>
              <a:rPr dirty="0" sz="1100" spc="-25">
                <a:latin typeface="Arial"/>
                <a:cs typeface="Arial"/>
              </a:rPr>
              <a:t>r</a:t>
            </a:r>
            <a:r>
              <a:rPr dirty="0" sz="1100" spc="-10">
                <a:latin typeface="Arial"/>
                <a:cs typeface="Arial"/>
              </a:rPr>
              <a:t>o</a:t>
            </a:r>
            <a:r>
              <a:rPr dirty="0" sz="1100" spc="-75">
                <a:latin typeface="Arial"/>
                <a:cs typeface="Arial"/>
              </a:rPr>
              <a:t>cesul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130">
                <a:latin typeface="Arial"/>
                <a:cs typeface="Arial"/>
              </a:rPr>
              <a:t>se</a:t>
            </a:r>
            <a:r>
              <a:rPr dirty="0" sz="1100" spc="-85">
                <a:latin typeface="Arial"/>
                <a:cs typeface="Arial"/>
              </a:rPr>
              <a:t> </a:t>
            </a:r>
            <a:r>
              <a:rPr dirty="0" sz="1100" spc="-229">
                <a:latin typeface="Arial"/>
                <a:cs typeface="Arial"/>
              </a:rPr>
              <a:t>ˆ</a:t>
            </a:r>
            <a:r>
              <a:rPr dirty="0" sz="1100" spc="-65">
                <a:latin typeface="Arial"/>
                <a:cs typeface="Arial"/>
              </a:rPr>
              <a:t>ıncheie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34">
                <a:latin typeface="Arial"/>
                <a:cs typeface="Arial"/>
              </a:rPr>
              <a:t>s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75">
                <a:latin typeface="Arial"/>
                <a:cs typeface="Arial"/>
              </a:rPr>
              <a:t> </a:t>
            </a:r>
            <a:r>
              <a:rPr dirty="0" sz="1100" spc="15">
                <a:latin typeface="Arial"/>
                <a:cs typeface="Arial"/>
              </a:rPr>
              <a:t>i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controlul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revine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shell-ului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15">
                <a:hlinkClick r:id="rId3" action="ppaction://hlinksldjump"/>
              </a:rPr>
              <a:t>Cursul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 spc="-7">
                <a:hlinkClick r:id="rId3" action="ppaction://hlinksldjump"/>
              </a:rPr>
              <a:t>6,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>
                <a:hlinkClick r:id="rId3" action="ppaction://hlinksldjump"/>
              </a:rPr>
              <a:t>Interfa</a:t>
            </a:r>
            <a:r>
              <a:rPr dirty="0" baseline="5555" sz="750" spc="-179">
                <a:hlinkClick r:id="rId3" action="ppaction://hlinksldjump"/>
              </a:rPr>
              <a:t>t</a:t>
            </a:r>
            <a:r>
              <a:rPr dirty="0" sz="500" spc="25">
                <a:hlinkClick r:id="rId3" action="ppaction://hlinksldjump"/>
              </a:rPr>
              <a:t>,</a:t>
            </a:r>
            <a:r>
              <a:rPr dirty="0" baseline="5555" sz="750" spc="-37">
                <a:hlinkClick r:id="rId3" action="ppaction://hlinksldjump"/>
              </a:rPr>
              <a:t>a</a:t>
            </a:r>
            <a:r>
              <a:rPr dirty="0" baseline="5555" sz="750" spc="-52">
                <a:hlinkClick r:id="rId3" action="ppaction://hlinksldjump"/>
              </a:rPr>
              <a:t> </a:t>
            </a:r>
            <a:r>
              <a:rPr dirty="0" baseline="5555" sz="750" spc="-157">
                <a:hlinkClick r:id="rId3" action="ppaction://hlinksldjump"/>
              </a:rPr>
              <a:t>ˆ</a:t>
            </a:r>
            <a:r>
              <a:rPr dirty="0" baseline="5555" sz="750" spc="-15">
                <a:hlinkClick r:id="rId3" action="ppaction://hlinksldjump"/>
              </a:rPr>
              <a:t>ın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>
                <a:hlinkClick r:id="rId3" action="ppaction://hlinksldjump"/>
              </a:rPr>
              <a:t>linia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 spc="-37">
                <a:hlinkClick r:id="rId3" action="ppaction://hlinksldjump"/>
              </a:rPr>
              <a:t>de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 spc="-22">
                <a:hlinkClick r:id="rId3" action="ppaction://hlinksldjump"/>
              </a:rPr>
              <a:t>c</a:t>
            </a:r>
            <a:r>
              <a:rPr dirty="0" baseline="5555" sz="750" spc="-30">
                <a:hlinkClick r:id="rId3" action="ppaction://hlinksldjump"/>
              </a:rPr>
              <a:t>o</a:t>
            </a:r>
            <a:r>
              <a:rPr dirty="0" baseline="5555" sz="750" spc="-15">
                <a:hlinkClick r:id="rId3" action="ppaction://hlinksldjump"/>
              </a:rPr>
              <a:t>man</a:t>
            </a:r>
            <a:r>
              <a:rPr dirty="0" baseline="5555" sz="750" spc="-22">
                <a:hlinkClick r:id="rId3" action="ppaction://hlinksldjump"/>
              </a:rPr>
              <a:t>d</a:t>
            </a:r>
            <a:r>
              <a:rPr dirty="0" baseline="5555" sz="750" spc="-247">
                <a:hlinkClick r:id="rId3" action="ppaction://hlinksldjump"/>
              </a:rPr>
              <a:t>˘</a:t>
            </a:r>
            <a:r>
              <a:rPr dirty="0" baseline="5555" sz="750" spc="-37">
                <a:hlinkClick r:id="rId3" action="ppaction://hlinksldjump"/>
              </a:rPr>
              <a:t>a</a:t>
            </a:r>
            <a:endParaRPr baseline="5555" sz="750"/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15"/>
              <a:t>25</a:t>
            </a:r>
            <a:r>
              <a:rPr dirty="0" spc="30"/>
              <a:t>/52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404235">
              <a:lnSpc>
                <a:spcPct val="100000"/>
              </a:lnSpc>
            </a:pPr>
            <a:r>
              <a:rPr dirty="0"/>
              <a:t>F</a:t>
            </a:r>
            <a:r>
              <a:rPr dirty="0" spc="-15"/>
              <a:t>acili</a:t>
            </a:r>
            <a:r>
              <a:rPr dirty="0" spc="-30"/>
              <a:t>t</a:t>
            </a:r>
            <a:r>
              <a:rPr dirty="0" spc="-650"/>
              <a:t>˘</a:t>
            </a:r>
            <a:r>
              <a:rPr dirty="0" spc="-75"/>
              <a:t>a</a:t>
            </a:r>
            <a:r>
              <a:rPr dirty="0" spc="-280"/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67">
                <a:latin typeface="Arial"/>
                <a:cs typeface="Arial"/>
              </a:rPr>
              <a:t> </a:t>
            </a:r>
            <a:r>
              <a:rPr dirty="0" sz="1200"/>
              <a:t>i</a:t>
            </a:r>
            <a:r>
              <a:rPr dirty="0" sz="1200" spc="10"/>
              <a:t> </a:t>
            </a:r>
            <a:r>
              <a:rPr dirty="0" sz="1200" spc="-55"/>
              <a:t>shell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76389" y="898525"/>
            <a:ext cx="3693795" cy="17043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60">
                <a:latin typeface="Arial"/>
                <a:cs typeface="Arial"/>
              </a:rPr>
              <a:t>command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completion</a:t>
            </a:r>
            <a:endParaRPr sz="1100">
              <a:latin typeface="Arial"/>
              <a:cs typeface="Arial"/>
            </a:endParaRPr>
          </a:p>
          <a:p>
            <a:pPr marL="300355">
              <a:lnSpc>
                <a:spcPts val="12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folosirea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tastei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30">
                <a:latin typeface="Arial"/>
                <a:cs typeface="Arial"/>
              </a:rPr>
              <a:t>TAB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sau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a</a:t>
            </a:r>
            <a:r>
              <a:rPr dirty="0" sz="1000" spc="-70">
                <a:latin typeface="Arial"/>
                <a:cs typeface="Arial"/>
              </a:rPr>
              <a:t>p</a:t>
            </a:r>
            <a:r>
              <a:rPr dirty="0" sz="1000" spc="-325">
                <a:latin typeface="Arial"/>
                <a:cs typeface="Arial"/>
              </a:rPr>
              <a:t>˘</a:t>
            </a:r>
            <a:r>
              <a:rPr dirty="0" sz="1000" spc="-105">
                <a:latin typeface="Arial"/>
                <a:cs typeface="Arial"/>
              </a:rPr>
              <a:t>a</a:t>
            </a:r>
            <a:r>
              <a:rPr dirty="0" sz="1000" spc="-105">
                <a:latin typeface="Arial"/>
                <a:cs typeface="Arial"/>
              </a:rPr>
              <a:t>s</a:t>
            </a:r>
            <a:r>
              <a:rPr dirty="0" sz="1000" spc="-325">
                <a:latin typeface="Arial"/>
                <a:cs typeface="Arial"/>
              </a:rPr>
              <a:t>˘</a:t>
            </a:r>
            <a:r>
              <a:rPr dirty="0" sz="1000" spc="-45">
                <a:latin typeface="Arial"/>
                <a:cs typeface="Arial"/>
              </a:rPr>
              <a:t>a</a:t>
            </a:r>
            <a:r>
              <a:rPr dirty="0" sz="1000" spc="-35">
                <a:latin typeface="Arial"/>
                <a:cs typeface="Arial"/>
              </a:rPr>
              <a:t>r</a:t>
            </a:r>
            <a:r>
              <a:rPr dirty="0" sz="1000" spc="15">
                <a:latin typeface="Arial"/>
                <a:cs typeface="Arial"/>
              </a:rPr>
              <a:t>ii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de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do</a:t>
            </a:r>
            <a:r>
              <a:rPr dirty="0" sz="1000" spc="-60">
                <a:latin typeface="Arial"/>
                <a:cs typeface="Arial"/>
              </a:rPr>
              <a:t>u</a:t>
            </a:r>
            <a:r>
              <a:rPr dirty="0" sz="1000" spc="-325">
                <a:latin typeface="Arial"/>
                <a:cs typeface="Arial"/>
              </a:rPr>
              <a:t>˘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90">
                <a:latin typeface="Arial"/>
                <a:cs typeface="Arial"/>
              </a:rPr>
              <a:t>o</a:t>
            </a:r>
            <a:r>
              <a:rPr dirty="0" sz="1000" spc="10">
                <a:latin typeface="Arial"/>
                <a:cs typeface="Arial"/>
              </a:rPr>
              <a:t>ri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30">
                <a:latin typeface="Arial"/>
                <a:cs typeface="Arial"/>
              </a:rPr>
              <a:t>TAB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130">
                <a:latin typeface="Arial"/>
                <a:cs typeface="Arial"/>
              </a:rPr>
              <a:t>TAB</a:t>
            </a:r>
            <a:endParaRPr sz="1000">
              <a:latin typeface="Arial"/>
              <a:cs typeface="Arial"/>
            </a:endParaRPr>
          </a:p>
          <a:p>
            <a:pPr marL="300355">
              <a:lnSpc>
                <a:spcPts val="1200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complet</a:t>
            </a:r>
            <a:r>
              <a:rPr dirty="0" sz="1000" spc="-75">
                <a:latin typeface="Arial"/>
                <a:cs typeface="Arial"/>
              </a:rPr>
              <a:t>a</a:t>
            </a:r>
            <a:r>
              <a:rPr dirty="0" sz="1000" spc="-65">
                <a:latin typeface="Arial"/>
                <a:cs typeface="Arial"/>
              </a:rPr>
              <a:t>rea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comenzii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85">
                <a:latin typeface="Arial"/>
                <a:cs typeface="Arial"/>
              </a:rPr>
              <a:t>s</a:t>
            </a:r>
            <a:r>
              <a:rPr dirty="0" baseline="-16666" sz="750" spc="7">
                <a:latin typeface="Arial"/>
                <a:cs typeface="Arial"/>
              </a:rPr>
              <a:t>,</a:t>
            </a:r>
            <a:r>
              <a:rPr dirty="0" baseline="-16666" sz="750" spc="-37">
                <a:latin typeface="Arial"/>
                <a:cs typeface="Arial"/>
              </a:rPr>
              <a:t> </a:t>
            </a:r>
            <a:r>
              <a:rPr dirty="0" sz="1000" spc="15">
                <a:latin typeface="Arial"/>
                <a:cs typeface="Arial"/>
              </a:rPr>
              <a:t>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10">
                <a:latin typeface="Arial"/>
                <a:cs typeface="Arial"/>
              </a:rPr>
              <a:t>a</a:t>
            </a:r>
            <a:r>
              <a:rPr dirty="0" sz="1000" spc="-40">
                <a:latin typeface="Arial"/>
                <a:cs typeface="Arial"/>
              </a:rPr>
              <a:t>rgumentel</a:t>
            </a:r>
            <a:r>
              <a:rPr dirty="0" sz="1000" spc="-75">
                <a:latin typeface="Arial"/>
                <a:cs typeface="Arial"/>
              </a:rPr>
              <a:t>o</a:t>
            </a:r>
            <a:r>
              <a:rPr dirty="0" sz="1000" spc="5">
                <a:latin typeface="Arial"/>
                <a:cs typeface="Arial"/>
              </a:rPr>
              <a:t>r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acesteia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5">
                <a:latin typeface="Arial"/>
                <a:cs typeface="Arial"/>
              </a:rPr>
              <a:t>ist</a:t>
            </a:r>
            <a:r>
              <a:rPr dirty="0" sz="1100" spc="-70">
                <a:latin typeface="Arial"/>
                <a:cs typeface="Arial"/>
              </a:rPr>
              <a:t>o</a:t>
            </a:r>
            <a:r>
              <a:rPr dirty="0" sz="1100" spc="-20">
                <a:latin typeface="Arial"/>
                <a:cs typeface="Arial"/>
              </a:rPr>
              <a:t>ricul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comenzil</a:t>
            </a:r>
            <a:r>
              <a:rPr dirty="0" sz="1100" spc="-90">
                <a:latin typeface="Arial"/>
                <a:cs typeface="Arial"/>
              </a:rPr>
              <a:t>o</a:t>
            </a:r>
            <a:r>
              <a:rPr dirty="0" sz="1100" spc="5">
                <a:latin typeface="Arial"/>
                <a:cs typeface="Arial"/>
              </a:rPr>
              <a:t>r</a:t>
            </a:r>
            <a:endParaRPr sz="1100">
              <a:latin typeface="Arial"/>
              <a:cs typeface="Arial"/>
            </a:endParaRPr>
          </a:p>
          <a:p>
            <a:pPr marL="300355">
              <a:lnSpc>
                <a:spcPts val="12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100">
                <a:latin typeface="Arial"/>
                <a:cs typeface="Arial"/>
              </a:rPr>
              <a:t>history</a:t>
            </a:r>
            <a:r>
              <a:rPr dirty="0" sz="1000" spc="-5">
                <a:latin typeface="Arial"/>
                <a:cs typeface="Arial"/>
              </a:rPr>
              <a:t>: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14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vizualiz</a:t>
            </a:r>
            <a:r>
              <a:rPr dirty="0" sz="1000" spc="-75">
                <a:latin typeface="Arial"/>
                <a:cs typeface="Arial"/>
              </a:rPr>
              <a:t>a</a:t>
            </a:r>
            <a:r>
              <a:rPr dirty="0" sz="1000" spc="-65">
                <a:latin typeface="Arial"/>
                <a:cs typeface="Arial"/>
              </a:rPr>
              <a:t>rea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ist</a:t>
            </a:r>
            <a:r>
              <a:rPr dirty="0" sz="1000" spc="-60">
                <a:latin typeface="Arial"/>
                <a:cs typeface="Arial"/>
              </a:rPr>
              <a:t>o</a:t>
            </a:r>
            <a:r>
              <a:rPr dirty="0" sz="1000" spc="-20">
                <a:latin typeface="Arial"/>
                <a:cs typeface="Arial"/>
              </a:rPr>
              <a:t>riei</a:t>
            </a:r>
            <a:endParaRPr sz="1000">
              <a:latin typeface="Arial"/>
              <a:cs typeface="Arial"/>
            </a:endParaRPr>
          </a:p>
          <a:p>
            <a:pPr marL="437515" marR="5080" indent="-137160">
              <a:lnSpc>
                <a:spcPts val="1200"/>
              </a:lnSpc>
              <a:spcBef>
                <a:spcPts val="3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70">
                <a:latin typeface="Arial"/>
                <a:cs typeface="Arial"/>
              </a:rPr>
              <a:t>Ctrl+p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(sau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tas</a:t>
            </a:r>
            <a:r>
              <a:rPr dirty="0" sz="1000" spc="-20">
                <a:latin typeface="Arial"/>
                <a:cs typeface="Arial"/>
              </a:rPr>
              <a:t>t</a:t>
            </a:r>
            <a:r>
              <a:rPr dirty="0" sz="1000" spc="-325">
                <a:latin typeface="Arial"/>
                <a:cs typeface="Arial"/>
              </a:rPr>
              <a:t>˘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sus),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70">
                <a:latin typeface="Arial"/>
                <a:cs typeface="Arial"/>
              </a:rPr>
              <a:t>Ctrl+n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(sau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tas</a:t>
            </a:r>
            <a:r>
              <a:rPr dirty="0" sz="1000" spc="-20">
                <a:latin typeface="Arial"/>
                <a:cs typeface="Arial"/>
              </a:rPr>
              <a:t>t</a:t>
            </a:r>
            <a:r>
              <a:rPr dirty="0" sz="1000" spc="-325">
                <a:latin typeface="Arial"/>
                <a:cs typeface="Arial"/>
              </a:rPr>
              <a:t>˘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jos):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14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anterio</a:t>
            </a:r>
            <a:r>
              <a:rPr dirty="0" sz="1000" spc="-75">
                <a:latin typeface="Arial"/>
                <a:cs typeface="Arial"/>
              </a:rPr>
              <a:t>a</a:t>
            </a:r>
            <a:r>
              <a:rPr dirty="0" sz="1000" spc="-40">
                <a:latin typeface="Arial"/>
                <a:cs typeface="Arial"/>
              </a:rPr>
              <a:t>ra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85">
                <a:latin typeface="Arial"/>
                <a:cs typeface="Arial"/>
              </a:rPr>
              <a:t>s</a:t>
            </a:r>
            <a:r>
              <a:rPr dirty="0" baseline="-16666" sz="750" spc="7">
                <a:latin typeface="Arial"/>
                <a:cs typeface="Arial"/>
              </a:rPr>
              <a:t>,</a:t>
            </a:r>
            <a:r>
              <a:rPr dirty="0" baseline="-16666" sz="750" spc="-37">
                <a:latin typeface="Arial"/>
                <a:cs typeface="Arial"/>
              </a:rPr>
              <a:t> </a:t>
            </a:r>
            <a:r>
              <a:rPr dirty="0" sz="1000" spc="15">
                <a:latin typeface="Arial"/>
                <a:cs typeface="Arial"/>
              </a:rPr>
              <a:t>i </a:t>
            </a:r>
            <a:r>
              <a:rPr dirty="0" sz="1000" spc="-20">
                <a:latin typeface="Arial"/>
                <a:cs typeface="Arial"/>
              </a:rPr>
              <a:t>ur</a:t>
            </a:r>
            <a:r>
              <a:rPr dirty="0" sz="1000" spc="-50">
                <a:latin typeface="Arial"/>
                <a:cs typeface="Arial"/>
              </a:rPr>
              <a:t>m</a:t>
            </a:r>
            <a:r>
              <a:rPr dirty="0" sz="1000" spc="-325">
                <a:latin typeface="Arial"/>
                <a:cs typeface="Arial"/>
              </a:rPr>
              <a:t>˘</a:t>
            </a:r>
            <a:r>
              <a:rPr dirty="0" sz="1000" spc="-35">
                <a:latin typeface="Arial"/>
                <a:cs typeface="Arial"/>
              </a:rPr>
              <a:t>ato</a:t>
            </a:r>
            <a:r>
              <a:rPr dirty="0" sz="1000" spc="-70">
                <a:latin typeface="Arial"/>
                <a:cs typeface="Arial"/>
              </a:rPr>
              <a:t>a</a:t>
            </a:r>
            <a:r>
              <a:rPr dirty="0" sz="1000" spc="-65">
                <a:latin typeface="Arial"/>
                <a:cs typeface="Arial"/>
              </a:rPr>
              <a:t>rea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com</a:t>
            </a:r>
            <a:r>
              <a:rPr dirty="0" sz="1000" spc="-85">
                <a:latin typeface="Arial"/>
                <a:cs typeface="Arial"/>
              </a:rPr>
              <a:t>a</a:t>
            </a:r>
            <a:r>
              <a:rPr dirty="0" sz="1000" spc="-45">
                <a:latin typeface="Arial"/>
                <a:cs typeface="Arial"/>
              </a:rPr>
              <a:t>n</a:t>
            </a:r>
            <a:r>
              <a:rPr dirty="0" sz="1000" spc="-55">
                <a:latin typeface="Arial"/>
                <a:cs typeface="Arial"/>
              </a:rPr>
              <a:t>d</a:t>
            </a:r>
            <a:r>
              <a:rPr dirty="0" sz="1000" spc="-325">
                <a:latin typeface="Arial"/>
                <a:cs typeface="Arial"/>
              </a:rPr>
              <a:t>˘</a:t>
            </a:r>
            <a:r>
              <a:rPr dirty="0" sz="1000" spc="-80"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5">
                <a:latin typeface="Arial"/>
                <a:cs typeface="Arial"/>
              </a:rPr>
              <a:t>biblioteca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readline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55">
                <a:latin typeface="Arial"/>
                <a:cs typeface="Arial"/>
              </a:rPr>
              <a:t>(</a:t>
            </a:r>
            <a:r>
              <a:rPr dirty="0" sz="1100" spc="110">
                <a:latin typeface="Arial"/>
                <a:cs typeface="Arial"/>
              </a:rPr>
              <a:t>libreadlin</a:t>
            </a:r>
            <a:r>
              <a:rPr dirty="0" sz="1100" spc="150">
                <a:latin typeface="Arial"/>
                <a:cs typeface="Arial"/>
              </a:rPr>
              <a:t>e</a:t>
            </a:r>
            <a:r>
              <a:rPr dirty="0" sz="1100" spc="55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 marL="300355">
              <a:lnSpc>
                <a:spcPts val="12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50" i="1">
                <a:latin typeface="Trebuchet MS"/>
                <a:cs typeface="Trebuchet MS"/>
              </a:rPr>
              <a:t>k</a:t>
            </a:r>
            <a:r>
              <a:rPr dirty="0" sz="1000" spc="-60" i="1">
                <a:latin typeface="Trebuchet MS"/>
                <a:cs typeface="Trebuchet MS"/>
              </a:rPr>
              <a:t>ey</a:t>
            </a:r>
            <a:r>
              <a:rPr dirty="0" sz="1000" spc="-40" i="1">
                <a:latin typeface="Trebuchet MS"/>
                <a:cs typeface="Trebuchet MS"/>
              </a:rPr>
              <a:t>b</a:t>
            </a:r>
            <a:r>
              <a:rPr dirty="0" sz="1000" spc="-45" i="1">
                <a:latin typeface="Trebuchet MS"/>
                <a:cs typeface="Trebuchet MS"/>
              </a:rPr>
              <a:t>o</a:t>
            </a:r>
            <a:r>
              <a:rPr dirty="0" sz="1000" spc="-75" i="1">
                <a:latin typeface="Trebuchet MS"/>
                <a:cs typeface="Trebuchet MS"/>
              </a:rPr>
              <a:t>a</a:t>
            </a:r>
            <a:r>
              <a:rPr dirty="0" sz="1000" spc="-65" i="1">
                <a:latin typeface="Trebuchet MS"/>
                <a:cs typeface="Trebuchet MS"/>
              </a:rPr>
              <a:t>rd</a:t>
            </a:r>
            <a:r>
              <a:rPr dirty="0" sz="1000" spc="30" i="1">
                <a:latin typeface="Trebuchet MS"/>
                <a:cs typeface="Trebuchet MS"/>
              </a:rPr>
              <a:t> </a:t>
            </a:r>
            <a:r>
              <a:rPr dirty="0" sz="1000" spc="-25" i="1">
                <a:latin typeface="Trebuchet MS"/>
                <a:cs typeface="Trebuchet MS"/>
              </a:rPr>
              <a:t>s</a:t>
            </a:r>
            <a:r>
              <a:rPr dirty="0" sz="1000" spc="-50" i="1">
                <a:latin typeface="Trebuchet MS"/>
                <a:cs typeface="Trebuchet MS"/>
              </a:rPr>
              <a:t>h</a:t>
            </a:r>
            <a:r>
              <a:rPr dirty="0" sz="1000" spc="-70" i="1">
                <a:latin typeface="Trebuchet MS"/>
                <a:cs typeface="Trebuchet MS"/>
              </a:rPr>
              <a:t>o</a:t>
            </a:r>
            <a:r>
              <a:rPr dirty="0" sz="1000" spc="-50" i="1">
                <a:latin typeface="Trebuchet MS"/>
                <a:cs typeface="Trebuchet MS"/>
              </a:rPr>
              <a:t>rtcuts</a:t>
            </a:r>
            <a:r>
              <a:rPr dirty="0" sz="1000" spc="105" i="1">
                <a:latin typeface="Trebuchet MS"/>
                <a:cs typeface="Trebuchet MS"/>
              </a:rPr>
              <a:t> </a:t>
            </a:r>
            <a:r>
              <a:rPr dirty="0" sz="1000" spc="-30">
                <a:latin typeface="Arial"/>
                <a:cs typeface="Arial"/>
              </a:rPr>
              <a:t>(eficien</a:t>
            </a:r>
            <a:r>
              <a:rPr dirty="0" sz="1000" spc="-180">
                <a:latin typeface="Arial"/>
                <a:cs typeface="Arial"/>
              </a:rPr>
              <a:t>t</a:t>
            </a:r>
            <a:r>
              <a:rPr dirty="0" baseline="-16666" sz="750" spc="7">
                <a:latin typeface="Arial"/>
                <a:cs typeface="Arial"/>
              </a:rPr>
              <a:t>,</a:t>
            </a:r>
            <a:r>
              <a:rPr dirty="0" baseline="-16666" sz="750" spc="-67">
                <a:latin typeface="Arial"/>
                <a:cs typeface="Arial"/>
              </a:rPr>
              <a:t> </a:t>
            </a:r>
            <a:r>
              <a:rPr dirty="0" sz="1000" spc="-325">
                <a:latin typeface="Arial"/>
                <a:cs typeface="Arial"/>
              </a:rPr>
              <a:t>˘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-80">
                <a:latin typeface="Arial"/>
                <a:cs typeface="Arial"/>
              </a:rPr>
              <a:t> </a:t>
            </a:r>
            <a:r>
              <a:rPr dirty="0" sz="1000" spc="-204">
                <a:latin typeface="Arial"/>
                <a:cs typeface="Arial"/>
              </a:rPr>
              <a:t>ˆ</a:t>
            </a:r>
            <a:r>
              <a:rPr dirty="0" sz="1000" spc="-45">
                <a:latin typeface="Arial"/>
                <a:cs typeface="Arial"/>
              </a:rPr>
              <a:t>ın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utiliz</a:t>
            </a:r>
            <a:r>
              <a:rPr dirty="0" sz="1000" spc="-45">
                <a:latin typeface="Arial"/>
                <a:cs typeface="Arial"/>
              </a:rPr>
              <a:t>a</a:t>
            </a:r>
            <a:r>
              <a:rPr dirty="0" sz="1000">
                <a:latin typeface="Arial"/>
                <a:cs typeface="Arial"/>
              </a:rPr>
              <a:t>r</a:t>
            </a:r>
            <a:r>
              <a:rPr dirty="0" sz="1000" spc="-114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)</a:t>
            </a:r>
            <a:endParaRPr sz="1000">
              <a:latin typeface="Arial"/>
              <a:cs typeface="Arial"/>
            </a:endParaRPr>
          </a:p>
          <a:p>
            <a:pPr marL="300355">
              <a:lnSpc>
                <a:spcPts val="1200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d</a:t>
            </a:r>
            <a:r>
              <a:rPr dirty="0" sz="1000" spc="-25">
                <a:latin typeface="Arial"/>
                <a:cs typeface="Arial"/>
              </a:rPr>
              <a:t>o</a:t>
            </a:r>
            <a:r>
              <a:rPr dirty="0" sz="1000" spc="-45">
                <a:latin typeface="Arial"/>
                <a:cs typeface="Arial"/>
              </a:rPr>
              <a:t>cument</a:t>
            </a:r>
            <a:r>
              <a:rPr dirty="0" sz="1000" spc="-75">
                <a:latin typeface="Arial"/>
                <a:cs typeface="Arial"/>
              </a:rPr>
              <a:t>a</a:t>
            </a:r>
            <a:r>
              <a:rPr dirty="0" sz="1000" spc="-40">
                <a:latin typeface="Arial"/>
                <a:cs typeface="Arial"/>
              </a:rPr>
              <a:t>re: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14">
                <a:latin typeface="Arial"/>
                <a:cs typeface="Arial"/>
              </a:rPr>
              <a:t> </a:t>
            </a:r>
            <a:r>
              <a:rPr dirty="0" sz="1000" spc="-130">
                <a:latin typeface="Arial"/>
                <a:cs typeface="Arial"/>
              </a:rPr>
              <a:t>man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bash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85">
                <a:latin typeface="Arial"/>
                <a:cs typeface="Arial"/>
              </a:rPr>
              <a:t>s</a:t>
            </a:r>
            <a:r>
              <a:rPr dirty="0" baseline="-16666" sz="750" spc="7">
                <a:latin typeface="Arial"/>
                <a:cs typeface="Arial"/>
              </a:rPr>
              <a:t>,</a:t>
            </a:r>
            <a:r>
              <a:rPr dirty="0" baseline="-16666" sz="750" spc="-37">
                <a:latin typeface="Arial"/>
                <a:cs typeface="Arial"/>
              </a:rPr>
              <a:t> </a:t>
            </a:r>
            <a:r>
              <a:rPr dirty="0" sz="1000" spc="15">
                <a:latin typeface="Arial"/>
                <a:cs typeface="Arial"/>
              </a:rPr>
              <a:t>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c</a:t>
            </a:r>
            <a:r>
              <a:rPr dirty="0" sz="1000" spc="-325">
                <a:latin typeface="Arial"/>
                <a:cs typeface="Arial"/>
              </a:rPr>
              <a:t>˘</a:t>
            </a:r>
            <a:r>
              <a:rPr dirty="0" sz="1000" spc="-30">
                <a:latin typeface="Arial"/>
                <a:cs typeface="Arial"/>
              </a:rPr>
              <a:t>aut</a:t>
            </a:r>
            <a:r>
              <a:rPr dirty="0" sz="1000" spc="-65">
                <a:latin typeface="Arial"/>
                <a:cs typeface="Arial"/>
              </a:rPr>
              <a:t>a</a:t>
            </a:r>
            <a:r>
              <a:rPr dirty="0" sz="1000" spc="-55">
                <a:latin typeface="Arial"/>
                <a:cs typeface="Arial"/>
              </a:rPr>
              <a:t>re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du</a:t>
            </a:r>
            <a:r>
              <a:rPr dirty="0" sz="1000" spc="-55">
                <a:latin typeface="Arial"/>
                <a:cs typeface="Arial"/>
              </a:rPr>
              <a:t>p</a:t>
            </a:r>
            <a:r>
              <a:rPr dirty="0" sz="1000" spc="-325">
                <a:latin typeface="Arial"/>
                <a:cs typeface="Arial"/>
              </a:rPr>
              <a:t>˘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Commands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130">
                <a:latin typeface="Arial"/>
                <a:cs typeface="Arial"/>
              </a:rPr>
              <a:t>for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15">
                <a:hlinkClick r:id="rId3" action="ppaction://hlinksldjump"/>
              </a:rPr>
              <a:t>Cursul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 spc="-7">
                <a:hlinkClick r:id="rId3" action="ppaction://hlinksldjump"/>
              </a:rPr>
              <a:t>6,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>
                <a:hlinkClick r:id="rId3" action="ppaction://hlinksldjump"/>
              </a:rPr>
              <a:t>Interfa</a:t>
            </a:r>
            <a:r>
              <a:rPr dirty="0" baseline="5555" sz="750" spc="-179">
                <a:hlinkClick r:id="rId3" action="ppaction://hlinksldjump"/>
              </a:rPr>
              <a:t>t</a:t>
            </a:r>
            <a:r>
              <a:rPr dirty="0" sz="500" spc="25">
                <a:hlinkClick r:id="rId3" action="ppaction://hlinksldjump"/>
              </a:rPr>
              <a:t>,</a:t>
            </a:r>
            <a:r>
              <a:rPr dirty="0" baseline="5555" sz="750" spc="-37">
                <a:hlinkClick r:id="rId3" action="ppaction://hlinksldjump"/>
              </a:rPr>
              <a:t>a</a:t>
            </a:r>
            <a:r>
              <a:rPr dirty="0" baseline="5555" sz="750" spc="-52">
                <a:hlinkClick r:id="rId3" action="ppaction://hlinksldjump"/>
              </a:rPr>
              <a:t> </a:t>
            </a:r>
            <a:r>
              <a:rPr dirty="0" baseline="5555" sz="750" spc="-157">
                <a:hlinkClick r:id="rId3" action="ppaction://hlinksldjump"/>
              </a:rPr>
              <a:t>ˆ</a:t>
            </a:r>
            <a:r>
              <a:rPr dirty="0" baseline="5555" sz="750" spc="-15">
                <a:hlinkClick r:id="rId3" action="ppaction://hlinksldjump"/>
              </a:rPr>
              <a:t>ın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>
                <a:hlinkClick r:id="rId3" action="ppaction://hlinksldjump"/>
              </a:rPr>
              <a:t>linia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 spc="-37">
                <a:hlinkClick r:id="rId3" action="ppaction://hlinksldjump"/>
              </a:rPr>
              <a:t>de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 spc="-22">
                <a:hlinkClick r:id="rId3" action="ppaction://hlinksldjump"/>
              </a:rPr>
              <a:t>c</a:t>
            </a:r>
            <a:r>
              <a:rPr dirty="0" baseline="5555" sz="750" spc="-30">
                <a:hlinkClick r:id="rId3" action="ppaction://hlinksldjump"/>
              </a:rPr>
              <a:t>o</a:t>
            </a:r>
            <a:r>
              <a:rPr dirty="0" baseline="5555" sz="750" spc="-15">
                <a:hlinkClick r:id="rId3" action="ppaction://hlinksldjump"/>
              </a:rPr>
              <a:t>man</a:t>
            </a:r>
            <a:r>
              <a:rPr dirty="0" baseline="5555" sz="750" spc="-22">
                <a:hlinkClick r:id="rId3" action="ppaction://hlinksldjump"/>
              </a:rPr>
              <a:t>d</a:t>
            </a:r>
            <a:r>
              <a:rPr dirty="0" baseline="5555" sz="750" spc="-247">
                <a:hlinkClick r:id="rId3" action="ppaction://hlinksldjump"/>
              </a:rPr>
              <a:t>˘</a:t>
            </a:r>
            <a:r>
              <a:rPr dirty="0" baseline="5555" sz="750" spc="-37">
                <a:hlinkClick r:id="rId3" action="ppaction://hlinksldjump"/>
              </a:rPr>
              <a:t>a</a:t>
            </a:r>
            <a:endParaRPr baseline="5555" sz="750"/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15"/>
              <a:t>27</a:t>
            </a:r>
            <a:r>
              <a:rPr dirty="0" spc="30"/>
              <a:t>/52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828290">
              <a:lnSpc>
                <a:spcPct val="100000"/>
              </a:lnSpc>
            </a:pPr>
            <a:r>
              <a:rPr dirty="0" spc="-30"/>
              <a:t>C</a:t>
            </a:r>
            <a:r>
              <a:rPr dirty="0" spc="-60"/>
              <a:t>a</a:t>
            </a:r>
            <a:r>
              <a:rPr dirty="0" spc="-55"/>
              <a:t>ractere</a:t>
            </a:r>
            <a:r>
              <a:rPr dirty="0" spc="10"/>
              <a:t> </a:t>
            </a:r>
            <a:r>
              <a:rPr dirty="0" spc="-70"/>
              <a:t>s</a:t>
            </a:r>
            <a:r>
              <a:rPr dirty="0" spc="-55"/>
              <a:t>p</a:t>
            </a:r>
            <a:r>
              <a:rPr dirty="0" spc="-55"/>
              <a:t>eciale</a:t>
            </a:r>
            <a:r>
              <a:rPr dirty="0" spc="15"/>
              <a:t> </a:t>
            </a:r>
            <a:r>
              <a:rPr dirty="0" spc="-55"/>
              <a:t>shell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70141" rIns="0" bIns="0" rtlCol="0" vert="horz">
            <a:spAutoFit/>
          </a:bodyPr>
          <a:lstStyle/>
          <a:p>
            <a:pPr marL="141605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60">
                <a:latin typeface="Arial"/>
                <a:cs typeface="Arial"/>
              </a:rPr>
              <a:t>o</a:t>
            </a:r>
            <a:r>
              <a:rPr dirty="0" sz="1100" spc="-30">
                <a:latin typeface="Arial"/>
                <a:cs typeface="Arial"/>
              </a:rPr>
              <a:t>p</a:t>
            </a:r>
            <a:r>
              <a:rPr dirty="0" sz="1100" spc="-40">
                <a:latin typeface="Arial"/>
                <a:cs typeface="Arial"/>
              </a:rPr>
              <a:t>erat</a:t>
            </a:r>
            <a:r>
              <a:rPr dirty="0" sz="1100" spc="-85">
                <a:latin typeface="Arial"/>
                <a:cs typeface="Arial"/>
              </a:rPr>
              <a:t>o</a:t>
            </a:r>
            <a:r>
              <a:rPr dirty="0" sz="1100" spc="10">
                <a:latin typeface="Arial"/>
                <a:cs typeface="Arial"/>
              </a:rPr>
              <a:t>ri</a:t>
            </a:r>
            <a:endParaRPr sz="1100">
              <a:latin typeface="Arial"/>
              <a:cs typeface="Arial"/>
            </a:endParaRPr>
          </a:p>
          <a:p>
            <a:pPr marL="141605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0">
                <a:latin typeface="Arial"/>
                <a:cs typeface="Arial"/>
              </a:rPr>
              <a:t>redirect</a:t>
            </a:r>
            <a:r>
              <a:rPr dirty="0" sz="1100" spc="-85">
                <a:latin typeface="Arial"/>
                <a:cs typeface="Arial"/>
              </a:rPr>
              <a:t>a</a:t>
            </a:r>
            <a:r>
              <a:rPr dirty="0" sz="1100" spc="-45">
                <a:latin typeface="Arial"/>
                <a:cs typeface="Arial"/>
              </a:rPr>
              <a:t>re: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1100" spc="-130">
                <a:latin typeface="Arial"/>
                <a:cs typeface="Arial"/>
              </a:rPr>
              <a:t> </a:t>
            </a:r>
            <a:r>
              <a:rPr dirty="0" sz="1100" spc="-55" i="1">
                <a:latin typeface="Verdana"/>
                <a:cs typeface="Verdana"/>
              </a:rPr>
              <a:t>&gt;</a:t>
            </a:r>
            <a:r>
              <a:rPr dirty="0" sz="1100" spc="-5">
                <a:latin typeface="Arial"/>
                <a:cs typeface="Arial"/>
              </a:rPr>
              <a:t>,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5" i="1">
                <a:latin typeface="Verdana"/>
                <a:cs typeface="Verdana"/>
              </a:rPr>
              <a:t>&lt;</a:t>
            </a:r>
            <a:r>
              <a:rPr dirty="0" sz="1100" spc="-5">
                <a:latin typeface="Arial"/>
                <a:cs typeface="Arial"/>
              </a:rPr>
              <a:t>,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165">
                <a:latin typeface="Arial"/>
                <a:cs typeface="Arial"/>
              </a:rPr>
              <a:t>&amp;</a:t>
            </a:r>
            <a:r>
              <a:rPr dirty="0" sz="1100" spc="-55" i="1">
                <a:latin typeface="Verdana"/>
                <a:cs typeface="Verdana"/>
              </a:rPr>
              <a:t>&gt;</a:t>
            </a:r>
            <a:r>
              <a:rPr dirty="0" sz="1100" spc="-5">
                <a:latin typeface="Arial"/>
                <a:cs typeface="Arial"/>
              </a:rPr>
              <a:t>,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5" i="1">
                <a:latin typeface="Verdana"/>
                <a:cs typeface="Verdana"/>
              </a:rPr>
              <a:t>&gt;&gt;</a:t>
            </a:r>
            <a:r>
              <a:rPr dirty="0" sz="1100" spc="-5">
                <a:latin typeface="Arial"/>
                <a:cs typeface="Arial"/>
              </a:rPr>
              <a:t>,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5" i="1">
                <a:latin typeface="Verdana"/>
                <a:cs typeface="Verdana"/>
              </a:rPr>
              <a:t>&lt;&lt;</a:t>
            </a:r>
            <a:endParaRPr sz="1100">
              <a:latin typeface="Verdana"/>
              <a:cs typeface="Verdana"/>
            </a:endParaRPr>
          </a:p>
          <a:p>
            <a:pPr marL="141605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95">
                <a:latin typeface="Arial"/>
                <a:cs typeface="Arial"/>
              </a:rPr>
              <a:t>secven</a:t>
            </a:r>
            <a:r>
              <a:rPr dirty="0" sz="1100" spc="-204">
                <a:latin typeface="Arial"/>
                <a:cs typeface="Arial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iere,</a:t>
            </a:r>
            <a:r>
              <a:rPr dirty="0" sz="1100" spc="-85">
                <a:latin typeface="Arial"/>
                <a:cs typeface="Arial"/>
              </a:rPr>
              <a:t> </a:t>
            </a:r>
            <a:r>
              <a:rPr dirty="0" sz="1100" spc="-229">
                <a:latin typeface="Arial"/>
                <a:cs typeface="Arial"/>
              </a:rPr>
              <a:t>ˆ</a:t>
            </a:r>
            <a:r>
              <a:rPr dirty="0" sz="1100" spc="-35">
                <a:latin typeface="Arial"/>
                <a:cs typeface="Arial"/>
              </a:rPr>
              <a:t>ın</a:t>
            </a:r>
            <a:r>
              <a:rPr dirty="0" sz="1100" spc="-30">
                <a:latin typeface="Arial"/>
                <a:cs typeface="Arial"/>
              </a:rPr>
              <a:t>l</a:t>
            </a:r>
            <a:r>
              <a:rPr dirty="0" sz="1100" spc="-365">
                <a:latin typeface="Arial"/>
                <a:cs typeface="Arial"/>
              </a:rPr>
              <a:t>˘</a:t>
            </a:r>
            <a:r>
              <a:rPr dirty="0" sz="1100" spc="-70">
                <a:latin typeface="Arial"/>
                <a:cs typeface="Arial"/>
              </a:rPr>
              <a:t>an</a:t>
            </a:r>
            <a:r>
              <a:rPr dirty="0" sz="1100" spc="-204">
                <a:latin typeface="Arial"/>
                <a:cs typeface="Arial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uire: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1100" spc="-130">
                <a:latin typeface="Arial"/>
                <a:cs typeface="Arial"/>
              </a:rPr>
              <a:t> </a:t>
            </a:r>
            <a:r>
              <a:rPr dirty="0" sz="1100" spc="265">
                <a:latin typeface="Arial"/>
                <a:cs typeface="Arial"/>
              </a:rPr>
              <a:t>;</a:t>
            </a:r>
            <a:r>
              <a:rPr dirty="0" sz="1100" spc="-5">
                <a:latin typeface="Arial"/>
                <a:cs typeface="Arial"/>
              </a:rPr>
              <a:t>,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15" i="1">
                <a:latin typeface="Arial"/>
                <a:cs typeface="Arial"/>
              </a:rPr>
              <a:t>||</a:t>
            </a:r>
            <a:r>
              <a:rPr dirty="0" sz="1100" spc="-5">
                <a:latin typeface="Arial"/>
                <a:cs typeface="Arial"/>
              </a:rPr>
              <a:t>,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165">
                <a:latin typeface="Arial"/>
                <a:cs typeface="Arial"/>
              </a:rPr>
              <a:t>&amp;&amp;</a:t>
            </a:r>
            <a:r>
              <a:rPr dirty="0" sz="1100" spc="-5">
                <a:latin typeface="Arial"/>
                <a:cs typeface="Arial"/>
              </a:rPr>
              <a:t>,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15" i="1">
                <a:latin typeface="Arial"/>
                <a:cs typeface="Arial"/>
              </a:rPr>
              <a:t>|</a:t>
            </a:r>
            <a:r>
              <a:rPr dirty="0" sz="1100" spc="-5">
                <a:latin typeface="Arial"/>
                <a:cs typeface="Arial"/>
              </a:rPr>
              <a:t>,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165">
                <a:latin typeface="Arial"/>
                <a:cs typeface="Arial"/>
              </a:rPr>
              <a:t>&amp;</a:t>
            </a:r>
            <a:endParaRPr sz="1100">
              <a:latin typeface="Arial"/>
              <a:cs typeface="Arial"/>
            </a:endParaRPr>
          </a:p>
          <a:p>
            <a:pPr marL="141605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75">
                <a:latin typeface="Arial"/>
                <a:cs typeface="Arial"/>
              </a:rPr>
              <a:t>expand</a:t>
            </a:r>
            <a:r>
              <a:rPr dirty="0" sz="1100" spc="-105">
                <a:latin typeface="Arial"/>
                <a:cs typeface="Arial"/>
              </a:rPr>
              <a:t>a</a:t>
            </a:r>
            <a:r>
              <a:rPr dirty="0" sz="1100" spc="-45">
                <a:latin typeface="Arial"/>
                <a:cs typeface="Arial"/>
              </a:rPr>
              <a:t>re: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1100" spc="-13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$</a:t>
            </a:r>
            <a:endParaRPr sz="1100">
              <a:latin typeface="Arial"/>
              <a:cs typeface="Arial"/>
            </a:endParaRPr>
          </a:p>
          <a:p>
            <a:pPr marL="141605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5">
                <a:latin typeface="Arial"/>
                <a:cs typeface="Arial"/>
              </a:rPr>
              <a:t>coment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 spc="-45">
                <a:latin typeface="Arial"/>
                <a:cs typeface="Arial"/>
              </a:rPr>
              <a:t>re: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1100" spc="-13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#</a:t>
            </a:r>
            <a:endParaRPr sz="1100">
              <a:latin typeface="Arial"/>
              <a:cs typeface="Arial"/>
            </a:endParaRPr>
          </a:p>
          <a:p>
            <a:pPr marL="141605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15">
                <a:latin typeface="Arial"/>
                <a:cs typeface="Arial"/>
              </a:rPr>
              <a:t>cit</a:t>
            </a:r>
            <a:r>
              <a:rPr dirty="0" sz="1100" spc="-50">
                <a:latin typeface="Arial"/>
                <a:cs typeface="Arial"/>
              </a:rPr>
              <a:t>a</a:t>
            </a:r>
            <a:r>
              <a:rPr dirty="0" sz="1100" spc="-65">
                <a:latin typeface="Arial"/>
                <a:cs typeface="Arial"/>
              </a:rPr>
              <a:t>re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(escaping):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1100" spc="-130">
                <a:latin typeface="Arial"/>
                <a:cs typeface="Arial"/>
              </a:rPr>
              <a:t> </a:t>
            </a:r>
            <a:r>
              <a:rPr dirty="0" sz="1100" spc="325">
                <a:latin typeface="Arial"/>
                <a:cs typeface="Arial"/>
              </a:rPr>
              <a:t>’</a:t>
            </a:r>
            <a:r>
              <a:rPr dirty="0" sz="1100" spc="-5">
                <a:latin typeface="Arial"/>
                <a:cs typeface="Arial"/>
              </a:rPr>
              <a:t>,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180">
                <a:latin typeface="Arial"/>
                <a:cs typeface="Arial"/>
              </a:rPr>
              <a:t>"</a:t>
            </a:r>
            <a:r>
              <a:rPr dirty="0" sz="1100" spc="-5">
                <a:latin typeface="Arial"/>
                <a:cs typeface="Arial"/>
              </a:rPr>
              <a:t>,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235" i="1">
                <a:latin typeface="Arial"/>
                <a:cs typeface="Arial"/>
              </a:rPr>
              <a:t>\</a:t>
            </a:r>
            <a:endParaRPr sz="1100">
              <a:latin typeface="Arial"/>
              <a:cs typeface="Arial"/>
            </a:endParaRPr>
          </a:p>
          <a:p>
            <a:pPr marL="141605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100">
                <a:latin typeface="Arial"/>
                <a:cs typeface="Arial"/>
              </a:rPr>
              <a:t>sep</a:t>
            </a:r>
            <a:r>
              <a:rPr dirty="0" sz="1100" spc="-135">
                <a:latin typeface="Arial"/>
                <a:cs typeface="Arial"/>
              </a:rPr>
              <a:t>a</a:t>
            </a:r>
            <a:r>
              <a:rPr dirty="0" sz="1100" spc="-35">
                <a:latin typeface="Arial"/>
                <a:cs typeface="Arial"/>
              </a:rPr>
              <a:t>r</a:t>
            </a:r>
            <a:r>
              <a:rPr dirty="0" sz="1100" spc="-85">
                <a:latin typeface="Arial"/>
                <a:cs typeface="Arial"/>
              </a:rPr>
              <a:t>a</a:t>
            </a:r>
            <a:r>
              <a:rPr dirty="0" sz="1100" spc="-45">
                <a:latin typeface="Arial"/>
                <a:cs typeface="Arial"/>
              </a:rPr>
              <a:t>re: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1100" spc="-13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blank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(spa</a:t>
            </a:r>
            <a:r>
              <a:rPr dirty="0" sz="1100" spc="-204">
                <a:latin typeface="Arial"/>
                <a:cs typeface="Arial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100" spc="5">
                <a:latin typeface="Arial"/>
                <a:cs typeface="Arial"/>
              </a:rPr>
              <a:t>iu)</a:t>
            </a:r>
            <a:endParaRPr sz="1100">
              <a:latin typeface="Arial"/>
              <a:cs typeface="Arial"/>
            </a:endParaRPr>
          </a:p>
          <a:p>
            <a:pPr marL="141605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0">
                <a:latin typeface="Arial"/>
                <a:cs typeface="Arial"/>
              </a:rPr>
              <a:t>globbing: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1100" spc="-12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?</a:t>
            </a:r>
            <a:r>
              <a:rPr dirty="0" sz="1100" spc="-5">
                <a:latin typeface="Arial"/>
                <a:cs typeface="Arial"/>
              </a:rPr>
              <a:t>,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140">
                <a:latin typeface="Arial"/>
                <a:cs typeface="Arial"/>
              </a:rPr>
              <a:t>*</a:t>
            </a:r>
            <a:r>
              <a:rPr dirty="0" sz="1100" spc="-5">
                <a:latin typeface="Arial"/>
                <a:cs typeface="Arial"/>
              </a:rPr>
              <a:t>,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265">
                <a:latin typeface="Arial"/>
                <a:cs typeface="Arial"/>
              </a:rPr>
              <a:t>[</a:t>
            </a:r>
            <a:r>
              <a:rPr dirty="0" sz="1100" spc="-5">
                <a:latin typeface="Arial"/>
                <a:cs typeface="Arial"/>
              </a:rPr>
              <a:t>,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265">
                <a:latin typeface="Arial"/>
                <a:cs typeface="Arial"/>
              </a:rPr>
              <a:t>]</a:t>
            </a:r>
            <a:r>
              <a:rPr dirty="0" sz="1100" spc="-5">
                <a:latin typeface="Arial"/>
                <a:cs typeface="Arial"/>
              </a:rPr>
              <a:t>,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175" i="1">
                <a:latin typeface="Arial"/>
                <a:cs typeface="Arial"/>
              </a:rPr>
              <a:t>{</a:t>
            </a:r>
            <a:r>
              <a:rPr dirty="0" sz="1100" spc="-5">
                <a:latin typeface="Arial"/>
                <a:cs typeface="Arial"/>
              </a:rPr>
              <a:t>,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175" i="1">
                <a:latin typeface="Arial"/>
                <a:cs typeface="Arial"/>
              </a:rPr>
              <a:t>}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15">
                <a:hlinkClick r:id="rId3" action="ppaction://hlinksldjump"/>
              </a:rPr>
              <a:t>Cursul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 spc="-7">
                <a:hlinkClick r:id="rId3" action="ppaction://hlinksldjump"/>
              </a:rPr>
              <a:t>6,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>
                <a:hlinkClick r:id="rId3" action="ppaction://hlinksldjump"/>
              </a:rPr>
              <a:t>Interfa</a:t>
            </a:r>
            <a:r>
              <a:rPr dirty="0" baseline="5555" sz="750" spc="-179">
                <a:hlinkClick r:id="rId3" action="ppaction://hlinksldjump"/>
              </a:rPr>
              <a:t>t</a:t>
            </a:r>
            <a:r>
              <a:rPr dirty="0" sz="500" spc="25">
                <a:hlinkClick r:id="rId3" action="ppaction://hlinksldjump"/>
              </a:rPr>
              <a:t>,</a:t>
            </a:r>
            <a:r>
              <a:rPr dirty="0" baseline="5555" sz="750" spc="-37">
                <a:hlinkClick r:id="rId3" action="ppaction://hlinksldjump"/>
              </a:rPr>
              <a:t>a</a:t>
            </a:r>
            <a:r>
              <a:rPr dirty="0" baseline="5555" sz="750" spc="-52">
                <a:hlinkClick r:id="rId3" action="ppaction://hlinksldjump"/>
              </a:rPr>
              <a:t> </a:t>
            </a:r>
            <a:r>
              <a:rPr dirty="0" baseline="5555" sz="750" spc="-157">
                <a:hlinkClick r:id="rId3" action="ppaction://hlinksldjump"/>
              </a:rPr>
              <a:t>ˆ</a:t>
            </a:r>
            <a:r>
              <a:rPr dirty="0" baseline="5555" sz="750" spc="-15">
                <a:hlinkClick r:id="rId3" action="ppaction://hlinksldjump"/>
              </a:rPr>
              <a:t>ın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>
                <a:hlinkClick r:id="rId3" action="ppaction://hlinksldjump"/>
              </a:rPr>
              <a:t>linia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 spc="-37">
                <a:hlinkClick r:id="rId3" action="ppaction://hlinksldjump"/>
              </a:rPr>
              <a:t>de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 spc="-22">
                <a:hlinkClick r:id="rId3" action="ppaction://hlinksldjump"/>
              </a:rPr>
              <a:t>c</a:t>
            </a:r>
            <a:r>
              <a:rPr dirty="0" baseline="5555" sz="750" spc="-30">
                <a:hlinkClick r:id="rId3" action="ppaction://hlinksldjump"/>
              </a:rPr>
              <a:t>o</a:t>
            </a:r>
            <a:r>
              <a:rPr dirty="0" baseline="5555" sz="750" spc="-15">
                <a:hlinkClick r:id="rId3" action="ppaction://hlinksldjump"/>
              </a:rPr>
              <a:t>man</a:t>
            </a:r>
            <a:r>
              <a:rPr dirty="0" baseline="5555" sz="750" spc="-22">
                <a:hlinkClick r:id="rId3" action="ppaction://hlinksldjump"/>
              </a:rPr>
              <a:t>d</a:t>
            </a:r>
            <a:r>
              <a:rPr dirty="0" baseline="5555" sz="750" spc="-247">
                <a:hlinkClick r:id="rId3" action="ppaction://hlinksldjump"/>
              </a:rPr>
              <a:t>˘</a:t>
            </a:r>
            <a:r>
              <a:rPr dirty="0" baseline="5555" sz="750" spc="-37">
                <a:hlinkClick r:id="rId3" action="ppaction://hlinksldjump"/>
              </a:rPr>
              <a:t>a</a:t>
            </a:r>
            <a:endParaRPr baseline="5555" sz="750"/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15"/>
              <a:t>28</a:t>
            </a:r>
            <a:r>
              <a:rPr dirty="0" spc="30"/>
              <a:t>/52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303904">
              <a:lnSpc>
                <a:spcPct val="100000"/>
              </a:lnSpc>
            </a:pPr>
            <a:r>
              <a:rPr dirty="0" spc="-30"/>
              <a:t>O</a:t>
            </a:r>
            <a:r>
              <a:rPr dirty="0" spc="5"/>
              <a:t>p</a:t>
            </a:r>
            <a:r>
              <a:rPr dirty="0" spc="-50"/>
              <a:t>erat</a:t>
            </a:r>
            <a:r>
              <a:rPr dirty="0" spc="-95"/>
              <a:t>o</a:t>
            </a:r>
            <a:r>
              <a:rPr dirty="0" spc="-20"/>
              <a:t>ri</a:t>
            </a:r>
            <a:r>
              <a:rPr dirty="0" spc="10"/>
              <a:t> </a:t>
            </a:r>
            <a:r>
              <a:rPr dirty="0" spc="-55"/>
              <a:t>shell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9193" y="635774"/>
            <a:ext cx="3989704" cy="177800"/>
          </a:xfrm>
          <a:custGeom>
            <a:avLst/>
            <a:gdLst/>
            <a:ahLst/>
            <a:cxnLst/>
            <a:rect l="l" t="t" r="r" b="b"/>
            <a:pathLst>
              <a:path w="3989704" h="177800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77280"/>
                </a:lnTo>
                <a:lnTo>
                  <a:pt x="3989654" y="177280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B854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9194" y="800404"/>
            <a:ext cx="3989653" cy="506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59994" y="1294511"/>
            <a:ext cx="101600" cy="101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235348" y="1281811"/>
            <a:ext cx="114249" cy="114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10794" y="1332611"/>
            <a:ext cx="3837254" cy="634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298848" y="680021"/>
            <a:ext cx="50749" cy="101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298848" y="730810"/>
            <a:ext cx="50749" cy="5637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09193" y="844684"/>
            <a:ext cx="3989704" cy="501015"/>
          </a:xfrm>
          <a:custGeom>
            <a:avLst/>
            <a:gdLst/>
            <a:ahLst/>
            <a:cxnLst/>
            <a:rect l="l" t="t" r="r" b="b"/>
            <a:pathLst>
              <a:path w="3989704" h="501015">
                <a:moveTo>
                  <a:pt x="3989654" y="0"/>
                </a:moveTo>
                <a:lnTo>
                  <a:pt x="0" y="0"/>
                </a:lnTo>
                <a:lnTo>
                  <a:pt x="0" y="449826"/>
                </a:lnTo>
                <a:lnTo>
                  <a:pt x="4008" y="469551"/>
                </a:lnTo>
                <a:lnTo>
                  <a:pt x="14922" y="485704"/>
                </a:lnTo>
                <a:lnTo>
                  <a:pt x="31075" y="496618"/>
                </a:lnTo>
                <a:lnTo>
                  <a:pt x="50800" y="500626"/>
                </a:lnTo>
                <a:lnTo>
                  <a:pt x="3938854" y="500626"/>
                </a:lnTo>
                <a:lnTo>
                  <a:pt x="3958579" y="496618"/>
                </a:lnTo>
                <a:lnTo>
                  <a:pt x="3974732" y="485704"/>
                </a:lnTo>
                <a:lnTo>
                  <a:pt x="3985646" y="469551"/>
                </a:lnTo>
                <a:lnTo>
                  <a:pt x="3989654" y="449826"/>
                </a:lnTo>
                <a:lnTo>
                  <a:pt x="3989654" y="0"/>
                </a:lnTo>
                <a:close/>
              </a:path>
            </a:pathLst>
          </a:custGeom>
          <a:solidFill>
            <a:srgbClr val="E9CC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298848" y="718110"/>
            <a:ext cx="0" cy="595630"/>
          </a:xfrm>
          <a:custGeom>
            <a:avLst/>
            <a:gdLst/>
            <a:ahLst/>
            <a:cxnLst/>
            <a:rect l="l" t="t" r="r" b="b"/>
            <a:pathLst>
              <a:path w="0" h="595630">
                <a:moveTo>
                  <a:pt x="0" y="59545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298848" y="70541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298848" y="69271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298848" y="68001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09193" y="1500911"/>
            <a:ext cx="3989704" cy="177800"/>
          </a:xfrm>
          <a:custGeom>
            <a:avLst/>
            <a:gdLst/>
            <a:ahLst/>
            <a:cxnLst/>
            <a:rect l="l" t="t" r="r" b="b"/>
            <a:pathLst>
              <a:path w="3989704" h="177800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77280"/>
                </a:lnTo>
                <a:lnTo>
                  <a:pt x="3989654" y="177280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B854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09194" y="1665541"/>
            <a:ext cx="3989653" cy="5060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59994" y="2039442"/>
            <a:ext cx="101600" cy="1016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235348" y="2026742"/>
            <a:ext cx="114249" cy="1143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0794" y="2077542"/>
            <a:ext cx="3837254" cy="634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298848" y="1545158"/>
            <a:ext cx="50749" cy="1016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298848" y="1595941"/>
            <a:ext cx="50749" cy="4435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09193" y="1709816"/>
            <a:ext cx="3989704" cy="381000"/>
          </a:xfrm>
          <a:custGeom>
            <a:avLst/>
            <a:gdLst/>
            <a:ahLst/>
            <a:cxnLst/>
            <a:rect l="l" t="t" r="r" b="b"/>
            <a:pathLst>
              <a:path w="3989704" h="381000">
                <a:moveTo>
                  <a:pt x="3989654" y="0"/>
                </a:moveTo>
                <a:lnTo>
                  <a:pt x="0" y="0"/>
                </a:lnTo>
                <a:lnTo>
                  <a:pt x="0" y="329625"/>
                </a:lnTo>
                <a:lnTo>
                  <a:pt x="4008" y="349350"/>
                </a:lnTo>
                <a:lnTo>
                  <a:pt x="14922" y="365503"/>
                </a:lnTo>
                <a:lnTo>
                  <a:pt x="31075" y="376417"/>
                </a:lnTo>
                <a:lnTo>
                  <a:pt x="50800" y="380426"/>
                </a:lnTo>
                <a:lnTo>
                  <a:pt x="3938854" y="380426"/>
                </a:lnTo>
                <a:lnTo>
                  <a:pt x="3958579" y="376417"/>
                </a:lnTo>
                <a:lnTo>
                  <a:pt x="3974732" y="365503"/>
                </a:lnTo>
                <a:lnTo>
                  <a:pt x="3985646" y="349350"/>
                </a:lnTo>
                <a:lnTo>
                  <a:pt x="3989654" y="329625"/>
                </a:lnTo>
                <a:lnTo>
                  <a:pt x="3989654" y="0"/>
                </a:lnTo>
                <a:close/>
              </a:path>
            </a:pathLst>
          </a:custGeom>
          <a:solidFill>
            <a:srgbClr val="E9CC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298848" y="1583241"/>
            <a:ext cx="0" cy="475615"/>
          </a:xfrm>
          <a:custGeom>
            <a:avLst/>
            <a:gdLst/>
            <a:ahLst/>
            <a:cxnLst/>
            <a:rect l="l" t="t" r="r" b="b"/>
            <a:pathLst>
              <a:path w="0" h="475614">
                <a:moveTo>
                  <a:pt x="0" y="47525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298848" y="157054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298848" y="155784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298848" y="154514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09193" y="2245854"/>
            <a:ext cx="3989704" cy="165100"/>
          </a:xfrm>
          <a:custGeom>
            <a:avLst/>
            <a:gdLst/>
            <a:ahLst/>
            <a:cxnLst/>
            <a:rect l="l" t="t" r="r" b="b"/>
            <a:pathLst>
              <a:path w="3989704" h="165100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64627"/>
                </a:lnTo>
                <a:lnTo>
                  <a:pt x="3989654" y="164627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B854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347294" y="644982"/>
            <a:ext cx="2767965" cy="17595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</a:pPr>
            <a:r>
              <a:rPr dirty="0" sz="900" spc="-35">
                <a:solidFill>
                  <a:srgbClr val="FFFFFF"/>
                </a:solidFill>
                <a:latin typeface="Trebuchet MS"/>
                <a:cs typeface="Trebuchet MS"/>
              </a:rPr>
              <a:t>Redirect</a:t>
            </a:r>
            <a:r>
              <a:rPr dirty="0" sz="900" spc="-6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900" spc="-50">
                <a:solidFill>
                  <a:srgbClr val="FFFFFF"/>
                </a:solidFill>
                <a:latin typeface="Trebuchet MS"/>
                <a:cs typeface="Trebuchet MS"/>
              </a:rPr>
              <a:t>rea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30">
                <a:solidFill>
                  <a:srgbClr val="FFFFFF"/>
                </a:solidFill>
                <a:latin typeface="Trebuchet MS"/>
                <a:cs typeface="Trebuchet MS"/>
              </a:rPr>
              <a:t>int</a:t>
            </a:r>
            <a:r>
              <a:rPr dirty="0" sz="900" spc="-4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900" spc="-470">
                <a:solidFill>
                  <a:srgbClr val="FFFFFF"/>
                </a:solidFill>
                <a:latin typeface="Trebuchet MS"/>
                <a:cs typeface="Trebuchet MS"/>
              </a:rPr>
              <a:t>˘</a:t>
            </a:r>
            <a:r>
              <a:rPr dirty="0" sz="900" spc="-40">
                <a:solidFill>
                  <a:srgbClr val="FFFFFF"/>
                </a:solidFill>
                <a:latin typeface="Trebuchet MS"/>
                <a:cs typeface="Trebuchet MS"/>
              </a:rPr>
              <a:t>arii/ie</a:t>
            </a:r>
            <a:r>
              <a:rPr dirty="0" sz="900" spc="-27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baseline="-11111" sz="750" spc="7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baseline="-11111" sz="75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45">
                <a:solidFill>
                  <a:srgbClr val="FFFFFF"/>
                </a:solidFill>
                <a:latin typeface="Trebuchet MS"/>
                <a:cs typeface="Trebuchet MS"/>
              </a:rPr>
              <a:t>irii:</a:t>
            </a:r>
            <a:r>
              <a:rPr dirty="0" sz="9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1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20" i="1">
                <a:solidFill>
                  <a:srgbClr val="FFFFFF"/>
                </a:solidFill>
                <a:latin typeface="Verdana"/>
                <a:cs typeface="Verdana"/>
              </a:rPr>
              <a:t>&gt;</a:t>
            </a:r>
            <a:r>
              <a:rPr dirty="0" sz="900" spc="-75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20" i="1">
                <a:solidFill>
                  <a:srgbClr val="FFFFFF"/>
                </a:solidFill>
                <a:latin typeface="Verdana"/>
                <a:cs typeface="Verdana"/>
              </a:rPr>
              <a:t>&lt;</a:t>
            </a:r>
            <a:endParaRPr sz="900">
              <a:latin typeface="Verdana"/>
              <a:cs typeface="Verdana"/>
            </a:endParaRPr>
          </a:p>
          <a:p>
            <a:pPr algn="just" marL="12700" marR="5080">
              <a:lnSpc>
                <a:spcPts val="950"/>
              </a:lnSpc>
              <a:spcBef>
                <a:spcPts val="484"/>
              </a:spcBef>
            </a:pPr>
            <a:r>
              <a:rPr dirty="0" sz="800" spc="75">
                <a:latin typeface="PMingLiU"/>
                <a:cs typeface="PMingLiU"/>
              </a:rPr>
              <a:t>razvan@asgard</a:t>
            </a:r>
            <a:r>
              <a:rPr dirty="0" sz="800" spc="40">
                <a:latin typeface="PMingLiU"/>
                <a:cs typeface="PMingLiU"/>
              </a:rPr>
              <a:t>:</a:t>
            </a:r>
            <a:r>
              <a:rPr dirty="0" sz="800" spc="95">
                <a:latin typeface="PMingLiU"/>
                <a:cs typeface="PMingLiU"/>
              </a:rPr>
              <a:t>~/junk/uso/curs8/tmp$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70">
                <a:latin typeface="PMingLiU"/>
                <a:cs typeface="PMingLiU"/>
              </a:rPr>
              <a:t>ls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90">
                <a:latin typeface="PMingLiU"/>
                <a:cs typeface="PMingLiU"/>
              </a:rPr>
              <a:t>-l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-5">
                <a:latin typeface="PMingLiU"/>
                <a:cs typeface="PMingLiU"/>
              </a:rPr>
              <a:t>&gt;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45">
                <a:latin typeface="PMingLiU"/>
                <a:cs typeface="PMingLiU"/>
              </a:rPr>
              <a:t>out.txt</a:t>
            </a:r>
            <a:r>
              <a:rPr dirty="0" sz="800" spc="105">
                <a:latin typeface="PMingLiU"/>
                <a:cs typeface="PMingLiU"/>
              </a:rPr>
              <a:t> </a:t>
            </a:r>
            <a:r>
              <a:rPr dirty="0" sz="800" spc="75">
                <a:latin typeface="PMingLiU"/>
                <a:cs typeface="PMingLiU"/>
              </a:rPr>
              <a:t>razvan@asgard</a:t>
            </a:r>
            <a:r>
              <a:rPr dirty="0" sz="800" spc="40">
                <a:latin typeface="PMingLiU"/>
                <a:cs typeface="PMingLiU"/>
              </a:rPr>
              <a:t>:</a:t>
            </a:r>
            <a:r>
              <a:rPr dirty="0" sz="800" spc="95">
                <a:latin typeface="PMingLiU"/>
                <a:cs typeface="PMingLiU"/>
              </a:rPr>
              <a:t>~/junk/uso/curs8/tmp$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-15">
                <a:latin typeface="PMingLiU"/>
                <a:cs typeface="PMingLiU"/>
              </a:rPr>
              <a:t>wc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90">
                <a:latin typeface="PMingLiU"/>
                <a:cs typeface="PMingLiU"/>
              </a:rPr>
              <a:t>-l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-5">
                <a:latin typeface="PMingLiU"/>
                <a:cs typeface="PMingLiU"/>
              </a:rPr>
              <a:t>&lt;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45">
                <a:latin typeface="PMingLiU"/>
                <a:cs typeface="PMingLiU"/>
              </a:rPr>
              <a:t>out.txt</a:t>
            </a:r>
            <a:r>
              <a:rPr dirty="0" sz="800" spc="105">
                <a:latin typeface="PMingLiU"/>
                <a:cs typeface="PMingLiU"/>
              </a:rPr>
              <a:t> </a:t>
            </a:r>
            <a:r>
              <a:rPr dirty="0" sz="800" spc="45">
                <a:latin typeface="PMingLiU"/>
                <a:cs typeface="PMingLiU"/>
              </a:rPr>
              <a:t>4</a:t>
            </a:r>
            <a:endParaRPr sz="800">
              <a:latin typeface="PMingLiU"/>
              <a:cs typeface="PMingLiU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spcBef>
                <a:spcPts val="565"/>
              </a:spcBef>
            </a:pPr>
            <a:r>
              <a:rPr dirty="0" sz="900" spc="-25">
                <a:solidFill>
                  <a:srgbClr val="FFFFFF"/>
                </a:solidFill>
                <a:latin typeface="Trebuchet MS"/>
                <a:cs typeface="Trebuchet MS"/>
              </a:rPr>
              <a:t>Comunic</a:t>
            </a:r>
            <a:r>
              <a:rPr dirty="0" sz="900" spc="-3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900" spc="-50">
                <a:solidFill>
                  <a:srgbClr val="FFFFFF"/>
                </a:solidFill>
                <a:latin typeface="Trebuchet MS"/>
                <a:cs typeface="Trebuchet MS"/>
              </a:rPr>
              <a:t>rea</a:t>
            </a:r>
            <a:r>
              <a:rPr dirty="0" sz="900" spc="-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355">
                <a:solidFill>
                  <a:srgbClr val="FFFFFF"/>
                </a:solidFill>
                <a:latin typeface="Trebuchet MS"/>
                <a:cs typeface="Trebuchet MS"/>
              </a:rPr>
              <a:t>ˆ</a:t>
            </a:r>
            <a:r>
              <a:rPr dirty="0" sz="900" spc="-40">
                <a:solidFill>
                  <a:srgbClr val="FFFFFF"/>
                </a:solidFill>
                <a:latin typeface="Trebuchet MS"/>
                <a:cs typeface="Trebuchet MS"/>
              </a:rPr>
              <a:t>ıntre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6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dirty="0" sz="900" spc="-25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900" spc="-1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900" spc="-55">
                <a:solidFill>
                  <a:srgbClr val="FFFFFF"/>
                </a:solidFill>
                <a:latin typeface="Trebuchet MS"/>
                <a:cs typeface="Trebuchet MS"/>
              </a:rPr>
              <a:t>cese</a:t>
            </a:r>
            <a:r>
              <a:rPr dirty="0" sz="900" spc="-75">
                <a:solidFill>
                  <a:srgbClr val="FFFFFF"/>
                </a:solidFill>
                <a:latin typeface="Trebuchet MS"/>
                <a:cs typeface="Trebuchet MS"/>
              </a:rPr>
              <a:t>:</a:t>
            </a:r>
            <a:r>
              <a:rPr dirty="0" sz="9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1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140" i="1">
                <a:solidFill>
                  <a:srgbClr val="FFFFFF"/>
                </a:solidFill>
                <a:latin typeface="Meiryo"/>
                <a:cs typeface="Meiryo"/>
              </a:rPr>
              <a:t>|</a:t>
            </a:r>
            <a:endParaRPr sz="900">
              <a:latin typeface="Meiryo"/>
              <a:cs typeface="Meiryo"/>
            </a:endParaRPr>
          </a:p>
          <a:p>
            <a:pPr marL="12700" marR="112395">
              <a:lnSpc>
                <a:spcPts val="950"/>
              </a:lnSpc>
              <a:spcBef>
                <a:spcPts val="484"/>
              </a:spcBef>
            </a:pPr>
            <a:r>
              <a:rPr dirty="0" sz="800" spc="60">
                <a:latin typeface="PMingLiU"/>
                <a:cs typeface="PMingLiU"/>
              </a:rPr>
              <a:t>razvan@asgar</a:t>
            </a:r>
            <a:r>
              <a:rPr dirty="0" sz="800" spc="60">
                <a:latin typeface="PMingLiU"/>
                <a:cs typeface="PMingLiU"/>
              </a:rPr>
              <a:t>d</a:t>
            </a:r>
            <a:r>
              <a:rPr dirty="0" sz="800" spc="100">
                <a:latin typeface="PMingLiU"/>
                <a:cs typeface="PMingLiU"/>
              </a:rPr>
              <a:t>:~/junk/uso/curs8/tmp$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70">
                <a:latin typeface="PMingLiU"/>
                <a:cs typeface="PMingLiU"/>
              </a:rPr>
              <a:t>ls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90">
                <a:latin typeface="PMingLiU"/>
                <a:cs typeface="PMingLiU"/>
              </a:rPr>
              <a:t>-l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270">
                <a:latin typeface="PMingLiU"/>
                <a:cs typeface="PMingLiU"/>
              </a:rPr>
              <a:t>|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-15">
                <a:latin typeface="PMingLiU"/>
                <a:cs typeface="PMingLiU"/>
              </a:rPr>
              <a:t>wc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90">
                <a:latin typeface="PMingLiU"/>
                <a:cs typeface="PMingLiU"/>
              </a:rPr>
              <a:t>-l</a:t>
            </a:r>
            <a:r>
              <a:rPr dirty="0" sz="800" spc="175">
                <a:latin typeface="PMingLiU"/>
                <a:cs typeface="PMingLiU"/>
              </a:rPr>
              <a:t> </a:t>
            </a:r>
            <a:r>
              <a:rPr dirty="0" sz="800" spc="45">
                <a:latin typeface="PMingLiU"/>
                <a:cs typeface="PMingLiU"/>
              </a:rPr>
              <a:t>4</a:t>
            </a:r>
            <a:endParaRPr sz="800">
              <a:latin typeface="PMingLiU"/>
              <a:cs typeface="PMingLiU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spcBef>
                <a:spcPts val="515"/>
              </a:spcBef>
            </a:pPr>
            <a:r>
              <a:rPr dirty="0" sz="900" spc="-5">
                <a:solidFill>
                  <a:srgbClr val="FFFFFF"/>
                </a:solidFill>
                <a:latin typeface="Trebuchet MS"/>
                <a:cs typeface="Trebuchet MS"/>
              </a:rPr>
              <a:t>Rul</a:t>
            </a:r>
            <a:r>
              <a:rPr dirty="0" sz="900" spc="-4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900" spc="-50">
                <a:solidFill>
                  <a:srgbClr val="FFFFFF"/>
                </a:solidFill>
                <a:latin typeface="Trebuchet MS"/>
                <a:cs typeface="Trebuchet MS"/>
              </a:rPr>
              <a:t>rea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25">
                <a:solidFill>
                  <a:srgbClr val="FFFFFF"/>
                </a:solidFill>
                <a:latin typeface="Trebuchet MS"/>
                <a:cs typeface="Trebuchet MS"/>
              </a:rPr>
              <a:t>unui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55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dirty="0" sz="900" spc="-25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900" spc="-1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900" spc="-45">
                <a:solidFill>
                  <a:srgbClr val="FFFFFF"/>
                </a:solidFill>
                <a:latin typeface="Trebuchet MS"/>
                <a:cs typeface="Trebuchet MS"/>
              </a:rPr>
              <a:t>ces</a:t>
            </a:r>
            <a:r>
              <a:rPr dirty="0" sz="900" spc="-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355">
                <a:solidFill>
                  <a:srgbClr val="FFFFFF"/>
                </a:solidFill>
                <a:latin typeface="Trebuchet MS"/>
                <a:cs typeface="Trebuchet MS"/>
              </a:rPr>
              <a:t>ˆ</a:t>
            </a:r>
            <a:r>
              <a:rPr dirty="0" sz="900" spc="-30">
                <a:solidFill>
                  <a:srgbClr val="FFFFFF"/>
                </a:solidFill>
                <a:latin typeface="Trebuchet MS"/>
                <a:cs typeface="Trebuchet MS"/>
              </a:rPr>
              <a:t>ın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30">
                <a:solidFill>
                  <a:srgbClr val="FFFFFF"/>
                </a:solidFill>
                <a:latin typeface="Trebuchet MS"/>
                <a:cs typeface="Trebuchet MS"/>
              </a:rPr>
              <a:t>background:</a:t>
            </a:r>
            <a:r>
              <a:rPr dirty="0" sz="9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1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13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endParaRPr sz="9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09194" y="2397823"/>
            <a:ext cx="3989653" cy="5060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59994" y="3012135"/>
            <a:ext cx="101600" cy="1016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235348" y="2999435"/>
            <a:ext cx="114249" cy="1143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10794" y="3050235"/>
            <a:ext cx="3837254" cy="6349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298848" y="2290089"/>
            <a:ext cx="50749" cy="1016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98848" y="2340885"/>
            <a:ext cx="50749" cy="67124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309193" y="2442107"/>
            <a:ext cx="3989704" cy="621030"/>
          </a:xfrm>
          <a:custGeom>
            <a:avLst/>
            <a:gdLst/>
            <a:ahLst/>
            <a:cxnLst/>
            <a:rect l="l" t="t" r="r" b="b"/>
            <a:pathLst>
              <a:path w="3989704" h="621030">
                <a:moveTo>
                  <a:pt x="3989654" y="0"/>
                </a:moveTo>
                <a:lnTo>
                  <a:pt x="0" y="0"/>
                </a:lnTo>
                <a:lnTo>
                  <a:pt x="0" y="570028"/>
                </a:lnTo>
                <a:lnTo>
                  <a:pt x="4008" y="589752"/>
                </a:lnTo>
                <a:lnTo>
                  <a:pt x="14922" y="605905"/>
                </a:lnTo>
                <a:lnTo>
                  <a:pt x="31075" y="616819"/>
                </a:lnTo>
                <a:lnTo>
                  <a:pt x="50800" y="620828"/>
                </a:lnTo>
                <a:lnTo>
                  <a:pt x="3938854" y="620828"/>
                </a:lnTo>
                <a:lnTo>
                  <a:pt x="3958579" y="616819"/>
                </a:lnTo>
                <a:lnTo>
                  <a:pt x="3974732" y="605905"/>
                </a:lnTo>
                <a:lnTo>
                  <a:pt x="3985646" y="589752"/>
                </a:lnTo>
                <a:lnTo>
                  <a:pt x="3989654" y="570028"/>
                </a:lnTo>
                <a:lnTo>
                  <a:pt x="3989654" y="0"/>
                </a:lnTo>
                <a:close/>
              </a:path>
            </a:pathLst>
          </a:custGeom>
          <a:solidFill>
            <a:srgbClr val="E9CC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298848" y="2328185"/>
            <a:ext cx="0" cy="703580"/>
          </a:xfrm>
          <a:custGeom>
            <a:avLst/>
            <a:gdLst/>
            <a:ahLst/>
            <a:cxnLst/>
            <a:rect l="l" t="t" r="r" b="b"/>
            <a:pathLst>
              <a:path w="0" h="703580">
                <a:moveTo>
                  <a:pt x="0" y="70299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298848" y="231548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4298848" y="230278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4298848" y="229008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347294" y="2441194"/>
            <a:ext cx="1370330" cy="495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950"/>
              </a:lnSpc>
            </a:pPr>
            <a:r>
              <a:rPr dirty="0" sz="800" spc="60">
                <a:latin typeface="PMingLiU"/>
                <a:cs typeface="PMingLiU"/>
              </a:rPr>
              <a:t>razvan@asgar</a:t>
            </a:r>
            <a:r>
              <a:rPr dirty="0" sz="800" spc="60">
                <a:latin typeface="PMingLiU"/>
                <a:cs typeface="PMingLiU"/>
              </a:rPr>
              <a:t>d</a:t>
            </a:r>
            <a:r>
              <a:rPr dirty="0" sz="800" spc="90">
                <a:latin typeface="PMingLiU"/>
                <a:cs typeface="PMingLiU"/>
              </a:rPr>
              <a:t>:~$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45">
                <a:latin typeface="PMingLiU"/>
                <a:cs typeface="PMingLiU"/>
              </a:rPr>
              <a:t>du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14">
                <a:latin typeface="PMingLiU"/>
                <a:cs typeface="PMingLiU"/>
              </a:rPr>
              <a:t>-hs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-165">
                <a:latin typeface="PMingLiU"/>
                <a:cs typeface="PMingLiU"/>
              </a:rPr>
              <a:t>&amp;</a:t>
            </a:r>
            <a:r>
              <a:rPr dirty="0" sz="800" spc="-60">
                <a:latin typeface="PMingLiU"/>
                <a:cs typeface="PMingLiU"/>
              </a:rPr>
              <a:t> </a:t>
            </a:r>
            <a:r>
              <a:rPr dirty="0" sz="800" spc="130">
                <a:latin typeface="PMingLiU"/>
                <a:cs typeface="PMingLiU"/>
              </a:rPr>
              <a:t>[1]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45">
                <a:latin typeface="PMingLiU"/>
                <a:cs typeface="PMingLiU"/>
              </a:rPr>
              <a:t>15766</a:t>
            </a:r>
            <a:endParaRPr sz="800">
              <a:latin typeface="PMingLiU"/>
              <a:cs typeface="PMingLiU"/>
            </a:endParaRPr>
          </a:p>
          <a:p>
            <a:pPr marL="12700">
              <a:lnSpc>
                <a:spcPts val="910"/>
              </a:lnSpc>
            </a:pPr>
            <a:r>
              <a:rPr dirty="0" sz="800" spc="60">
                <a:latin typeface="PMingLiU"/>
                <a:cs typeface="PMingLiU"/>
              </a:rPr>
              <a:t>razvan@asgar</a:t>
            </a:r>
            <a:r>
              <a:rPr dirty="0" sz="800" spc="60">
                <a:latin typeface="PMingLiU"/>
                <a:cs typeface="PMingLiU"/>
              </a:rPr>
              <a:t>d</a:t>
            </a:r>
            <a:r>
              <a:rPr dirty="0" sz="800" spc="90">
                <a:latin typeface="PMingLiU"/>
                <a:cs typeface="PMingLiU"/>
              </a:rPr>
              <a:t>:~$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90">
                <a:latin typeface="PMingLiU"/>
                <a:cs typeface="PMingLiU"/>
              </a:rPr>
              <a:t>jo</a:t>
            </a:r>
            <a:r>
              <a:rPr dirty="0" sz="800" spc="114">
                <a:latin typeface="PMingLiU"/>
                <a:cs typeface="PMingLiU"/>
              </a:rPr>
              <a:t>b</a:t>
            </a:r>
            <a:r>
              <a:rPr dirty="0" sz="800" spc="130">
                <a:latin typeface="PMingLiU"/>
                <a:cs typeface="PMingLiU"/>
              </a:rPr>
              <a:t>s</a:t>
            </a:r>
            <a:endParaRPr sz="800">
              <a:latin typeface="PMingLiU"/>
              <a:cs typeface="PMingLiU"/>
            </a:endParaRPr>
          </a:p>
          <a:p>
            <a:pPr marL="12700">
              <a:lnSpc>
                <a:spcPts val="955"/>
              </a:lnSpc>
            </a:pPr>
            <a:r>
              <a:rPr dirty="0" sz="800" spc="95">
                <a:latin typeface="PMingLiU"/>
                <a:cs typeface="PMingLiU"/>
              </a:rPr>
              <a:t>[1]+</a:t>
            </a:r>
            <a:r>
              <a:rPr dirty="0" sz="800" spc="95">
                <a:latin typeface="PMingLiU"/>
                <a:cs typeface="PMingLiU"/>
              </a:rPr>
              <a:t>   </a:t>
            </a:r>
            <a:r>
              <a:rPr dirty="0" sz="800" spc="10">
                <a:latin typeface="PMingLiU"/>
                <a:cs typeface="PMingLiU"/>
              </a:rPr>
              <a:t> </a:t>
            </a:r>
            <a:r>
              <a:rPr dirty="0" sz="800" spc="50">
                <a:latin typeface="PMingLiU"/>
                <a:cs typeface="PMingLiU"/>
              </a:rPr>
              <a:t>Running</a:t>
            </a:r>
            <a:endParaRPr sz="800">
              <a:latin typeface="PMingLiU"/>
              <a:cs typeface="PMingLiU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960472" y="2796730"/>
            <a:ext cx="45593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45">
                <a:latin typeface="PMingLiU"/>
                <a:cs typeface="PMingLiU"/>
              </a:rPr>
              <a:t>du</a:t>
            </a:r>
            <a:r>
              <a:rPr dirty="0" sz="800" spc="45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14">
                <a:latin typeface="PMingLiU"/>
                <a:cs typeface="PMingLiU"/>
              </a:rPr>
              <a:t>-hs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-165">
                <a:latin typeface="PMingLiU"/>
                <a:cs typeface="PMingLiU"/>
              </a:rPr>
              <a:t>&amp;</a:t>
            </a:r>
            <a:endParaRPr sz="800">
              <a:latin typeface="PMingLiU"/>
              <a:cs typeface="PMingLiU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46" name="object 4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15">
                <a:hlinkClick r:id="rId21" action="ppaction://hlinksldjump"/>
              </a:rPr>
              <a:t>Cursul</a:t>
            </a:r>
            <a:r>
              <a:rPr dirty="0" baseline="5555" sz="750" spc="52">
                <a:hlinkClick r:id="rId21" action="ppaction://hlinksldjump"/>
              </a:rPr>
              <a:t> </a:t>
            </a:r>
            <a:r>
              <a:rPr dirty="0" baseline="5555" sz="750" spc="-7">
                <a:hlinkClick r:id="rId21" action="ppaction://hlinksldjump"/>
              </a:rPr>
              <a:t>6,</a:t>
            </a:r>
            <a:r>
              <a:rPr dirty="0" baseline="5555" sz="750" spc="52">
                <a:hlinkClick r:id="rId21" action="ppaction://hlinksldjump"/>
              </a:rPr>
              <a:t> </a:t>
            </a:r>
            <a:r>
              <a:rPr dirty="0" baseline="5555" sz="750">
                <a:hlinkClick r:id="rId21" action="ppaction://hlinksldjump"/>
              </a:rPr>
              <a:t>Interfa</a:t>
            </a:r>
            <a:r>
              <a:rPr dirty="0" baseline="5555" sz="750" spc="-179">
                <a:hlinkClick r:id="rId21" action="ppaction://hlinksldjump"/>
              </a:rPr>
              <a:t>t</a:t>
            </a:r>
            <a:r>
              <a:rPr dirty="0" sz="500" spc="25">
                <a:hlinkClick r:id="rId21" action="ppaction://hlinksldjump"/>
              </a:rPr>
              <a:t>,</a:t>
            </a:r>
            <a:r>
              <a:rPr dirty="0" baseline="5555" sz="750" spc="-37">
                <a:hlinkClick r:id="rId21" action="ppaction://hlinksldjump"/>
              </a:rPr>
              <a:t>a</a:t>
            </a:r>
            <a:r>
              <a:rPr dirty="0" baseline="5555" sz="750" spc="-52">
                <a:hlinkClick r:id="rId21" action="ppaction://hlinksldjump"/>
              </a:rPr>
              <a:t> </a:t>
            </a:r>
            <a:r>
              <a:rPr dirty="0" baseline="5555" sz="750" spc="-157">
                <a:hlinkClick r:id="rId21" action="ppaction://hlinksldjump"/>
              </a:rPr>
              <a:t>ˆ</a:t>
            </a:r>
            <a:r>
              <a:rPr dirty="0" baseline="5555" sz="750" spc="-15">
                <a:hlinkClick r:id="rId21" action="ppaction://hlinksldjump"/>
              </a:rPr>
              <a:t>ın</a:t>
            </a:r>
            <a:r>
              <a:rPr dirty="0" baseline="5555" sz="750" spc="52">
                <a:hlinkClick r:id="rId21" action="ppaction://hlinksldjump"/>
              </a:rPr>
              <a:t> </a:t>
            </a:r>
            <a:r>
              <a:rPr dirty="0" baseline="5555" sz="750">
                <a:hlinkClick r:id="rId21" action="ppaction://hlinksldjump"/>
              </a:rPr>
              <a:t>linia</a:t>
            </a:r>
            <a:r>
              <a:rPr dirty="0" baseline="5555" sz="750" spc="52">
                <a:hlinkClick r:id="rId21" action="ppaction://hlinksldjump"/>
              </a:rPr>
              <a:t> </a:t>
            </a:r>
            <a:r>
              <a:rPr dirty="0" baseline="5555" sz="750" spc="-37">
                <a:hlinkClick r:id="rId21" action="ppaction://hlinksldjump"/>
              </a:rPr>
              <a:t>de</a:t>
            </a:r>
            <a:r>
              <a:rPr dirty="0" baseline="5555" sz="750" spc="52">
                <a:hlinkClick r:id="rId21" action="ppaction://hlinksldjump"/>
              </a:rPr>
              <a:t> </a:t>
            </a:r>
            <a:r>
              <a:rPr dirty="0" baseline="5555" sz="750" spc="-22">
                <a:hlinkClick r:id="rId21" action="ppaction://hlinksldjump"/>
              </a:rPr>
              <a:t>c</a:t>
            </a:r>
            <a:r>
              <a:rPr dirty="0" baseline="5555" sz="750" spc="-30">
                <a:hlinkClick r:id="rId21" action="ppaction://hlinksldjump"/>
              </a:rPr>
              <a:t>o</a:t>
            </a:r>
            <a:r>
              <a:rPr dirty="0" baseline="5555" sz="750" spc="-15">
                <a:hlinkClick r:id="rId21" action="ppaction://hlinksldjump"/>
              </a:rPr>
              <a:t>man</a:t>
            </a:r>
            <a:r>
              <a:rPr dirty="0" baseline="5555" sz="750" spc="-22">
                <a:hlinkClick r:id="rId21" action="ppaction://hlinksldjump"/>
              </a:rPr>
              <a:t>d</a:t>
            </a:r>
            <a:r>
              <a:rPr dirty="0" baseline="5555" sz="750" spc="-247">
                <a:hlinkClick r:id="rId21" action="ppaction://hlinksldjump"/>
              </a:rPr>
              <a:t>˘</a:t>
            </a:r>
            <a:r>
              <a:rPr dirty="0" baseline="5555" sz="750" spc="-37">
                <a:hlinkClick r:id="rId21" action="ppaction://hlinksldjump"/>
              </a:rPr>
              <a:t>a</a:t>
            </a:r>
            <a:endParaRPr baseline="5555" sz="750"/>
          </a:p>
        </p:txBody>
      </p:sp>
      <p:sp>
        <p:nvSpPr>
          <p:cNvPr id="47" name="object 4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15"/>
              <a:t>29</a:t>
            </a:r>
            <a:r>
              <a:rPr dirty="0" spc="30"/>
              <a:t>/52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876550">
              <a:lnSpc>
                <a:spcPct val="100000"/>
              </a:lnSpc>
            </a:pPr>
            <a:r>
              <a:rPr dirty="0" spc="-30"/>
              <a:t>O</a:t>
            </a:r>
            <a:r>
              <a:rPr dirty="0" spc="5"/>
              <a:t>p</a:t>
            </a:r>
            <a:r>
              <a:rPr dirty="0" spc="-50"/>
              <a:t>erat</a:t>
            </a:r>
            <a:r>
              <a:rPr dirty="0" spc="-95"/>
              <a:t>o</a:t>
            </a:r>
            <a:r>
              <a:rPr dirty="0" spc="-20"/>
              <a:t>ri</a:t>
            </a:r>
            <a:r>
              <a:rPr dirty="0" spc="10"/>
              <a:t> </a:t>
            </a:r>
            <a:r>
              <a:rPr dirty="0" spc="-55"/>
              <a:t>shell</a:t>
            </a:r>
            <a:r>
              <a:rPr dirty="0" spc="-30"/>
              <a:t>(cont.)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9193" y="1013104"/>
            <a:ext cx="3989704" cy="166370"/>
          </a:xfrm>
          <a:custGeom>
            <a:avLst/>
            <a:gdLst/>
            <a:ahLst/>
            <a:cxnLst/>
            <a:rect l="l" t="t" r="r" b="b"/>
            <a:pathLst>
              <a:path w="3989704" h="166369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66301"/>
                </a:lnTo>
                <a:lnTo>
                  <a:pt x="3989654" y="166301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B854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9194" y="1166749"/>
            <a:ext cx="3989653" cy="506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59994" y="1412024"/>
            <a:ext cx="101600" cy="101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235348" y="1399324"/>
            <a:ext cx="114249" cy="114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10794" y="1450124"/>
            <a:ext cx="3837254" cy="634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298848" y="1057338"/>
            <a:ext cx="50749" cy="101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298848" y="1108138"/>
            <a:ext cx="50749" cy="30388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09193" y="1211034"/>
            <a:ext cx="3989704" cy="252095"/>
          </a:xfrm>
          <a:custGeom>
            <a:avLst/>
            <a:gdLst/>
            <a:ahLst/>
            <a:cxnLst/>
            <a:rect l="l" t="t" r="r" b="b"/>
            <a:pathLst>
              <a:path w="3989704" h="252094">
                <a:moveTo>
                  <a:pt x="3989654" y="0"/>
                </a:moveTo>
                <a:lnTo>
                  <a:pt x="0" y="0"/>
                </a:lnTo>
                <a:lnTo>
                  <a:pt x="0" y="200990"/>
                </a:lnTo>
                <a:lnTo>
                  <a:pt x="4008" y="220714"/>
                </a:lnTo>
                <a:lnTo>
                  <a:pt x="14922" y="236867"/>
                </a:lnTo>
                <a:lnTo>
                  <a:pt x="31075" y="247782"/>
                </a:lnTo>
                <a:lnTo>
                  <a:pt x="50800" y="251790"/>
                </a:lnTo>
                <a:lnTo>
                  <a:pt x="3938854" y="251790"/>
                </a:lnTo>
                <a:lnTo>
                  <a:pt x="3958579" y="247782"/>
                </a:lnTo>
                <a:lnTo>
                  <a:pt x="3974732" y="236867"/>
                </a:lnTo>
                <a:lnTo>
                  <a:pt x="3985646" y="220714"/>
                </a:lnTo>
                <a:lnTo>
                  <a:pt x="3989654" y="200990"/>
                </a:lnTo>
                <a:lnTo>
                  <a:pt x="3989654" y="0"/>
                </a:lnTo>
                <a:close/>
              </a:path>
            </a:pathLst>
          </a:custGeom>
          <a:solidFill>
            <a:srgbClr val="E9CC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298848" y="1095438"/>
            <a:ext cx="0" cy="335915"/>
          </a:xfrm>
          <a:custGeom>
            <a:avLst/>
            <a:gdLst/>
            <a:ahLst/>
            <a:cxnLst/>
            <a:rect l="l" t="t" r="r" b="b"/>
            <a:pathLst>
              <a:path w="0" h="335915">
                <a:moveTo>
                  <a:pt x="0" y="33563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298848" y="108273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298848" y="107003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1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298848" y="105733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09193" y="1631289"/>
            <a:ext cx="3989704" cy="177800"/>
          </a:xfrm>
          <a:custGeom>
            <a:avLst/>
            <a:gdLst/>
            <a:ahLst/>
            <a:cxnLst/>
            <a:rect l="l" t="t" r="r" b="b"/>
            <a:pathLst>
              <a:path w="3989704" h="177800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77280"/>
                </a:lnTo>
                <a:lnTo>
                  <a:pt x="3989654" y="177280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B854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347294" y="1015987"/>
            <a:ext cx="3789679" cy="8147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30">
                <a:solidFill>
                  <a:srgbClr val="FFFFFF"/>
                </a:solidFill>
                <a:latin typeface="Trebuchet MS"/>
                <a:cs typeface="Trebuchet MS"/>
              </a:rPr>
              <a:t>Secve</a:t>
            </a:r>
            <a:r>
              <a:rPr dirty="0" sz="900" spc="-25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dirty="0" sz="900" spc="-275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baseline="-11111" sz="750" spc="7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baseline="-11111" sz="75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55">
                <a:solidFill>
                  <a:srgbClr val="FFFFFF"/>
                </a:solidFill>
                <a:latin typeface="Trebuchet MS"/>
                <a:cs typeface="Trebuchet MS"/>
              </a:rPr>
              <a:t>ierea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30">
                <a:solidFill>
                  <a:srgbClr val="FFFFFF"/>
                </a:solidFill>
                <a:latin typeface="Trebuchet MS"/>
                <a:cs typeface="Trebuchet MS"/>
              </a:rPr>
              <a:t>co</a:t>
            </a:r>
            <a:r>
              <a:rPr dirty="0" sz="900" spc="-2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dirty="0" sz="900" spc="-50">
                <a:solidFill>
                  <a:srgbClr val="FFFFFF"/>
                </a:solidFill>
                <a:latin typeface="Trebuchet MS"/>
                <a:cs typeface="Trebuchet MS"/>
              </a:rPr>
              <a:t>en</a:t>
            </a:r>
            <a:r>
              <a:rPr dirty="0" sz="900" spc="-30">
                <a:solidFill>
                  <a:srgbClr val="FFFFFF"/>
                </a:solidFill>
                <a:latin typeface="Trebuchet MS"/>
                <a:cs typeface="Trebuchet MS"/>
              </a:rPr>
              <a:t>zil</a:t>
            </a:r>
            <a:r>
              <a:rPr dirty="0" sz="900" spc="-7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900" spc="-55">
                <a:solidFill>
                  <a:srgbClr val="FFFFFF"/>
                </a:solidFill>
                <a:latin typeface="Trebuchet MS"/>
                <a:cs typeface="Trebuchet MS"/>
              </a:rPr>
              <a:t>r:</a:t>
            </a:r>
            <a:r>
              <a:rPr dirty="0" sz="9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1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220">
                <a:solidFill>
                  <a:srgbClr val="FFFFFF"/>
                </a:solidFill>
                <a:latin typeface="Arial"/>
                <a:cs typeface="Arial"/>
              </a:rPr>
              <a:t>;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dirty="0" sz="800" spc="75">
                <a:latin typeface="PMingLiU"/>
                <a:cs typeface="PMingLiU"/>
              </a:rPr>
              <a:t>root@asgard:~#</a:t>
            </a:r>
            <a:r>
              <a:rPr dirty="0" sz="800" spc="75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05">
                <a:latin typeface="PMingLiU"/>
                <a:cs typeface="PMingLiU"/>
              </a:rPr>
              <a:t>apt-g</a:t>
            </a:r>
            <a:r>
              <a:rPr dirty="0" sz="800" spc="110">
                <a:latin typeface="PMingLiU"/>
                <a:cs typeface="PMingLiU"/>
              </a:rPr>
              <a:t>e</a:t>
            </a:r>
            <a:r>
              <a:rPr dirty="0" sz="800" spc="210">
                <a:latin typeface="PMingLiU"/>
                <a:cs typeface="PMingLiU"/>
              </a:rPr>
              <a:t>t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95">
                <a:latin typeface="PMingLiU"/>
                <a:cs typeface="PMingLiU"/>
              </a:rPr>
              <a:t>upda</a:t>
            </a:r>
            <a:r>
              <a:rPr dirty="0" sz="800" spc="50">
                <a:latin typeface="PMingLiU"/>
                <a:cs typeface="PMingLiU"/>
              </a:rPr>
              <a:t>t</a:t>
            </a:r>
            <a:r>
              <a:rPr dirty="0" sz="800" spc="85">
                <a:latin typeface="PMingLiU"/>
                <a:cs typeface="PMingLiU"/>
              </a:rPr>
              <a:t>e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210">
                <a:latin typeface="PMingLiU"/>
                <a:cs typeface="PMingLiU"/>
              </a:rPr>
              <a:t>;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25">
                <a:latin typeface="PMingLiU"/>
                <a:cs typeface="PMingLiU"/>
              </a:rPr>
              <a:t>apt-get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75">
                <a:latin typeface="PMingLiU"/>
                <a:cs typeface="PMingLiU"/>
              </a:rPr>
              <a:t>upgrade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210">
                <a:latin typeface="PMingLiU"/>
                <a:cs typeface="PMingLiU"/>
              </a:rPr>
              <a:t>;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25">
                <a:latin typeface="PMingLiU"/>
                <a:cs typeface="PMingLiU"/>
              </a:rPr>
              <a:t>apt-get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10">
                <a:latin typeface="PMingLiU"/>
                <a:cs typeface="PMingLiU"/>
              </a:rPr>
              <a:t>dist-upgrade</a:t>
            </a:r>
            <a:endParaRPr sz="800">
              <a:latin typeface="PMingLiU"/>
              <a:cs typeface="PMingLiU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dirty="0" sz="900" spc="-30">
                <a:solidFill>
                  <a:srgbClr val="FFFFFF"/>
                </a:solidFill>
                <a:latin typeface="Trebuchet MS"/>
                <a:cs typeface="Trebuchet MS"/>
              </a:rPr>
              <a:t>Secve</a:t>
            </a:r>
            <a:r>
              <a:rPr dirty="0" sz="900" spc="-25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dirty="0" sz="900" spc="-275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baseline="-11111" sz="750" spc="7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baseline="-11111" sz="75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55">
                <a:solidFill>
                  <a:srgbClr val="FFFFFF"/>
                </a:solidFill>
                <a:latin typeface="Trebuchet MS"/>
                <a:cs typeface="Trebuchet MS"/>
              </a:rPr>
              <a:t>ierea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45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900" spc="-30">
                <a:solidFill>
                  <a:srgbClr val="FFFFFF"/>
                </a:solidFill>
                <a:latin typeface="Trebuchet MS"/>
                <a:cs typeface="Trebuchet MS"/>
              </a:rPr>
              <a:t>ondi</a:t>
            </a:r>
            <a:r>
              <a:rPr dirty="0" sz="900" spc="-27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baseline="-11111" sz="750" spc="7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baseline="-11111" sz="75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35">
                <a:solidFill>
                  <a:srgbClr val="FFFFFF"/>
                </a:solidFill>
                <a:latin typeface="Trebuchet MS"/>
                <a:cs typeface="Trebuchet MS"/>
              </a:rPr>
              <a:t>iona</a:t>
            </a:r>
            <a:r>
              <a:rPr dirty="0" sz="900" spc="-35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sz="900" spc="-470">
                <a:solidFill>
                  <a:srgbClr val="FFFFFF"/>
                </a:solidFill>
                <a:latin typeface="Trebuchet MS"/>
                <a:cs typeface="Trebuchet MS"/>
              </a:rPr>
              <a:t>˘</a:t>
            </a:r>
            <a:r>
              <a:rPr dirty="0" sz="900" spc="-55">
                <a:solidFill>
                  <a:srgbClr val="FFFFFF"/>
                </a:solidFill>
                <a:latin typeface="Trebuchet MS"/>
                <a:cs typeface="Trebuchet MS"/>
              </a:rPr>
              <a:t>a:</a:t>
            </a:r>
            <a:r>
              <a:rPr dirty="0" sz="9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1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130">
                <a:solidFill>
                  <a:srgbClr val="FFFFFF"/>
                </a:solidFill>
                <a:latin typeface="Arial"/>
                <a:cs typeface="Arial"/>
              </a:rPr>
              <a:t>&amp;&amp;</a:t>
            </a:r>
            <a:r>
              <a:rPr dirty="0" sz="900" spc="-75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140" i="1">
                <a:solidFill>
                  <a:srgbClr val="FFFFFF"/>
                </a:solidFill>
                <a:latin typeface="Meiryo"/>
                <a:cs typeface="Meiryo"/>
              </a:rPr>
              <a:t>||</a:t>
            </a:r>
            <a:endParaRPr sz="900">
              <a:latin typeface="Meiryo"/>
              <a:cs typeface="Meiryo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09194" y="1795919"/>
            <a:ext cx="3989653" cy="5060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59994" y="2266124"/>
            <a:ext cx="101600" cy="1016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235348" y="2253424"/>
            <a:ext cx="114249" cy="1143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0794" y="2304225"/>
            <a:ext cx="3837254" cy="634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298848" y="1675523"/>
            <a:ext cx="50749" cy="1016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298848" y="1726322"/>
            <a:ext cx="50749" cy="53980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09193" y="1840196"/>
            <a:ext cx="3989704" cy="476884"/>
          </a:xfrm>
          <a:custGeom>
            <a:avLst/>
            <a:gdLst/>
            <a:ahLst/>
            <a:cxnLst/>
            <a:rect l="l" t="t" r="r" b="b"/>
            <a:pathLst>
              <a:path w="3989704" h="476885">
                <a:moveTo>
                  <a:pt x="3989654" y="0"/>
                </a:moveTo>
                <a:lnTo>
                  <a:pt x="0" y="0"/>
                </a:lnTo>
                <a:lnTo>
                  <a:pt x="0" y="425927"/>
                </a:lnTo>
                <a:lnTo>
                  <a:pt x="4008" y="445652"/>
                </a:lnTo>
                <a:lnTo>
                  <a:pt x="14922" y="461805"/>
                </a:lnTo>
                <a:lnTo>
                  <a:pt x="31075" y="472719"/>
                </a:lnTo>
                <a:lnTo>
                  <a:pt x="50800" y="476727"/>
                </a:lnTo>
                <a:lnTo>
                  <a:pt x="3938854" y="476727"/>
                </a:lnTo>
                <a:lnTo>
                  <a:pt x="3958579" y="472719"/>
                </a:lnTo>
                <a:lnTo>
                  <a:pt x="3974732" y="461805"/>
                </a:lnTo>
                <a:lnTo>
                  <a:pt x="3985646" y="445652"/>
                </a:lnTo>
                <a:lnTo>
                  <a:pt x="3989654" y="425927"/>
                </a:lnTo>
                <a:lnTo>
                  <a:pt x="3989654" y="0"/>
                </a:lnTo>
                <a:close/>
              </a:path>
            </a:pathLst>
          </a:custGeom>
          <a:solidFill>
            <a:srgbClr val="E9CC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298848" y="1713622"/>
            <a:ext cx="0" cy="572135"/>
          </a:xfrm>
          <a:custGeom>
            <a:avLst/>
            <a:gdLst/>
            <a:ahLst/>
            <a:cxnLst/>
            <a:rect l="l" t="t" r="r" b="b"/>
            <a:pathLst>
              <a:path w="0" h="572135">
                <a:moveTo>
                  <a:pt x="0" y="57155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298848" y="170092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298848" y="168822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298848" y="167552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347294" y="1847100"/>
            <a:ext cx="3211830" cy="368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700"/>
              </a:lnSpc>
            </a:pPr>
            <a:r>
              <a:rPr dirty="0" sz="600" spc="45">
                <a:latin typeface="PMingLiU"/>
                <a:cs typeface="PMingLiU"/>
              </a:rPr>
              <a:t>razvan@asgar</a:t>
            </a:r>
            <a:r>
              <a:rPr dirty="0" sz="600" spc="45">
                <a:latin typeface="PMingLiU"/>
                <a:cs typeface="PMingLiU"/>
              </a:rPr>
              <a:t>d</a:t>
            </a:r>
            <a:r>
              <a:rPr dirty="0" sz="600" spc="65">
                <a:latin typeface="PMingLiU"/>
                <a:cs typeface="PMingLiU"/>
              </a:rPr>
              <a:t>:~$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75">
                <a:latin typeface="PMingLiU"/>
                <a:cs typeface="PMingLiU"/>
              </a:rPr>
              <a:t>gr</a:t>
            </a:r>
            <a:r>
              <a:rPr dirty="0" sz="600" spc="75">
                <a:latin typeface="PMingLiU"/>
                <a:cs typeface="PMingLiU"/>
              </a:rPr>
              <a:t>e</a:t>
            </a:r>
            <a:r>
              <a:rPr dirty="0" sz="600" spc="35">
                <a:latin typeface="PMingLiU"/>
                <a:cs typeface="PMingLiU"/>
              </a:rPr>
              <a:t>p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70">
                <a:latin typeface="PMingLiU"/>
                <a:cs typeface="PMingLiU"/>
              </a:rPr>
              <a:t>razv</a:t>
            </a:r>
            <a:r>
              <a:rPr dirty="0" sz="600" spc="70">
                <a:latin typeface="PMingLiU"/>
                <a:cs typeface="PMingLiU"/>
              </a:rPr>
              <a:t>a</a:t>
            </a:r>
            <a:r>
              <a:rPr dirty="0" sz="600" spc="35">
                <a:latin typeface="PMingLiU"/>
                <a:cs typeface="PMingLiU"/>
              </a:rPr>
              <a:t>n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125">
                <a:latin typeface="PMingLiU"/>
                <a:cs typeface="PMingLiU"/>
              </a:rPr>
              <a:t>/etc</a:t>
            </a:r>
            <a:r>
              <a:rPr dirty="0" sz="600" spc="90">
                <a:latin typeface="PMingLiU"/>
                <a:cs typeface="PMingLiU"/>
              </a:rPr>
              <a:t>/</a:t>
            </a:r>
            <a:r>
              <a:rPr dirty="0" sz="600" spc="40">
                <a:latin typeface="PMingLiU"/>
                <a:cs typeface="PMingLiU"/>
              </a:rPr>
              <a:t>passwd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-65">
                <a:latin typeface="PMingLiU"/>
                <a:cs typeface="PMingLiU"/>
              </a:rPr>
              <a:t>&amp;&gt;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70">
                <a:latin typeface="PMingLiU"/>
                <a:cs typeface="PMingLiU"/>
              </a:rPr>
              <a:t>/de</a:t>
            </a:r>
            <a:r>
              <a:rPr dirty="0" sz="600" spc="80">
                <a:latin typeface="PMingLiU"/>
                <a:cs typeface="PMingLiU"/>
              </a:rPr>
              <a:t>v</a:t>
            </a:r>
            <a:r>
              <a:rPr dirty="0" sz="600" spc="110">
                <a:latin typeface="PMingLiU"/>
                <a:cs typeface="PMingLiU"/>
              </a:rPr>
              <a:t>/null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-130">
                <a:latin typeface="PMingLiU"/>
                <a:cs typeface="PMingLiU"/>
              </a:rPr>
              <a:t>&amp;</a:t>
            </a:r>
            <a:r>
              <a:rPr dirty="0" sz="600" spc="-125">
                <a:latin typeface="PMingLiU"/>
                <a:cs typeface="PMingLiU"/>
              </a:rPr>
              <a:t>&amp;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50">
                <a:latin typeface="PMingLiU"/>
                <a:cs typeface="PMingLiU"/>
              </a:rPr>
              <a:t>echo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65">
                <a:latin typeface="PMingLiU"/>
                <a:cs typeface="PMingLiU"/>
              </a:rPr>
              <a:t>"da"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200">
                <a:latin typeface="PMingLiU"/>
                <a:cs typeface="PMingLiU"/>
              </a:rPr>
              <a:t>||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50">
                <a:latin typeface="PMingLiU"/>
                <a:cs typeface="PMingLiU"/>
              </a:rPr>
              <a:t>echo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60">
                <a:latin typeface="PMingLiU"/>
                <a:cs typeface="PMingLiU"/>
              </a:rPr>
              <a:t>"nu"</a:t>
            </a:r>
            <a:r>
              <a:rPr dirty="0" sz="600" spc="35">
                <a:latin typeface="PMingLiU"/>
                <a:cs typeface="PMingLiU"/>
              </a:rPr>
              <a:t> </a:t>
            </a:r>
            <a:r>
              <a:rPr dirty="0" sz="600" spc="50">
                <a:latin typeface="PMingLiU"/>
                <a:cs typeface="PMingLiU"/>
              </a:rPr>
              <a:t>da</a:t>
            </a:r>
            <a:endParaRPr sz="600">
              <a:latin typeface="PMingLiU"/>
              <a:cs typeface="PMingLiU"/>
            </a:endParaRPr>
          </a:p>
          <a:p>
            <a:pPr marL="12700">
              <a:lnSpc>
                <a:spcPts val="665"/>
              </a:lnSpc>
            </a:pPr>
            <a:r>
              <a:rPr dirty="0" sz="600" spc="45">
                <a:latin typeface="PMingLiU"/>
                <a:cs typeface="PMingLiU"/>
              </a:rPr>
              <a:t>razvan@asgar</a:t>
            </a:r>
            <a:r>
              <a:rPr dirty="0" sz="600" spc="45">
                <a:latin typeface="PMingLiU"/>
                <a:cs typeface="PMingLiU"/>
              </a:rPr>
              <a:t>d</a:t>
            </a:r>
            <a:r>
              <a:rPr dirty="0" sz="600" spc="65">
                <a:latin typeface="PMingLiU"/>
                <a:cs typeface="PMingLiU"/>
              </a:rPr>
              <a:t>:~$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75">
                <a:latin typeface="PMingLiU"/>
                <a:cs typeface="PMingLiU"/>
              </a:rPr>
              <a:t>gr</a:t>
            </a:r>
            <a:r>
              <a:rPr dirty="0" sz="600" spc="75">
                <a:latin typeface="PMingLiU"/>
                <a:cs typeface="PMingLiU"/>
              </a:rPr>
              <a:t>e</a:t>
            </a:r>
            <a:r>
              <a:rPr dirty="0" sz="600" spc="35">
                <a:latin typeface="PMingLiU"/>
                <a:cs typeface="PMingLiU"/>
              </a:rPr>
              <a:t>p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145">
                <a:latin typeface="PMingLiU"/>
                <a:cs typeface="PMingLiU"/>
              </a:rPr>
              <a:t>atil</a:t>
            </a:r>
            <a:r>
              <a:rPr dirty="0" sz="600" spc="120">
                <a:latin typeface="PMingLiU"/>
                <a:cs typeface="PMingLiU"/>
              </a:rPr>
              <a:t>l</a:t>
            </a:r>
            <a:r>
              <a:rPr dirty="0" sz="600" spc="65">
                <a:latin typeface="PMingLiU"/>
                <a:cs typeface="PMingLiU"/>
              </a:rPr>
              <a:t>a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125">
                <a:latin typeface="PMingLiU"/>
                <a:cs typeface="PMingLiU"/>
              </a:rPr>
              <a:t>/etc</a:t>
            </a:r>
            <a:r>
              <a:rPr dirty="0" sz="600" spc="90">
                <a:latin typeface="PMingLiU"/>
                <a:cs typeface="PMingLiU"/>
              </a:rPr>
              <a:t>/</a:t>
            </a:r>
            <a:r>
              <a:rPr dirty="0" sz="600" spc="40">
                <a:latin typeface="PMingLiU"/>
                <a:cs typeface="PMingLiU"/>
              </a:rPr>
              <a:t>passwd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-65">
                <a:latin typeface="PMingLiU"/>
                <a:cs typeface="PMingLiU"/>
              </a:rPr>
              <a:t>&amp;&gt;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70">
                <a:latin typeface="PMingLiU"/>
                <a:cs typeface="PMingLiU"/>
              </a:rPr>
              <a:t>/de</a:t>
            </a:r>
            <a:r>
              <a:rPr dirty="0" sz="600" spc="80">
                <a:latin typeface="PMingLiU"/>
                <a:cs typeface="PMingLiU"/>
              </a:rPr>
              <a:t>v</a:t>
            </a:r>
            <a:r>
              <a:rPr dirty="0" sz="600" spc="110">
                <a:latin typeface="PMingLiU"/>
                <a:cs typeface="PMingLiU"/>
              </a:rPr>
              <a:t>/null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-130">
                <a:latin typeface="PMingLiU"/>
                <a:cs typeface="PMingLiU"/>
              </a:rPr>
              <a:t>&amp;</a:t>
            </a:r>
            <a:r>
              <a:rPr dirty="0" sz="600" spc="-125">
                <a:latin typeface="PMingLiU"/>
                <a:cs typeface="PMingLiU"/>
              </a:rPr>
              <a:t>&amp;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50">
                <a:latin typeface="PMingLiU"/>
                <a:cs typeface="PMingLiU"/>
              </a:rPr>
              <a:t>echo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65">
                <a:latin typeface="PMingLiU"/>
                <a:cs typeface="PMingLiU"/>
              </a:rPr>
              <a:t>"da"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200">
                <a:latin typeface="PMingLiU"/>
                <a:cs typeface="PMingLiU"/>
              </a:rPr>
              <a:t>||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50">
                <a:latin typeface="PMingLiU"/>
                <a:cs typeface="PMingLiU"/>
              </a:rPr>
              <a:t>echo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60">
                <a:latin typeface="PMingLiU"/>
                <a:cs typeface="PMingLiU"/>
              </a:rPr>
              <a:t>"nu"</a:t>
            </a:r>
            <a:endParaRPr sz="600">
              <a:latin typeface="PMingLiU"/>
              <a:cs typeface="PMingLiU"/>
            </a:endParaRPr>
          </a:p>
          <a:p>
            <a:pPr marL="12700">
              <a:lnSpc>
                <a:spcPts val="710"/>
              </a:lnSpc>
            </a:pPr>
            <a:r>
              <a:rPr dirty="0" sz="600" spc="35">
                <a:latin typeface="PMingLiU"/>
                <a:cs typeface="PMingLiU"/>
              </a:rPr>
              <a:t>nu</a:t>
            </a:r>
            <a:endParaRPr sz="600">
              <a:latin typeface="PMingLiU"/>
              <a:cs typeface="PMingLiU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33" name="object 3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15">
                <a:hlinkClick r:id="rId15" action="ppaction://hlinksldjump"/>
              </a:rPr>
              <a:t>Cursul</a:t>
            </a:r>
            <a:r>
              <a:rPr dirty="0" baseline="5555" sz="750" spc="52">
                <a:hlinkClick r:id="rId15" action="ppaction://hlinksldjump"/>
              </a:rPr>
              <a:t> </a:t>
            </a:r>
            <a:r>
              <a:rPr dirty="0" baseline="5555" sz="750" spc="-7">
                <a:hlinkClick r:id="rId15" action="ppaction://hlinksldjump"/>
              </a:rPr>
              <a:t>6,</a:t>
            </a:r>
            <a:r>
              <a:rPr dirty="0" baseline="5555" sz="750" spc="52">
                <a:hlinkClick r:id="rId15" action="ppaction://hlinksldjump"/>
              </a:rPr>
              <a:t> </a:t>
            </a:r>
            <a:r>
              <a:rPr dirty="0" baseline="5555" sz="750">
                <a:hlinkClick r:id="rId15" action="ppaction://hlinksldjump"/>
              </a:rPr>
              <a:t>Interfa</a:t>
            </a:r>
            <a:r>
              <a:rPr dirty="0" baseline="5555" sz="750" spc="-179">
                <a:hlinkClick r:id="rId15" action="ppaction://hlinksldjump"/>
              </a:rPr>
              <a:t>t</a:t>
            </a:r>
            <a:r>
              <a:rPr dirty="0" sz="500" spc="25">
                <a:hlinkClick r:id="rId15" action="ppaction://hlinksldjump"/>
              </a:rPr>
              <a:t>,</a:t>
            </a:r>
            <a:r>
              <a:rPr dirty="0" baseline="5555" sz="750" spc="-37">
                <a:hlinkClick r:id="rId15" action="ppaction://hlinksldjump"/>
              </a:rPr>
              <a:t>a</a:t>
            </a:r>
            <a:r>
              <a:rPr dirty="0" baseline="5555" sz="750" spc="-52">
                <a:hlinkClick r:id="rId15" action="ppaction://hlinksldjump"/>
              </a:rPr>
              <a:t> </a:t>
            </a:r>
            <a:r>
              <a:rPr dirty="0" baseline="5555" sz="750" spc="-157">
                <a:hlinkClick r:id="rId15" action="ppaction://hlinksldjump"/>
              </a:rPr>
              <a:t>ˆ</a:t>
            </a:r>
            <a:r>
              <a:rPr dirty="0" baseline="5555" sz="750" spc="-15">
                <a:hlinkClick r:id="rId15" action="ppaction://hlinksldjump"/>
              </a:rPr>
              <a:t>ın</a:t>
            </a:r>
            <a:r>
              <a:rPr dirty="0" baseline="5555" sz="750" spc="52">
                <a:hlinkClick r:id="rId15" action="ppaction://hlinksldjump"/>
              </a:rPr>
              <a:t> </a:t>
            </a:r>
            <a:r>
              <a:rPr dirty="0" baseline="5555" sz="750">
                <a:hlinkClick r:id="rId15" action="ppaction://hlinksldjump"/>
              </a:rPr>
              <a:t>linia</a:t>
            </a:r>
            <a:r>
              <a:rPr dirty="0" baseline="5555" sz="750" spc="52">
                <a:hlinkClick r:id="rId15" action="ppaction://hlinksldjump"/>
              </a:rPr>
              <a:t> </a:t>
            </a:r>
            <a:r>
              <a:rPr dirty="0" baseline="5555" sz="750" spc="-37">
                <a:hlinkClick r:id="rId15" action="ppaction://hlinksldjump"/>
              </a:rPr>
              <a:t>de</a:t>
            </a:r>
            <a:r>
              <a:rPr dirty="0" baseline="5555" sz="750" spc="52">
                <a:hlinkClick r:id="rId15" action="ppaction://hlinksldjump"/>
              </a:rPr>
              <a:t> </a:t>
            </a:r>
            <a:r>
              <a:rPr dirty="0" baseline="5555" sz="750" spc="-22">
                <a:hlinkClick r:id="rId15" action="ppaction://hlinksldjump"/>
              </a:rPr>
              <a:t>c</a:t>
            </a:r>
            <a:r>
              <a:rPr dirty="0" baseline="5555" sz="750" spc="-30">
                <a:hlinkClick r:id="rId15" action="ppaction://hlinksldjump"/>
              </a:rPr>
              <a:t>o</a:t>
            </a:r>
            <a:r>
              <a:rPr dirty="0" baseline="5555" sz="750" spc="-15">
                <a:hlinkClick r:id="rId15" action="ppaction://hlinksldjump"/>
              </a:rPr>
              <a:t>man</a:t>
            </a:r>
            <a:r>
              <a:rPr dirty="0" baseline="5555" sz="750" spc="-22">
                <a:hlinkClick r:id="rId15" action="ppaction://hlinksldjump"/>
              </a:rPr>
              <a:t>d</a:t>
            </a:r>
            <a:r>
              <a:rPr dirty="0" baseline="5555" sz="750" spc="-247">
                <a:hlinkClick r:id="rId15" action="ppaction://hlinksldjump"/>
              </a:rPr>
              <a:t>˘</a:t>
            </a:r>
            <a:r>
              <a:rPr dirty="0" baseline="5555" sz="750" spc="-37">
                <a:hlinkClick r:id="rId15" action="ppaction://hlinksldjump"/>
              </a:rPr>
              <a:t>a</a:t>
            </a:r>
            <a:endParaRPr baseline="5555" sz="750"/>
          </a:p>
        </p:txBody>
      </p:sp>
      <p:sp>
        <p:nvSpPr>
          <p:cNvPr id="34" name="object 3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15"/>
              <a:t>30</a:t>
            </a:r>
            <a:r>
              <a:rPr dirty="0" spc="30"/>
              <a:t>/52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772285">
              <a:lnSpc>
                <a:spcPct val="100000"/>
              </a:lnSpc>
            </a:pPr>
            <a:r>
              <a:rPr dirty="0" spc="-45"/>
              <a:t>Redirect</a:t>
            </a:r>
            <a:r>
              <a:rPr dirty="0" spc="-85"/>
              <a:t>a</a:t>
            </a:r>
            <a:r>
              <a:rPr dirty="0" spc="-75"/>
              <a:t>re</a:t>
            </a:r>
            <a:r>
              <a:rPr dirty="0" spc="10"/>
              <a:t> </a:t>
            </a:r>
            <a:r>
              <a:rPr dirty="0" spc="-405"/>
              <a:t>s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52">
                <a:latin typeface="Arial"/>
                <a:cs typeface="Arial"/>
              </a:rPr>
              <a:t> </a:t>
            </a:r>
            <a:r>
              <a:rPr dirty="0" sz="1200"/>
              <a:t>i</a:t>
            </a:r>
            <a:r>
              <a:rPr dirty="0" sz="1200" spc="10"/>
              <a:t> </a:t>
            </a:r>
            <a:r>
              <a:rPr dirty="0" sz="1200" spc="-55"/>
              <a:t>comunic</a:t>
            </a:r>
            <a:r>
              <a:rPr dirty="0" sz="1200" spc="-90"/>
              <a:t>a</a:t>
            </a:r>
            <a:r>
              <a:rPr dirty="0" sz="1200" spc="-75"/>
              <a:t>rea</a:t>
            </a:r>
            <a:r>
              <a:rPr dirty="0" sz="1200" spc="-140"/>
              <a:t> </a:t>
            </a:r>
            <a:r>
              <a:rPr dirty="0" sz="1200" spc="-505"/>
              <a:t>ˆ</a:t>
            </a:r>
            <a:r>
              <a:rPr dirty="0" sz="1200" spc="-40"/>
              <a:t>ıntre</a:t>
            </a:r>
            <a:r>
              <a:rPr dirty="0" sz="1200" spc="15"/>
              <a:t> </a:t>
            </a:r>
            <a:r>
              <a:rPr dirty="0" sz="1200" spc="-100"/>
              <a:t>p</a:t>
            </a:r>
            <a:r>
              <a:rPr dirty="0" sz="1200" spc="-45"/>
              <a:t>r</a:t>
            </a:r>
            <a:r>
              <a:rPr dirty="0" sz="1200" spc="-35"/>
              <a:t>o</a:t>
            </a:r>
            <a:r>
              <a:rPr dirty="0" sz="1200" spc="-90"/>
              <a:t>cese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76389" y="912479"/>
            <a:ext cx="3767454" cy="17202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0655" marR="5080" indent="-148590">
              <a:lnSpc>
                <a:spcPct val="1026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-157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29">
                <a:latin typeface="Arial"/>
                <a:cs typeface="Arial"/>
              </a:rPr>
              <a:t>ˆ</a:t>
            </a:r>
            <a:r>
              <a:rPr dirty="0" sz="1100" spc="-50">
                <a:latin typeface="Arial"/>
                <a:cs typeface="Arial"/>
              </a:rPr>
              <a:t>ın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cazul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redirec</a:t>
            </a:r>
            <a:r>
              <a:rPr dirty="0" sz="1100" spc="-40">
                <a:latin typeface="Arial"/>
                <a:cs typeface="Arial"/>
              </a:rPr>
              <a:t>t</a:t>
            </a:r>
            <a:r>
              <a:rPr dirty="0" sz="1100" spc="-365">
                <a:latin typeface="Arial"/>
                <a:cs typeface="Arial"/>
              </a:rPr>
              <a:t>˘</a:t>
            </a:r>
            <a:r>
              <a:rPr dirty="0" sz="1100" spc="-15">
                <a:latin typeface="Arial"/>
                <a:cs typeface="Arial"/>
              </a:rPr>
              <a:t>arii,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o</a:t>
            </a:r>
            <a:r>
              <a:rPr dirty="0" sz="1100" spc="-30">
                <a:latin typeface="Arial"/>
                <a:cs typeface="Arial"/>
              </a:rPr>
              <a:t>p</a:t>
            </a:r>
            <a:r>
              <a:rPr dirty="0" sz="1100" spc="-40">
                <a:latin typeface="Arial"/>
                <a:cs typeface="Arial"/>
              </a:rPr>
              <a:t>erat</a:t>
            </a:r>
            <a:r>
              <a:rPr dirty="0" sz="1100" spc="-85">
                <a:latin typeface="Arial"/>
                <a:cs typeface="Arial"/>
              </a:rPr>
              <a:t>o</a:t>
            </a:r>
            <a:r>
              <a:rPr dirty="0" sz="1100" spc="10">
                <a:latin typeface="Arial"/>
                <a:cs typeface="Arial"/>
              </a:rPr>
              <a:t>rii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sunt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5" i="1">
                <a:latin typeface="Verdana"/>
                <a:cs typeface="Verdana"/>
              </a:rPr>
              <a:t>&gt;</a:t>
            </a:r>
            <a:r>
              <a:rPr dirty="0" sz="1100" spc="-25" i="1">
                <a:latin typeface="Verdana"/>
                <a:cs typeface="Verdana"/>
              </a:rPr>
              <a:t> </a:t>
            </a:r>
            <a:r>
              <a:rPr dirty="0" sz="1100" spc="-30">
                <a:latin typeface="Arial"/>
                <a:cs typeface="Arial"/>
              </a:rPr>
              <a:t>(redirect</a:t>
            </a:r>
            <a:r>
              <a:rPr dirty="0" sz="1100" spc="-75">
                <a:latin typeface="Arial"/>
                <a:cs typeface="Arial"/>
              </a:rPr>
              <a:t>a</a:t>
            </a:r>
            <a:r>
              <a:rPr dirty="0" sz="1100" spc="-70">
                <a:latin typeface="Arial"/>
                <a:cs typeface="Arial"/>
              </a:rPr>
              <a:t>rea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ie</a:t>
            </a:r>
            <a:r>
              <a:rPr dirty="0" sz="1100" spc="-434">
                <a:latin typeface="Arial"/>
                <a:cs typeface="Arial"/>
              </a:rPr>
              <a:t>s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75">
                <a:latin typeface="Arial"/>
                <a:cs typeface="Arial"/>
              </a:rPr>
              <a:t> </a:t>
            </a:r>
            <a:r>
              <a:rPr dirty="0" sz="1100" spc="10">
                <a:latin typeface="Arial"/>
                <a:cs typeface="Arial"/>
              </a:rPr>
              <a:t>irii </a:t>
            </a:r>
            <a:r>
              <a:rPr dirty="0" sz="1100" spc="-55">
                <a:latin typeface="Arial"/>
                <a:cs typeface="Arial"/>
              </a:rPr>
              <a:t>stand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>
                <a:latin typeface="Arial"/>
                <a:cs typeface="Arial"/>
              </a:rPr>
              <a:t>rd),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5" i="1">
                <a:latin typeface="Verdana"/>
                <a:cs typeface="Verdana"/>
              </a:rPr>
              <a:t>&lt;</a:t>
            </a:r>
            <a:r>
              <a:rPr dirty="0" sz="1100" spc="-25" i="1">
                <a:latin typeface="Verdana"/>
                <a:cs typeface="Verdana"/>
              </a:rPr>
              <a:t> </a:t>
            </a:r>
            <a:r>
              <a:rPr dirty="0" sz="1100" spc="-20">
                <a:latin typeface="Arial"/>
                <a:cs typeface="Arial"/>
              </a:rPr>
              <a:t>(redict</a:t>
            </a:r>
            <a:r>
              <a:rPr dirty="0" sz="1100" spc="-65">
                <a:latin typeface="Arial"/>
                <a:cs typeface="Arial"/>
              </a:rPr>
              <a:t>a</a:t>
            </a:r>
            <a:r>
              <a:rPr dirty="0" sz="1100" spc="-70">
                <a:latin typeface="Arial"/>
                <a:cs typeface="Arial"/>
              </a:rPr>
              <a:t>rea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</a:t>
            </a:r>
            <a:r>
              <a:rPr dirty="0" sz="1100" spc="-30">
                <a:latin typeface="Arial"/>
                <a:cs typeface="Arial"/>
              </a:rPr>
              <a:t>n</a:t>
            </a:r>
            <a:r>
              <a:rPr dirty="0" sz="1100" spc="85">
                <a:latin typeface="Arial"/>
                <a:cs typeface="Arial"/>
              </a:rPr>
              <a:t>t</a:t>
            </a:r>
            <a:r>
              <a:rPr dirty="0" sz="1100" spc="-10">
                <a:latin typeface="Arial"/>
                <a:cs typeface="Arial"/>
              </a:rPr>
              <a:t>r</a:t>
            </a:r>
            <a:r>
              <a:rPr dirty="0" sz="1100" spc="-365">
                <a:latin typeface="Arial"/>
                <a:cs typeface="Arial"/>
              </a:rPr>
              <a:t>˘</a:t>
            </a:r>
            <a:r>
              <a:rPr dirty="0" sz="1100" spc="-15">
                <a:latin typeface="Arial"/>
                <a:cs typeface="Arial"/>
              </a:rPr>
              <a:t>arii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stand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>
                <a:latin typeface="Arial"/>
                <a:cs typeface="Arial"/>
              </a:rPr>
              <a:t>rd)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34">
                <a:latin typeface="Arial"/>
                <a:cs typeface="Arial"/>
              </a:rPr>
              <a:t>s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75">
                <a:latin typeface="Arial"/>
                <a:cs typeface="Arial"/>
              </a:rPr>
              <a:t> </a:t>
            </a:r>
            <a:r>
              <a:rPr dirty="0" sz="1100" spc="15">
                <a:latin typeface="Arial"/>
                <a:cs typeface="Arial"/>
              </a:rPr>
              <a:t>i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2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 spc="-55" i="1">
                <a:latin typeface="Verdana"/>
                <a:cs typeface="Verdana"/>
              </a:rPr>
              <a:t>&gt;</a:t>
            </a:r>
            <a:r>
              <a:rPr dirty="0" sz="1100" spc="-25" i="1">
                <a:latin typeface="Verdana"/>
                <a:cs typeface="Verdana"/>
              </a:rPr>
              <a:t> </a:t>
            </a:r>
            <a:r>
              <a:rPr dirty="0" sz="1100" spc="-30">
                <a:latin typeface="Arial"/>
                <a:cs typeface="Arial"/>
              </a:rPr>
              <a:t>(redirect</a:t>
            </a:r>
            <a:r>
              <a:rPr dirty="0" sz="1100" spc="-75">
                <a:latin typeface="Arial"/>
                <a:cs typeface="Arial"/>
              </a:rPr>
              <a:t>a</a:t>
            </a:r>
            <a:r>
              <a:rPr dirty="0" sz="1100" spc="-70">
                <a:latin typeface="Arial"/>
                <a:cs typeface="Arial"/>
              </a:rPr>
              <a:t>rea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ie</a:t>
            </a:r>
            <a:r>
              <a:rPr dirty="0" sz="1100" spc="-434">
                <a:latin typeface="Arial"/>
                <a:cs typeface="Arial"/>
              </a:rPr>
              <a:t>s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75">
                <a:latin typeface="Arial"/>
                <a:cs typeface="Arial"/>
              </a:rPr>
              <a:t> </a:t>
            </a:r>
            <a:r>
              <a:rPr dirty="0" sz="1100" spc="10">
                <a:latin typeface="Arial"/>
                <a:cs typeface="Arial"/>
              </a:rPr>
              <a:t>irii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ero</a:t>
            </a:r>
            <a:r>
              <a:rPr dirty="0" sz="1100" spc="-110">
                <a:latin typeface="Arial"/>
                <a:cs typeface="Arial"/>
              </a:rPr>
              <a:t>a</a:t>
            </a:r>
            <a:r>
              <a:rPr dirty="0" sz="1100" spc="-65">
                <a:latin typeface="Arial"/>
                <a:cs typeface="Arial"/>
              </a:rPr>
              <a:t>re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stand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>
                <a:latin typeface="Arial"/>
                <a:cs typeface="Arial"/>
              </a:rPr>
              <a:t>rd)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0">
                <a:latin typeface="Arial"/>
                <a:cs typeface="Arial"/>
              </a:rPr>
              <a:t>la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redirect</a:t>
            </a:r>
            <a:r>
              <a:rPr dirty="0" sz="1100" spc="-85">
                <a:latin typeface="Arial"/>
                <a:cs typeface="Arial"/>
              </a:rPr>
              <a:t>a</a:t>
            </a:r>
            <a:r>
              <a:rPr dirty="0" sz="1100" spc="-65">
                <a:latin typeface="Arial"/>
                <a:cs typeface="Arial"/>
              </a:rPr>
              <a:t>re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f</a:t>
            </a:r>
            <a:r>
              <a:rPr dirty="0" sz="1100" spc="-65">
                <a:latin typeface="Arial"/>
                <a:cs typeface="Arial"/>
              </a:rPr>
              <a:t>o</a:t>
            </a:r>
            <a:r>
              <a:rPr dirty="0" sz="1100" spc="-45">
                <a:latin typeface="Arial"/>
                <a:cs typeface="Arial"/>
              </a:rPr>
              <a:t>rma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75">
                <a:latin typeface="Arial"/>
                <a:cs typeface="Arial"/>
              </a:rPr>
              <a:t>este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120">
                <a:latin typeface="Arial"/>
                <a:cs typeface="Arial"/>
              </a:rPr>
              <a:t>command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60">
                <a:latin typeface="Arial"/>
                <a:cs typeface="Arial"/>
              </a:rPr>
              <a:t>operator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220">
                <a:latin typeface="Arial"/>
                <a:cs typeface="Arial"/>
              </a:rPr>
              <a:t>file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80">
                <a:latin typeface="Arial"/>
                <a:cs typeface="Arial"/>
              </a:rPr>
              <a:t>spunem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80">
                <a:latin typeface="Arial"/>
                <a:cs typeface="Arial"/>
              </a:rPr>
              <a:t>c</a:t>
            </a:r>
            <a:r>
              <a:rPr dirty="0" sz="1100" spc="-365">
                <a:latin typeface="Arial"/>
                <a:cs typeface="Arial"/>
              </a:rPr>
              <a:t>˘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redirec</a:t>
            </a:r>
            <a:r>
              <a:rPr dirty="0" sz="1100" spc="-40">
                <a:latin typeface="Arial"/>
                <a:cs typeface="Arial"/>
              </a:rPr>
              <a:t>t</a:t>
            </a:r>
            <a:r>
              <a:rPr dirty="0" sz="1100" spc="-360">
                <a:latin typeface="Arial"/>
                <a:cs typeface="Arial"/>
              </a:rPr>
              <a:t>˘</a:t>
            </a:r>
            <a:r>
              <a:rPr dirty="0" sz="1100" spc="-70">
                <a:latin typeface="Arial"/>
                <a:cs typeface="Arial"/>
              </a:rPr>
              <a:t>am</a:t>
            </a:r>
            <a:r>
              <a:rPr dirty="0" sz="1100" spc="-85">
                <a:latin typeface="Arial"/>
                <a:cs typeface="Arial"/>
              </a:rPr>
              <a:t> </a:t>
            </a:r>
            <a:r>
              <a:rPr dirty="0" sz="1100" spc="-229">
                <a:latin typeface="Arial"/>
                <a:cs typeface="Arial"/>
              </a:rPr>
              <a:t>ˆ</a:t>
            </a:r>
            <a:r>
              <a:rPr dirty="0" sz="1100">
                <a:latin typeface="Arial"/>
                <a:cs typeface="Arial"/>
              </a:rPr>
              <a:t>ıntr-un/dintr-un</a:t>
            </a:r>
            <a:r>
              <a:rPr dirty="0" sz="1100" spc="50">
                <a:latin typeface="Arial"/>
                <a:cs typeface="Arial"/>
              </a:rPr>
              <a:t> </a:t>
            </a:r>
            <a:r>
              <a:rPr dirty="0" sz="1100" spc="15">
                <a:latin typeface="Arial"/>
                <a:cs typeface="Arial"/>
              </a:rPr>
              <a:t>fi</a:t>
            </a:r>
            <a:r>
              <a:rPr dirty="0" sz="1100" spc="-434">
                <a:latin typeface="Arial"/>
                <a:cs typeface="Arial"/>
              </a:rPr>
              <a:t>s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7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ier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-157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29">
                <a:latin typeface="Arial"/>
                <a:cs typeface="Arial"/>
              </a:rPr>
              <a:t>ˆ</a:t>
            </a:r>
            <a:r>
              <a:rPr dirty="0" sz="1100" spc="-50">
                <a:latin typeface="Arial"/>
                <a:cs typeface="Arial"/>
              </a:rPr>
              <a:t>ın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cazul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comuni</a:t>
            </a:r>
            <a:r>
              <a:rPr dirty="0" sz="1100" spc="-55">
                <a:latin typeface="Arial"/>
                <a:cs typeface="Arial"/>
              </a:rPr>
              <a:t>c</a:t>
            </a:r>
            <a:r>
              <a:rPr dirty="0" sz="1100" spc="-365">
                <a:latin typeface="Arial"/>
                <a:cs typeface="Arial"/>
              </a:rPr>
              <a:t>˘</a:t>
            </a:r>
            <a:r>
              <a:rPr dirty="0" sz="1100" spc="-15">
                <a:latin typeface="Arial"/>
                <a:cs typeface="Arial"/>
              </a:rPr>
              <a:t>arii</a:t>
            </a:r>
            <a:r>
              <a:rPr dirty="0" sz="1100" spc="-85">
                <a:latin typeface="Arial"/>
                <a:cs typeface="Arial"/>
              </a:rPr>
              <a:t> </a:t>
            </a:r>
            <a:r>
              <a:rPr dirty="0" sz="1100" spc="-229">
                <a:latin typeface="Arial"/>
                <a:cs typeface="Arial"/>
              </a:rPr>
              <a:t>ˆ</a:t>
            </a:r>
            <a:r>
              <a:rPr dirty="0" sz="1100" spc="-30">
                <a:latin typeface="Arial"/>
                <a:cs typeface="Arial"/>
              </a:rPr>
              <a:t>ıntre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80">
                <a:latin typeface="Arial"/>
                <a:cs typeface="Arial"/>
              </a:rPr>
              <a:t>p</a:t>
            </a:r>
            <a:r>
              <a:rPr dirty="0" sz="1100" spc="-25">
                <a:latin typeface="Arial"/>
                <a:cs typeface="Arial"/>
              </a:rPr>
              <a:t>r</a:t>
            </a:r>
            <a:r>
              <a:rPr dirty="0" sz="1100" spc="-10">
                <a:latin typeface="Arial"/>
                <a:cs typeface="Arial"/>
              </a:rPr>
              <a:t>o</a:t>
            </a:r>
            <a:r>
              <a:rPr dirty="0" sz="1100" spc="-114">
                <a:latin typeface="Arial"/>
                <a:cs typeface="Arial"/>
              </a:rPr>
              <a:t>cese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f</a:t>
            </a:r>
            <a:r>
              <a:rPr dirty="0" sz="1100" spc="-65">
                <a:latin typeface="Arial"/>
                <a:cs typeface="Arial"/>
              </a:rPr>
              <a:t>o</a:t>
            </a:r>
            <a:r>
              <a:rPr dirty="0" sz="1100" spc="-45">
                <a:latin typeface="Arial"/>
                <a:cs typeface="Arial"/>
              </a:rPr>
              <a:t>rma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75">
                <a:latin typeface="Arial"/>
                <a:cs typeface="Arial"/>
              </a:rPr>
              <a:t>este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110">
                <a:latin typeface="Arial"/>
                <a:cs typeface="Arial"/>
              </a:rPr>
              <a:t>command1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15" i="1">
                <a:latin typeface="Arial"/>
                <a:cs typeface="Arial"/>
              </a:rPr>
              <a:t>|</a:t>
            </a:r>
            <a:endParaRPr sz="1100">
              <a:latin typeface="Arial"/>
              <a:cs typeface="Arial"/>
            </a:endParaRPr>
          </a:p>
          <a:p>
            <a:pPr marL="160655">
              <a:lnSpc>
                <a:spcPct val="100000"/>
              </a:lnSpc>
              <a:spcBef>
                <a:spcPts val="35"/>
              </a:spcBef>
            </a:pPr>
            <a:r>
              <a:rPr dirty="0" sz="1100" spc="-110">
                <a:latin typeface="Arial"/>
                <a:cs typeface="Arial"/>
              </a:rPr>
              <a:t>command2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80">
                <a:latin typeface="Arial"/>
                <a:cs typeface="Arial"/>
              </a:rPr>
              <a:t>spunem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80">
                <a:latin typeface="Arial"/>
                <a:cs typeface="Arial"/>
              </a:rPr>
              <a:t>c</a:t>
            </a:r>
            <a:r>
              <a:rPr dirty="0" sz="1100" spc="-365">
                <a:latin typeface="Arial"/>
                <a:cs typeface="Arial"/>
              </a:rPr>
              <a:t>˘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redirec</a:t>
            </a:r>
            <a:r>
              <a:rPr dirty="0" sz="1100" spc="-40">
                <a:latin typeface="Arial"/>
                <a:cs typeface="Arial"/>
              </a:rPr>
              <a:t>t</a:t>
            </a:r>
            <a:r>
              <a:rPr dirty="0" sz="1100" spc="-360">
                <a:latin typeface="Arial"/>
                <a:cs typeface="Arial"/>
              </a:rPr>
              <a:t>˘</a:t>
            </a:r>
            <a:r>
              <a:rPr dirty="0" sz="1100" spc="-70">
                <a:latin typeface="Arial"/>
                <a:cs typeface="Arial"/>
              </a:rPr>
              <a:t>am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ie</a:t>
            </a:r>
            <a:r>
              <a:rPr dirty="0" sz="1100" spc="-434">
                <a:latin typeface="Arial"/>
                <a:cs typeface="Arial"/>
              </a:rPr>
              <a:t>s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7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irea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stand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 spc="-25">
                <a:latin typeface="Arial"/>
                <a:cs typeface="Arial"/>
              </a:rPr>
              <a:t>rd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comenzii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110">
                <a:latin typeface="Arial"/>
                <a:cs typeface="Arial"/>
              </a:rPr>
              <a:t>command1</a:t>
            </a:r>
            <a:endParaRPr sz="1100">
              <a:latin typeface="Arial"/>
              <a:cs typeface="Arial"/>
            </a:endParaRPr>
          </a:p>
          <a:p>
            <a:pPr marL="142240">
              <a:lnSpc>
                <a:spcPct val="100000"/>
              </a:lnSpc>
              <a:spcBef>
                <a:spcPts val="35"/>
              </a:spcBef>
            </a:pPr>
            <a:r>
              <a:rPr dirty="0" sz="1100" spc="-229">
                <a:latin typeface="Arial"/>
                <a:cs typeface="Arial"/>
              </a:rPr>
              <a:t>ˆ</a:t>
            </a:r>
            <a:r>
              <a:rPr dirty="0" sz="1100" spc="-50">
                <a:latin typeface="Arial"/>
                <a:cs typeface="Arial"/>
              </a:rPr>
              <a:t>ın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intr</a:t>
            </a:r>
            <a:r>
              <a:rPr dirty="0" sz="1100" spc="-45">
                <a:latin typeface="Arial"/>
                <a:cs typeface="Arial"/>
              </a:rPr>
              <a:t>a</a:t>
            </a:r>
            <a:r>
              <a:rPr dirty="0" sz="1100" spc="-70">
                <a:latin typeface="Arial"/>
                <a:cs typeface="Arial"/>
              </a:rPr>
              <a:t>rea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stand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 spc="-25">
                <a:latin typeface="Arial"/>
                <a:cs typeface="Arial"/>
              </a:rPr>
              <a:t>rd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comenzii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110">
                <a:latin typeface="Arial"/>
                <a:cs typeface="Arial"/>
              </a:rPr>
              <a:t>command2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15">
                <a:hlinkClick r:id="rId3" action="ppaction://hlinksldjump"/>
              </a:rPr>
              <a:t>Cursul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 spc="-7">
                <a:hlinkClick r:id="rId3" action="ppaction://hlinksldjump"/>
              </a:rPr>
              <a:t>6,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>
                <a:hlinkClick r:id="rId3" action="ppaction://hlinksldjump"/>
              </a:rPr>
              <a:t>Interfa</a:t>
            </a:r>
            <a:r>
              <a:rPr dirty="0" baseline="5555" sz="750" spc="-179">
                <a:hlinkClick r:id="rId3" action="ppaction://hlinksldjump"/>
              </a:rPr>
              <a:t>t</a:t>
            </a:r>
            <a:r>
              <a:rPr dirty="0" sz="500" spc="25">
                <a:hlinkClick r:id="rId3" action="ppaction://hlinksldjump"/>
              </a:rPr>
              <a:t>,</a:t>
            </a:r>
            <a:r>
              <a:rPr dirty="0" baseline="5555" sz="750" spc="-37">
                <a:hlinkClick r:id="rId3" action="ppaction://hlinksldjump"/>
              </a:rPr>
              <a:t>a</a:t>
            </a:r>
            <a:r>
              <a:rPr dirty="0" baseline="5555" sz="750" spc="-52">
                <a:hlinkClick r:id="rId3" action="ppaction://hlinksldjump"/>
              </a:rPr>
              <a:t> </a:t>
            </a:r>
            <a:r>
              <a:rPr dirty="0" baseline="5555" sz="750" spc="-157">
                <a:hlinkClick r:id="rId3" action="ppaction://hlinksldjump"/>
              </a:rPr>
              <a:t>ˆ</a:t>
            </a:r>
            <a:r>
              <a:rPr dirty="0" baseline="5555" sz="750" spc="-15">
                <a:hlinkClick r:id="rId3" action="ppaction://hlinksldjump"/>
              </a:rPr>
              <a:t>ın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>
                <a:hlinkClick r:id="rId3" action="ppaction://hlinksldjump"/>
              </a:rPr>
              <a:t>linia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 spc="-37">
                <a:hlinkClick r:id="rId3" action="ppaction://hlinksldjump"/>
              </a:rPr>
              <a:t>de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 spc="-22">
                <a:hlinkClick r:id="rId3" action="ppaction://hlinksldjump"/>
              </a:rPr>
              <a:t>c</a:t>
            </a:r>
            <a:r>
              <a:rPr dirty="0" baseline="5555" sz="750" spc="-30">
                <a:hlinkClick r:id="rId3" action="ppaction://hlinksldjump"/>
              </a:rPr>
              <a:t>o</a:t>
            </a:r>
            <a:r>
              <a:rPr dirty="0" baseline="5555" sz="750" spc="-15">
                <a:hlinkClick r:id="rId3" action="ppaction://hlinksldjump"/>
              </a:rPr>
              <a:t>man</a:t>
            </a:r>
            <a:r>
              <a:rPr dirty="0" baseline="5555" sz="750" spc="-22">
                <a:hlinkClick r:id="rId3" action="ppaction://hlinksldjump"/>
              </a:rPr>
              <a:t>d</a:t>
            </a:r>
            <a:r>
              <a:rPr dirty="0" baseline="5555" sz="750" spc="-247">
                <a:hlinkClick r:id="rId3" action="ppaction://hlinksldjump"/>
              </a:rPr>
              <a:t>˘</a:t>
            </a:r>
            <a:r>
              <a:rPr dirty="0" baseline="5555" sz="750" spc="-37">
                <a:hlinkClick r:id="rId3" action="ppaction://hlinksldjump"/>
              </a:rPr>
              <a:t>a</a:t>
            </a:r>
            <a:endParaRPr baseline="5555" sz="750"/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15"/>
              <a:t>31</a:t>
            </a:r>
            <a:r>
              <a:rPr dirty="0" spc="30"/>
              <a:t>/52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160270">
              <a:lnSpc>
                <a:spcPct val="100000"/>
              </a:lnSpc>
            </a:pPr>
            <a:r>
              <a:rPr dirty="0" spc="-50"/>
              <a:t>C</a:t>
            </a:r>
            <a:r>
              <a:rPr dirty="0" spc="-40"/>
              <a:t>e</a:t>
            </a:r>
            <a:r>
              <a:rPr dirty="0" spc="10"/>
              <a:t> </a:t>
            </a:r>
            <a:r>
              <a:rPr dirty="0" spc="-55"/>
              <a:t>efect</a:t>
            </a:r>
            <a:r>
              <a:rPr dirty="0" spc="15"/>
              <a:t> </a:t>
            </a:r>
            <a:r>
              <a:rPr dirty="0" spc="-110"/>
              <a:t>a</a:t>
            </a:r>
            <a:r>
              <a:rPr dirty="0" spc="-75"/>
              <a:t>re</a:t>
            </a:r>
            <a:r>
              <a:rPr dirty="0" spc="15"/>
              <a:t> </a:t>
            </a:r>
            <a:r>
              <a:rPr dirty="0" spc="-70"/>
              <a:t>comanda</a:t>
            </a:r>
            <a:r>
              <a:rPr dirty="0" spc="15"/>
              <a:t> </a:t>
            </a:r>
            <a:r>
              <a:rPr dirty="0" spc="-90"/>
              <a:t>de</a:t>
            </a:r>
            <a:r>
              <a:rPr dirty="0" spc="15"/>
              <a:t> </a:t>
            </a:r>
            <a:r>
              <a:rPr dirty="0" spc="-55"/>
              <a:t>mai</a:t>
            </a:r>
            <a:r>
              <a:rPr dirty="0" spc="15"/>
              <a:t> </a:t>
            </a:r>
            <a:r>
              <a:rPr dirty="0" spc="-55"/>
              <a:t>jos?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9193" y="560361"/>
            <a:ext cx="3989704" cy="82550"/>
          </a:xfrm>
          <a:custGeom>
            <a:avLst/>
            <a:gdLst/>
            <a:ahLst/>
            <a:cxnLst/>
            <a:rect l="l" t="t" r="r" b="b"/>
            <a:pathLst>
              <a:path w="3989704" h="82550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82384"/>
                </a:lnTo>
                <a:lnTo>
                  <a:pt x="3989654" y="82384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E9CC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59994" y="708063"/>
            <a:ext cx="101600" cy="101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235348" y="695363"/>
            <a:ext cx="114249" cy="114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10794" y="746163"/>
            <a:ext cx="3837254" cy="634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324222" y="610920"/>
            <a:ext cx="0" cy="97155"/>
          </a:xfrm>
          <a:custGeom>
            <a:avLst/>
            <a:gdLst/>
            <a:ahLst/>
            <a:cxnLst/>
            <a:rect l="l" t="t" r="r" b="b"/>
            <a:pathLst>
              <a:path w="0" h="97154">
                <a:moveTo>
                  <a:pt x="0" y="0"/>
                </a:moveTo>
                <a:lnTo>
                  <a:pt x="0" y="97142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09193" y="604779"/>
            <a:ext cx="3989704" cy="154305"/>
          </a:xfrm>
          <a:custGeom>
            <a:avLst/>
            <a:gdLst/>
            <a:ahLst/>
            <a:cxnLst/>
            <a:rect l="l" t="t" r="r" b="b"/>
            <a:pathLst>
              <a:path w="3989704" h="154304">
                <a:moveTo>
                  <a:pt x="3989654" y="0"/>
                </a:moveTo>
                <a:lnTo>
                  <a:pt x="0" y="0"/>
                </a:lnTo>
                <a:lnTo>
                  <a:pt x="0" y="103283"/>
                </a:lnTo>
                <a:lnTo>
                  <a:pt x="4008" y="123008"/>
                </a:lnTo>
                <a:lnTo>
                  <a:pt x="14922" y="139160"/>
                </a:lnTo>
                <a:lnTo>
                  <a:pt x="31075" y="150075"/>
                </a:lnTo>
                <a:lnTo>
                  <a:pt x="50800" y="154083"/>
                </a:lnTo>
                <a:lnTo>
                  <a:pt x="3938854" y="154083"/>
                </a:lnTo>
                <a:lnTo>
                  <a:pt x="3958579" y="150075"/>
                </a:lnTo>
                <a:lnTo>
                  <a:pt x="3974732" y="139160"/>
                </a:lnTo>
                <a:lnTo>
                  <a:pt x="3985646" y="123008"/>
                </a:lnTo>
                <a:lnTo>
                  <a:pt x="3989654" y="103283"/>
                </a:lnTo>
                <a:lnTo>
                  <a:pt x="3989654" y="0"/>
                </a:lnTo>
                <a:close/>
              </a:path>
            </a:pathLst>
          </a:custGeom>
          <a:solidFill>
            <a:srgbClr val="E9CC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298848" y="649017"/>
            <a:ext cx="0" cy="78105"/>
          </a:xfrm>
          <a:custGeom>
            <a:avLst/>
            <a:gdLst/>
            <a:ahLst/>
            <a:cxnLst/>
            <a:rect l="l" t="t" r="r" b="b"/>
            <a:pathLst>
              <a:path w="0" h="78104">
                <a:moveTo>
                  <a:pt x="0" y="7809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298848" y="63631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298848" y="62361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298848" y="61091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347294" y="598779"/>
            <a:ext cx="357505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50">
                <a:latin typeface="PMingLiU"/>
                <a:cs typeface="PMingLiU"/>
              </a:rPr>
              <a:t>me@local:~$</a:t>
            </a:r>
            <a:r>
              <a:rPr dirty="0" sz="800" spc="5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-5">
                <a:latin typeface="PMingLiU"/>
                <a:cs typeface="PMingLiU"/>
              </a:rPr>
              <a:t>&lt;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75">
                <a:latin typeface="PMingLiU"/>
                <a:cs typeface="PMingLiU"/>
              </a:rPr>
              <a:t>/dev/urandom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90">
                <a:latin typeface="PMingLiU"/>
                <a:cs typeface="PMingLiU"/>
              </a:rPr>
              <a:t>tr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10">
                <a:latin typeface="PMingLiU"/>
                <a:cs typeface="PMingLiU"/>
              </a:rPr>
              <a:t>-d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30">
                <a:latin typeface="PMingLiU"/>
                <a:cs typeface="PMingLiU"/>
              </a:rPr>
              <a:t>-c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-15">
                <a:latin typeface="PMingLiU"/>
                <a:cs typeface="PMingLiU"/>
              </a:rPr>
              <a:t>’A-Za-z0-9’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270">
                <a:latin typeface="PMingLiU"/>
                <a:cs typeface="PMingLiU"/>
              </a:rPr>
              <a:t>|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65">
                <a:latin typeface="PMingLiU"/>
                <a:cs typeface="PMingLiU"/>
              </a:rPr>
              <a:t>head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30">
                <a:latin typeface="PMingLiU"/>
                <a:cs typeface="PMingLiU"/>
              </a:rPr>
              <a:t>-c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45">
                <a:latin typeface="PMingLiU"/>
                <a:cs typeface="PMingLiU"/>
              </a:rPr>
              <a:t>8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210">
                <a:latin typeface="PMingLiU"/>
                <a:cs typeface="PMingLiU"/>
              </a:rPr>
              <a:t>;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65">
                <a:latin typeface="PMingLiU"/>
                <a:cs typeface="PMingLiU"/>
              </a:rPr>
              <a:t>echo</a:t>
            </a:r>
            <a:endParaRPr sz="800">
              <a:latin typeface="PMingLiU"/>
              <a:cs typeface="PMingLiU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47294" y="2839229"/>
            <a:ext cx="3838575" cy="3663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41100"/>
              </a:lnSpc>
            </a:pPr>
            <a:r>
              <a:rPr dirty="0" sz="800" spc="45" i="1">
                <a:latin typeface="Arial"/>
                <a:cs typeface="Arial"/>
              </a:rPr>
              <a:t>→</a:t>
            </a:r>
            <a:r>
              <a:rPr dirty="0" sz="800" spc="60" i="1">
                <a:latin typeface="Arial"/>
                <a:cs typeface="Arial"/>
              </a:rPr>
              <a:t> </a:t>
            </a:r>
            <a:r>
              <a:rPr dirty="0" sz="800" spc="-15">
                <a:latin typeface="Arial"/>
                <a:cs typeface="Arial"/>
              </a:rPr>
              <a:t>extrage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-35">
                <a:latin typeface="Arial"/>
                <a:cs typeface="Arial"/>
              </a:rPr>
              <a:t>p</a:t>
            </a:r>
            <a:r>
              <a:rPr dirty="0" sz="800" spc="10">
                <a:latin typeface="Arial"/>
                <a:cs typeface="Arial"/>
              </a:rPr>
              <a:t>ri</a:t>
            </a:r>
            <a:r>
              <a:rPr dirty="0" sz="800" spc="25">
                <a:latin typeface="Arial"/>
                <a:cs typeface="Arial"/>
              </a:rPr>
              <a:t>m</a:t>
            </a:r>
            <a:r>
              <a:rPr dirty="0" sz="800" spc="-70">
                <a:latin typeface="Arial"/>
                <a:cs typeface="Arial"/>
              </a:rPr>
              <a:t>e</a:t>
            </a:r>
            <a:r>
              <a:rPr dirty="0" sz="800" spc="15">
                <a:latin typeface="Arial"/>
                <a:cs typeface="Arial"/>
              </a:rPr>
              <a:t>l</a:t>
            </a:r>
            <a:r>
              <a:rPr dirty="0" sz="800" spc="-70">
                <a:latin typeface="Arial"/>
                <a:cs typeface="Arial"/>
              </a:rPr>
              <a:t>e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8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-30">
                <a:latin typeface="Arial"/>
                <a:cs typeface="Arial"/>
              </a:rPr>
              <a:t>c</a:t>
            </a:r>
            <a:r>
              <a:rPr dirty="0" sz="800" spc="-60">
                <a:latin typeface="Arial"/>
                <a:cs typeface="Arial"/>
              </a:rPr>
              <a:t>a</a:t>
            </a:r>
            <a:r>
              <a:rPr dirty="0" sz="800" spc="-15">
                <a:latin typeface="Arial"/>
                <a:cs typeface="Arial"/>
              </a:rPr>
              <a:t>ractere</a:t>
            </a:r>
            <a:r>
              <a:rPr dirty="0" sz="800" spc="55">
                <a:latin typeface="Arial"/>
                <a:cs typeface="Arial"/>
              </a:rPr>
              <a:t> </a:t>
            </a:r>
            <a:r>
              <a:rPr dirty="0" sz="800" spc="55">
                <a:latin typeface="Arial"/>
                <a:cs typeface="Arial"/>
              </a:rPr>
              <a:t>t</a:t>
            </a:r>
            <a:r>
              <a:rPr dirty="0" sz="800" spc="40">
                <a:latin typeface="Arial"/>
                <a:cs typeface="Arial"/>
              </a:rPr>
              <a:t>i</a:t>
            </a:r>
            <a:r>
              <a:rPr dirty="0" sz="800" spc="-20">
                <a:latin typeface="Arial"/>
                <a:cs typeface="Arial"/>
              </a:rPr>
              <a:t>p</a:t>
            </a:r>
            <a:r>
              <a:rPr dirty="0" sz="800" spc="-260">
                <a:latin typeface="Arial"/>
                <a:cs typeface="Arial"/>
              </a:rPr>
              <a:t>˘</a:t>
            </a:r>
            <a:r>
              <a:rPr dirty="0" sz="800" spc="-5">
                <a:latin typeface="Arial"/>
                <a:cs typeface="Arial"/>
              </a:rPr>
              <a:t>aribile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20">
                <a:latin typeface="Arial"/>
                <a:cs typeface="Arial"/>
              </a:rPr>
              <a:t>(lite</a:t>
            </a:r>
            <a:r>
              <a:rPr dirty="0" sz="800" spc="15">
                <a:latin typeface="Arial"/>
                <a:cs typeface="Arial"/>
              </a:rPr>
              <a:t>r</a:t>
            </a:r>
            <a:r>
              <a:rPr dirty="0" sz="800" spc="-260">
                <a:latin typeface="Arial"/>
                <a:cs typeface="Arial"/>
              </a:rPr>
              <a:t>˘</a:t>
            </a:r>
            <a:r>
              <a:rPr dirty="0" sz="800" spc="-40">
                <a:latin typeface="Arial"/>
                <a:cs typeface="Arial"/>
              </a:rPr>
              <a:t>a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-45">
                <a:latin typeface="Arial"/>
                <a:cs typeface="Arial"/>
              </a:rPr>
              <a:t>sau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10">
                <a:latin typeface="Arial"/>
                <a:cs typeface="Arial"/>
              </a:rPr>
              <a:t>cif</a:t>
            </a:r>
            <a:r>
              <a:rPr dirty="0" sz="800">
                <a:latin typeface="Arial"/>
                <a:cs typeface="Arial"/>
              </a:rPr>
              <a:t>r</a:t>
            </a:r>
            <a:r>
              <a:rPr dirty="0" sz="800" spc="-260">
                <a:latin typeface="Arial"/>
                <a:cs typeface="Arial"/>
              </a:rPr>
              <a:t>˘</a:t>
            </a:r>
            <a:r>
              <a:rPr dirty="0" sz="800" spc="10">
                <a:latin typeface="Arial"/>
                <a:cs typeface="Arial"/>
              </a:rPr>
              <a:t>a)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10">
                <a:latin typeface="Arial"/>
                <a:cs typeface="Arial"/>
              </a:rPr>
              <a:t>dintr-un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-320">
                <a:latin typeface="Arial"/>
                <a:cs typeface="Arial"/>
              </a:rPr>
              <a:t>s</a:t>
            </a:r>
            <a:r>
              <a:rPr dirty="0" baseline="-11111" sz="750" spc="7">
                <a:latin typeface="Arial"/>
                <a:cs typeface="Arial"/>
              </a:rPr>
              <a:t>,</a:t>
            </a:r>
            <a:r>
              <a:rPr dirty="0" baseline="-11111" sz="750" spc="-82">
                <a:latin typeface="Arial"/>
                <a:cs typeface="Arial"/>
              </a:rPr>
              <a:t> </a:t>
            </a:r>
            <a:r>
              <a:rPr dirty="0" sz="800" spc="20">
                <a:latin typeface="Arial"/>
                <a:cs typeface="Arial"/>
              </a:rPr>
              <a:t>ir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-15">
                <a:latin typeface="Arial"/>
                <a:cs typeface="Arial"/>
              </a:rPr>
              <a:t>generat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aleat</a:t>
            </a:r>
            <a:r>
              <a:rPr dirty="0" sz="800" spc="-40">
                <a:latin typeface="Arial"/>
                <a:cs typeface="Arial"/>
              </a:rPr>
              <a:t>o</a:t>
            </a:r>
            <a:r>
              <a:rPr dirty="0" sz="800" spc="15">
                <a:latin typeface="Arial"/>
                <a:cs typeface="Arial"/>
              </a:rPr>
              <a:t>r;</a:t>
            </a:r>
            <a:r>
              <a:rPr dirty="0" sz="800" spc="1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la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5">
                <a:latin typeface="Arial"/>
                <a:cs typeface="Arial"/>
              </a:rPr>
              <a:t>final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5">
                <a:latin typeface="Arial"/>
                <a:cs typeface="Arial"/>
              </a:rPr>
              <a:t>afi</a:t>
            </a:r>
            <a:r>
              <a:rPr dirty="0" sz="800" spc="-320">
                <a:latin typeface="Arial"/>
                <a:cs typeface="Arial"/>
              </a:rPr>
              <a:t>s</a:t>
            </a:r>
            <a:r>
              <a:rPr dirty="0" baseline="-11111" sz="750" spc="7">
                <a:latin typeface="Arial"/>
                <a:cs typeface="Arial"/>
              </a:rPr>
              <a:t>,</a:t>
            </a:r>
            <a:r>
              <a:rPr dirty="0" baseline="-11111" sz="750" spc="-82">
                <a:latin typeface="Arial"/>
                <a:cs typeface="Arial"/>
              </a:rPr>
              <a:t> </a:t>
            </a:r>
            <a:r>
              <a:rPr dirty="0" sz="800" spc="-50">
                <a:latin typeface="Arial"/>
                <a:cs typeface="Arial"/>
              </a:rPr>
              <a:t>ea</a:t>
            </a:r>
            <a:r>
              <a:rPr dirty="0" sz="800" spc="-55">
                <a:latin typeface="Arial"/>
                <a:cs typeface="Arial"/>
              </a:rPr>
              <a:t>z</a:t>
            </a:r>
            <a:r>
              <a:rPr dirty="0" sz="800" spc="-260">
                <a:latin typeface="Arial"/>
                <a:cs typeface="Arial"/>
              </a:rPr>
              <a:t>˘</a:t>
            </a:r>
            <a:r>
              <a:rPr dirty="0" sz="800" spc="-40">
                <a:latin typeface="Arial"/>
                <a:cs typeface="Arial"/>
              </a:rPr>
              <a:t>a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un</a:t>
            </a:r>
            <a:r>
              <a:rPr dirty="0" sz="800" spc="60">
                <a:latin typeface="Arial"/>
                <a:cs typeface="Arial"/>
              </a:rPr>
              <a:t> </a:t>
            </a:r>
            <a:r>
              <a:rPr dirty="0" sz="800" spc="-30">
                <a:latin typeface="Arial"/>
                <a:cs typeface="Arial"/>
              </a:rPr>
              <a:t>c</a:t>
            </a:r>
            <a:r>
              <a:rPr dirty="0" sz="800" spc="-60">
                <a:latin typeface="Arial"/>
                <a:cs typeface="Arial"/>
              </a:rPr>
              <a:t>a</a:t>
            </a:r>
            <a:r>
              <a:rPr dirty="0" sz="800" spc="-5">
                <a:latin typeface="Arial"/>
                <a:cs typeface="Arial"/>
              </a:rPr>
              <a:t>racter</a:t>
            </a:r>
            <a:r>
              <a:rPr dirty="0" sz="800" spc="55">
                <a:latin typeface="Arial"/>
                <a:cs typeface="Arial"/>
              </a:rPr>
              <a:t> </a:t>
            </a:r>
            <a:r>
              <a:rPr dirty="0" sz="800" spc="10" i="1">
                <a:latin typeface="Calibri"/>
                <a:cs typeface="Calibri"/>
              </a:rPr>
              <a:t>newline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15">
                <a:hlinkClick r:id="rId6" action="ppaction://hlinksldjump"/>
              </a:rPr>
              <a:t>Cursul</a:t>
            </a:r>
            <a:r>
              <a:rPr dirty="0" baseline="5555" sz="750" spc="52">
                <a:hlinkClick r:id="rId6" action="ppaction://hlinksldjump"/>
              </a:rPr>
              <a:t> </a:t>
            </a:r>
            <a:r>
              <a:rPr dirty="0" baseline="5555" sz="750" spc="-7">
                <a:hlinkClick r:id="rId6" action="ppaction://hlinksldjump"/>
              </a:rPr>
              <a:t>6,</a:t>
            </a:r>
            <a:r>
              <a:rPr dirty="0" baseline="5555" sz="750" spc="52">
                <a:hlinkClick r:id="rId6" action="ppaction://hlinksldjump"/>
              </a:rPr>
              <a:t> </a:t>
            </a:r>
            <a:r>
              <a:rPr dirty="0" baseline="5555" sz="750">
                <a:hlinkClick r:id="rId6" action="ppaction://hlinksldjump"/>
              </a:rPr>
              <a:t>Interfa</a:t>
            </a:r>
            <a:r>
              <a:rPr dirty="0" baseline="5555" sz="750" spc="-179">
                <a:hlinkClick r:id="rId6" action="ppaction://hlinksldjump"/>
              </a:rPr>
              <a:t>t</a:t>
            </a:r>
            <a:r>
              <a:rPr dirty="0" sz="500" spc="25">
                <a:hlinkClick r:id="rId6" action="ppaction://hlinksldjump"/>
              </a:rPr>
              <a:t>,</a:t>
            </a:r>
            <a:r>
              <a:rPr dirty="0" baseline="5555" sz="750" spc="-37">
                <a:hlinkClick r:id="rId6" action="ppaction://hlinksldjump"/>
              </a:rPr>
              <a:t>a</a:t>
            </a:r>
            <a:r>
              <a:rPr dirty="0" baseline="5555" sz="750" spc="-52">
                <a:hlinkClick r:id="rId6" action="ppaction://hlinksldjump"/>
              </a:rPr>
              <a:t> </a:t>
            </a:r>
            <a:r>
              <a:rPr dirty="0" baseline="5555" sz="750" spc="-157">
                <a:hlinkClick r:id="rId6" action="ppaction://hlinksldjump"/>
              </a:rPr>
              <a:t>ˆ</a:t>
            </a:r>
            <a:r>
              <a:rPr dirty="0" baseline="5555" sz="750" spc="-15">
                <a:hlinkClick r:id="rId6" action="ppaction://hlinksldjump"/>
              </a:rPr>
              <a:t>ın</a:t>
            </a:r>
            <a:r>
              <a:rPr dirty="0" baseline="5555" sz="750" spc="52">
                <a:hlinkClick r:id="rId6" action="ppaction://hlinksldjump"/>
              </a:rPr>
              <a:t> </a:t>
            </a:r>
            <a:r>
              <a:rPr dirty="0" baseline="5555" sz="750">
                <a:hlinkClick r:id="rId6" action="ppaction://hlinksldjump"/>
              </a:rPr>
              <a:t>linia</a:t>
            </a:r>
            <a:r>
              <a:rPr dirty="0" baseline="5555" sz="750" spc="52">
                <a:hlinkClick r:id="rId6" action="ppaction://hlinksldjump"/>
              </a:rPr>
              <a:t> </a:t>
            </a:r>
            <a:r>
              <a:rPr dirty="0" baseline="5555" sz="750" spc="-37">
                <a:hlinkClick r:id="rId6" action="ppaction://hlinksldjump"/>
              </a:rPr>
              <a:t>de</a:t>
            </a:r>
            <a:r>
              <a:rPr dirty="0" baseline="5555" sz="750" spc="52">
                <a:hlinkClick r:id="rId6" action="ppaction://hlinksldjump"/>
              </a:rPr>
              <a:t> </a:t>
            </a:r>
            <a:r>
              <a:rPr dirty="0" baseline="5555" sz="750" spc="-22">
                <a:hlinkClick r:id="rId6" action="ppaction://hlinksldjump"/>
              </a:rPr>
              <a:t>c</a:t>
            </a:r>
            <a:r>
              <a:rPr dirty="0" baseline="5555" sz="750" spc="-30">
                <a:hlinkClick r:id="rId6" action="ppaction://hlinksldjump"/>
              </a:rPr>
              <a:t>o</a:t>
            </a:r>
            <a:r>
              <a:rPr dirty="0" baseline="5555" sz="750" spc="-15">
                <a:hlinkClick r:id="rId6" action="ppaction://hlinksldjump"/>
              </a:rPr>
              <a:t>man</a:t>
            </a:r>
            <a:r>
              <a:rPr dirty="0" baseline="5555" sz="750" spc="-22">
                <a:hlinkClick r:id="rId6" action="ppaction://hlinksldjump"/>
              </a:rPr>
              <a:t>d</a:t>
            </a:r>
            <a:r>
              <a:rPr dirty="0" baseline="5555" sz="750" spc="-247">
                <a:hlinkClick r:id="rId6" action="ppaction://hlinksldjump"/>
              </a:rPr>
              <a:t>˘</a:t>
            </a:r>
            <a:r>
              <a:rPr dirty="0" baseline="5555" sz="750" spc="-37">
                <a:hlinkClick r:id="rId6" action="ppaction://hlinksldjump"/>
              </a:rPr>
              <a:t>a</a:t>
            </a:r>
            <a:endParaRPr baseline="5555" sz="750"/>
          </a:p>
        </p:txBody>
      </p:sp>
      <p:sp>
        <p:nvSpPr>
          <p:cNvPr id="21" name="object 2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15"/>
              <a:t>32</a:t>
            </a:r>
            <a:r>
              <a:rPr dirty="0" spc="30"/>
              <a:t>/52</a:t>
            </a:r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344824" y="832300"/>
          <a:ext cx="3936365" cy="19742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82936"/>
              </a:tblGrid>
              <a:tr h="1091266"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dirty="0" baseline="6944" sz="1200">
                          <a:solidFill>
                            <a:srgbClr val="B85433"/>
                          </a:solidFill>
                          <a:latin typeface="Lucida Sans Unicode"/>
                          <a:cs typeface="Lucida Sans Unicode"/>
                        </a:rPr>
                        <a:t>›</a:t>
                      </a:r>
                      <a:r>
                        <a:rPr dirty="0" baseline="6944" sz="1200">
                          <a:solidFill>
                            <a:srgbClr val="B85433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baseline="6944" sz="1200" spc="60">
                          <a:solidFill>
                            <a:srgbClr val="B85433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800">
                          <a:latin typeface="PMingLiU"/>
                          <a:cs typeface="PMingLiU"/>
                        </a:rPr>
                        <a:t>/dev/urand</a:t>
                      </a:r>
                      <a:r>
                        <a:rPr dirty="0" sz="800" spc="-5">
                          <a:latin typeface="PMingLiU"/>
                          <a:cs typeface="PMingLiU"/>
                        </a:rPr>
                        <a:t>o</a:t>
                      </a:r>
                      <a:r>
                        <a:rPr dirty="0" sz="800">
                          <a:latin typeface="PMingLiU"/>
                          <a:cs typeface="PMingLiU"/>
                        </a:rPr>
                        <a:t>m</a:t>
                      </a:r>
                      <a:r>
                        <a:rPr dirty="0" sz="800" spc="75">
                          <a:latin typeface="PMingLiU"/>
                          <a:cs typeface="PMingLiU"/>
                        </a:rPr>
                        <a:t>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–</a:t>
                      </a:r>
                      <a:r>
                        <a:rPr dirty="0" sz="80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generat</a:t>
                      </a:r>
                      <a:r>
                        <a:rPr dirty="0" sz="800" spc="-2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80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80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800" spc="-2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ractere</a:t>
                      </a:r>
                      <a:r>
                        <a:rPr dirty="0" sz="800" spc="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aleato</a:t>
                      </a:r>
                      <a:r>
                        <a:rPr dirty="0" sz="800" spc="-2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re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16954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baseline="6944" sz="1200">
                          <a:solidFill>
                            <a:srgbClr val="B85433"/>
                          </a:solidFill>
                          <a:latin typeface="Lucida Sans Unicode"/>
                          <a:cs typeface="Lucida Sans Unicode"/>
                        </a:rPr>
                        <a:t>›</a:t>
                      </a:r>
                      <a:r>
                        <a:rPr dirty="0" baseline="6944" sz="1200">
                          <a:solidFill>
                            <a:srgbClr val="B85433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baseline="6944" sz="1200" spc="60">
                          <a:solidFill>
                            <a:srgbClr val="B85433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800" i="1">
                          <a:latin typeface="Verdana"/>
                          <a:cs typeface="Verdana"/>
                        </a:rPr>
                        <a:t>&lt;</a:t>
                      </a:r>
                      <a:r>
                        <a:rPr dirty="0" sz="800" i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800" spc="-140" i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800">
                          <a:latin typeface="PMingLiU"/>
                          <a:cs typeface="PMingLiU"/>
                        </a:rPr>
                        <a:t>/dev/urandom</a:t>
                      </a:r>
                      <a:r>
                        <a:rPr dirty="0" sz="800" spc="70">
                          <a:latin typeface="PMingLiU"/>
                          <a:cs typeface="PMingLiU"/>
                        </a:rPr>
                        <a:t>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–</a:t>
                      </a:r>
                      <a:r>
                        <a:rPr dirty="0" sz="80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redictea</a:t>
                      </a:r>
                      <a:r>
                        <a:rPr dirty="0" sz="800" spc="-15">
                          <a:latin typeface="Arial"/>
                          <a:cs typeface="Arial"/>
                        </a:rPr>
                        <a:t>z</a:t>
                      </a:r>
                      <a:r>
                        <a:rPr dirty="0" sz="800" spc="-415">
                          <a:latin typeface="Arial"/>
                          <a:cs typeface="Arial"/>
                        </a:rPr>
                        <a:t>˘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80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intr</a:t>
                      </a:r>
                      <a:r>
                        <a:rPr dirty="0" sz="800" spc="-2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rea</a:t>
                      </a:r>
                      <a:r>
                        <a:rPr dirty="0" sz="800" spc="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stand</a:t>
                      </a:r>
                      <a:r>
                        <a:rPr dirty="0" sz="800" spc="-2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rd</a:t>
                      </a:r>
                      <a:r>
                        <a:rPr dirty="0" sz="80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din</a:t>
                      </a:r>
                      <a:r>
                        <a:rPr dirty="0" sz="80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fi</a:t>
                      </a:r>
                      <a:r>
                        <a:rPr dirty="0" sz="800" spc="-240">
                          <a:latin typeface="Arial"/>
                          <a:cs typeface="Arial"/>
                        </a:rPr>
                        <a:t>s</a:t>
                      </a:r>
                      <a:r>
                        <a:rPr dirty="0" baseline="-11111" sz="750">
                          <a:latin typeface="Arial"/>
                          <a:cs typeface="Arial"/>
                        </a:rPr>
                        <a:t>,</a:t>
                      </a:r>
                      <a:r>
                        <a:rPr dirty="0" baseline="-11111" sz="750" spc="-82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ierul</a:t>
                      </a:r>
                      <a:r>
                        <a:rPr dirty="0" sz="80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>
                          <a:latin typeface="PMingLiU"/>
                          <a:cs typeface="PMingLiU"/>
                        </a:rPr>
                        <a:t>/dev/urandom</a:t>
                      </a:r>
                      <a:endParaRPr sz="800">
                        <a:latin typeface="PMingLiU"/>
                        <a:cs typeface="PMingLiU"/>
                      </a:endParaRPr>
                    </a:p>
                    <a:p>
                      <a:pPr marL="16954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baseline="6944" sz="1200">
                          <a:solidFill>
                            <a:srgbClr val="B85433"/>
                          </a:solidFill>
                          <a:latin typeface="Lucida Sans Unicode"/>
                          <a:cs typeface="Lucida Sans Unicode"/>
                        </a:rPr>
                        <a:t>›</a:t>
                      </a:r>
                      <a:r>
                        <a:rPr dirty="0" baseline="6944" sz="1200">
                          <a:solidFill>
                            <a:srgbClr val="B85433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baseline="6944" sz="1200" spc="60">
                          <a:solidFill>
                            <a:srgbClr val="B85433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800">
                          <a:latin typeface="PMingLiU"/>
                          <a:cs typeface="PMingLiU"/>
                        </a:rPr>
                        <a:t>tr</a:t>
                      </a:r>
                      <a:r>
                        <a:rPr dirty="0" sz="800" spc="70">
                          <a:latin typeface="PMingLiU"/>
                          <a:cs typeface="PMingLiU"/>
                        </a:rPr>
                        <a:t>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–</a:t>
                      </a:r>
                      <a:r>
                        <a:rPr dirty="0" sz="80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i="1">
                          <a:latin typeface="Calibri"/>
                          <a:cs typeface="Calibri"/>
                        </a:rPr>
                        <a:t>transliterate</a:t>
                      </a:r>
                      <a:r>
                        <a:rPr dirty="0" sz="800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25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(coman</a:t>
                      </a:r>
                      <a:r>
                        <a:rPr dirty="0" sz="800" spc="-10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800" spc="-415">
                          <a:latin typeface="Arial"/>
                          <a:cs typeface="Arial"/>
                        </a:rPr>
                        <a:t>˘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80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shell</a:t>
                      </a:r>
                      <a:r>
                        <a:rPr dirty="0" sz="80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80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tip</a:t>
                      </a:r>
                      <a:r>
                        <a:rPr dirty="0" sz="80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b="1">
                          <a:latin typeface="Calibri"/>
                          <a:cs typeface="Calibri"/>
                        </a:rPr>
                        <a:t>filtru</a:t>
                      </a:r>
                      <a:r>
                        <a:rPr dirty="0" sz="80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7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b="1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80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7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b="1">
                          <a:latin typeface="Calibri"/>
                          <a:cs typeface="Calibri"/>
                        </a:rPr>
                        <a:t>text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)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16954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baseline="6944" sz="1200">
                          <a:solidFill>
                            <a:srgbClr val="B85433"/>
                          </a:solidFill>
                          <a:latin typeface="Lucida Sans Unicode"/>
                          <a:cs typeface="Lucida Sans Unicode"/>
                        </a:rPr>
                        <a:t>›</a:t>
                      </a:r>
                      <a:r>
                        <a:rPr dirty="0" baseline="6944" sz="1200">
                          <a:solidFill>
                            <a:srgbClr val="B85433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baseline="6944" sz="1200" spc="60">
                          <a:solidFill>
                            <a:srgbClr val="B85433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800">
                          <a:latin typeface="PMingLiU"/>
                          <a:cs typeface="PMingLiU"/>
                        </a:rPr>
                        <a:t>-d</a:t>
                      </a:r>
                      <a:r>
                        <a:rPr dirty="0" sz="800" spc="70">
                          <a:latin typeface="PMingLiU"/>
                          <a:cs typeface="PMingLiU"/>
                        </a:rPr>
                        <a:t>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–</a:t>
                      </a:r>
                      <a:r>
                        <a:rPr dirty="0" sz="80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delete</a:t>
                      </a:r>
                      <a:r>
                        <a:rPr dirty="0" sz="800" spc="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(</a:t>
                      </a:r>
                      <a:r>
                        <a:rPr dirty="0" sz="800" spc="-240">
                          <a:latin typeface="Arial"/>
                          <a:cs typeface="Arial"/>
                        </a:rPr>
                        <a:t>s</a:t>
                      </a:r>
                      <a:r>
                        <a:rPr dirty="0" baseline="-11111" sz="750">
                          <a:latin typeface="Arial"/>
                          <a:cs typeface="Arial"/>
                        </a:rPr>
                        <a:t>,</a:t>
                      </a:r>
                      <a:r>
                        <a:rPr dirty="0" baseline="-11111" sz="750" spc="-82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terge)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16954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baseline="6944" sz="1200">
                          <a:solidFill>
                            <a:srgbClr val="B85433"/>
                          </a:solidFill>
                          <a:latin typeface="Lucida Sans Unicode"/>
                          <a:cs typeface="Lucida Sans Unicode"/>
                        </a:rPr>
                        <a:t>›</a:t>
                      </a:r>
                      <a:r>
                        <a:rPr dirty="0" baseline="6944" sz="1200">
                          <a:solidFill>
                            <a:srgbClr val="B85433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baseline="6944" sz="1200" spc="60">
                          <a:solidFill>
                            <a:srgbClr val="B85433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800">
                          <a:latin typeface="PMingLiU"/>
                          <a:cs typeface="PMingLiU"/>
                        </a:rPr>
                        <a:t>-c</a:t>
                      </a:r>
                      <a:r>
                        <a:rPr dirty="0" sz="800" spc="70">
                          <a:latin typeface="PMingLiU"/>
                          <a:cs typeface="PMingLiU"/>
                        </a:rPr>
                        <a:t>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–</a:t>
                      </a:r>
                      <a:r>
                        <a:rPr dirty="0" sz="80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complement</a:t>
                      </a:r>
                      <a:r>
                        <a:rPr dirty="0" sz="80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(set</a:t>
                      </a:r>
                      <a:r>
                        <a:rPr dirty="0" sz="80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complement</a:t>
                      </a:r>
                      <a:r>
                        <a:rPr dirty="0" sz="800" spc="-2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r)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16954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baseline="6944" sz="1200">
                          <a:solidFill>
                            <a:srgbClr val="B85433"/>
                          </a:solidFill>
                          <a:latin typeface="Lucida Sans Unicode"/>
                          <a:cs typeface="Lucida Sans Unicode"/>
                        </a:rPr>
                        <a:t>›</a:t>
                      </a:r>
                      <a:r>
                        <a:rPr dirty="0" baseline="6944" sz="1200">
                          <a:solidFill>
                            <a:srgbClr val="B85433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baseline="6944" sz="1200" spc="60">
                          <a:solidFill>
                            <a:srgbClr val="B85433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800">
                          <a:latin typeface="PMingLiU"/>
                          <a:cs typeface="PMingLiU"/>
                        </a:rPr>
                        <a:t>-c</a:t>
                      </a:r>
                      <a:r>
                        <a:rPr dirty="0" sz="800">
                          <a:latin typeface="PMingLiU"/>
                          <a:cs typeface="PMingLiU"/>
                        </a:rPr>
                        <a:t> </a:t>
                      </a:r>
                      <a:r>
                        <a:rPr dirty="0" sz="800" spc="5">
                          <a:latin typeface="PMingLiU"/>
                          <a:cs typeface="PMingLiU"/>
                        </a:rPr>
                        <a:t> </a:t>
                      </a:r>
                      <a:r>
                        <a:rPr dirty="0" sz="800">
                          <a:latin typeface="PMingLiU"/>
                          <a:cs typeface="PMingLiU"/>
                        </a:rPr>
                        <a:t>’A-Za-z0-9’</a:t>
                      </a:r>
                      <a:r>
                        <a:rPr dirty="0" sz="800" spc="70">
                          <a:latin typeface="PMingLiU"/>
                          <a:cs typeface="PMingLiU"/>
                        </a:rPr>
                        <a:t>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–</a:t>
                      </a:r>
                      <a:r>
                        <a:rPr dirty="0" sz="80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2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rice</a:t>
                      </a:r>
                      <a:r>
                        <a:rPr dirty="0" sz="800" spc="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nu</a:t>
                      </a:r>
                      <a:r>
                        <a:rPr dirty="0" sz="80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este</a:t>
                      </a:r>
                      <a:r>
                        <a:rPr dirty="0" sz="80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lite</a:t>
                      </a:r>
                      <a:r>
                        <a:rPr dirty="0" sz="800" spc="-1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800" spc="-415">
                          <a:latin typeface="Arial"/>
                          <a:cs typeface="Arial"/>
                        </a:rPr>
                        <a:t>˘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80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sau</a:t>
                      </a:r>
                      <a:r>
                        <a:rPr dirty="0" sz="80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cif</a:t>
                      </a:r>
                      <a:r>
                        <a:rPr dirty="0" sz="800" spc="-1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800" spc="-415">
                          <a:latin typeface="Arial"/>
                          <a:cs typeface="Arial"/>
                        </a:rPr>
                        <a:t>˘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a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5420">
                      <a:solidFill>
                        <a:srgbClr val="000000"/>
                      </a:solidFill>
                      <a:prstDash val="solid"/>
                    </a:lnL>
                    <a:lnR w="35420">
                      <a:solidFill>
                        <a:srgbClr val="000000"/>
                      </a:solidFill>
                      <a:prstDash val="solid"/>
                    </a:lnR>
                    <a:lnT w="48069">
                      <a:solidFill>
                        <a:srgbClr val="000000"/>
                      </a:solidFill>
                      <a:prstDash val="solid"/>
                    </a:lnT>
                    <a:lnB w="5054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4856">
                <a:tc>
                  <a:txBody>
                    <a:bodyPr/>
                    <a:lstStyle/>
                    <a:p>
                      <a:pPr marL="2476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800" i="1">
                          <a:latin typeface="Arial"/>
                          <a:cs typeface="Arial"/>
                        </a:rPr>
                        <a:t>→</a:t>
                      </a:r>
                      <a:r>
                        <a:rPr dirty="0" sz="800" spc="6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240">
                          <a:latin typeface="Arial"/>
                          <a:cs typeface="Arial"/>
                        </a:rPr>
                        <a:t>s</a:t>
                      </a:r>
                      <a:r>
                        <a:rPr dirty="0" baseline="-11111" sz="750">
                          <a:latin typeface="Arial"/>
                          <a:cs typeface="Arial"/>
                        </a:rPr>
                        <a:t>,</a:t>
                      </a:r>
                      <a:r>
                        <a:rPr dirty="0" baseline="-11111" sz="750" spc="-82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terge</a:t>
                      </a:r>
                      <a:r>
                        <a:rPr dirty="0" sz="800" spc="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2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ice</a:t>
                      </a:r>
                      <a:r>
                        <a:rPr dirty="0" sz="80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b="1">
                          <a:latin typeface="Calibri"/>
                          <a:cs typeface="Calibri"/>
                        </a:rPr>
                        <a:t>nu</a:t>
                      </a:r>
                      <a:r>
                        <a:rPr dirty="0" sz="80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8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este</a:t>
                      </a:r>
                      <a:r>
                        <a:rPr dirty="0" sz="80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lite</a:t>
                      </a:r>
                      <a:r>
                        <a:rPr dirty="0" sz="800" spc="-1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800" spc="-415">
                          <a:latin typeface="Arial"/>
                          <a:cs typeface="Arial"/>
                        </a:rPr>
                        <a:t>˘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80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sau</a:t>
                      </a:r>
                      <a:r>
                        <a:rPr dirty="0" sz="80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cif</a:t>
                      </a:r>
                      <a:r>
                        <a:rPr dirty="0" sz="800" spc="-1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800" spc="-415">
                          <a:latin typeface="Arial"/>
                          <a:cs typeface="Arial"/>
                        </a:rPr>
                        <a:t>˘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80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dintr-un</a:t>
                      </a:r>
                      <a:r>
                        <a:rPr dirty="0" sz="80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240">
                          <a:latin typeface="Arial"/>
                          <a:cs typeface="Arial"/>
                        </a:rPr>
                        <a:t>s</a:t>
                      </a:r>
                      <a:r>
                        <a:rPr dirty="0" baseline="-11111" sz="750">
                          <a:latin typeface="Arial"/>
                          <a:cs typeface="Arial"/>
                        </a:rPr>
                        <a:t>,</a:t>
                      </a:r>
                      <a:r>
                        <a:rPr dirty="0" baseline="-11111" sz="750" spc="-82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ir</a:t>
                      </a:r>
                      <a:r>
                        <a:rPr dirty="0" sz="80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infinit</a:t>
                      </a:r>
                      <a:r>
                        <a:rPr dirty="0" sz="80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generat</a:t>
                      </a:r>
                      <a:r>
                        <a:rPr dirty="0" sz="80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aleat</a:t>
                      </a:r>
                      <a:r>
                        <a:rPr dirty="0" sz="800" spc="-2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r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lnT w="5054">
                      <a:solidFill>
                        <a:srgbClr val="000000"/>
                      </a:solidFill>
                      <a:prstDash val="solid"/>
                    </a:lnT>
                    <a:lnB w="5054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6819"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dirty="0" baseline="6944" sz="1200">
                          <a:solidFill>
                            <a:srgbClr val="B85433"/>
                          </a:solidFill>
                          <a:latin typeface="Lucida Sans Unicode"/>
                          <a:cs typeface="Lucida Sans Unicode"/>
                        </a:rPr>
                        <a:t>›</a:t>
                      </a:r>
                      <a:r>
                        <a:rPr dirty="0" baseline="6944" sz="1200">
                          <a:solidFill>
                            <a:srgbClr val="B85433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baseline="6944" sz="1200" spc="60">
                          <a:solidFill>
                            <a:srgbClr val="B85433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800">
                          <a:latin typeface="PMingLiU"/>
                          <a:cs typeface="PMingLiU"/>
                        </a:rPr>
                        <a:t>head</a:t>
                      </a:r>
                      <a:r>
                        <a:rPr dirty="0" sz="800" spc="70">
                          <a:latin typeface="PMingLiU"/>
                          <a:cs typeface="PMingLiU"/>
                        </a:rPr>
                        <a:t>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–</a:t>
                      </a:r>
                      <a:r>
                        <a:rPr dirty="0" sz="80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extrage</a:t>
                      </a:r>
                      <a:r>
                        <a:rPr dirty="0" sz="80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25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rimele</a:t>
                      </a:r>
                      <a:r>
                        <a:rPr dirty="0" sz="800" spc="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elemente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16954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baseline="6944" sz="1200">
                          <a:solidFill>
                            <a:srgbClr val="B85433"/>
                          </a:solidFill>
                          <a:latin typeface="Lucida Sans Unicode"/>
                          <a:cs typeface="Lucida Sans Unicode"/>
                        </a:rPr>
                        <a:t>›</a:t>
                      </a:r>
                      <a:r>
                        <a:rPr dirty="0" baseline="6944" sz="1200">
                          <a:solidFill>
                            <a:srgbClr val="B85433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baseline="6944" sz="1200" spc="60">
                          <a:solidFill>
                            <a:srgbClr val="B85433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800">
                          <a:latin typeface="PMingLiU"/>
                          <a:cs typeface="PMingLiU"/>
                        </a:rPr>
                        <a:t>-c</a:t>
                      </a:r>
                      <a:r>
                        <a:rPr dirty="0" sz="800">
                          <a:latin typeface="PMingLiU"/>
                          <a:cs typeface="PMingLiU"/>
                        </a:rPr>
                        <a:t> </a:t>
                      </a:r>
                      <a:r>
                        <a:rPr dirty="0" sz="800" spc="5">
                          <a:latin typeface="PMingLiU"/>
                          <a:cs typeface="PMingLiU"/>
                        </a:rPr>
                        <a:t> </a:t>
                      </a:r>
                      <a:r>
                        <a:rPr dirty="0" sz="800">
                          <a:latin typeface="PMingLiU"/>
                          <a:cs typeface="PMingLiU"/>
                        </a:rPr>
                        <a:t>8</a:t>
                      </a:r>
                      <a:r>
                        <a:rPr dirty="0" sz="800" spc="70">
                          <a:latin typeface="PMingLiU"/>
                          <a:cs typeface="PMingLiU"/>
                        </a:rPr>
                        <a:t>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–</a:t>
                      </a:r>
                      <a:r>
                        <a:rPr dirty="0" sz="80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opt</a:t>
                      </a:r>
                      <a:r>
                        <a:rPr dirty="0" sz="80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800" spc="-2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ractere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5420">
                      <a:solidFill>
                        <a:srgbClr val="000000"/>
                      </a:solidFill>
                      <a:prstDash val="solid"/>
                    </a:lnL>
                    <a:lnR w="35420">
                      <a:solidFill>
                        <a:srgbClr val="000000"/>
                      </a:solidFill>
                      <a:prstDash val="solid"/>
                    </a:lnR>
                    <a:lnT w="5054">
                      <a:solidFill>
                        <a:srgbClr val="000000"/>
                      </a:solidFill>
                      <a:prstDash val="solid"/>
                    </a:lnT>
                    <a:lnB w="5054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2892">
                <a:tc>
                  <a:txBody>
                    <a:bodyPr/>
                    <a:lstStyle/>
                    <a:p>
                      <a:pPr marL="2476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800" i="1">
                          <a:latin typeface="Arial"/>
                          <a:cs typeface="Arial"/>
                        </a:rPr>
                        <a:t>→</a:t>
                      </a:r>
                      <a:r>
                        <a:rPr dirty="0" sz="800" spc="6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extrage</a:t>
                      </a:r>
                      <a:r>
                        <a:rPr dirty="0" sz="80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25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ri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800" spc="-5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80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8</a:t>
                      </a:r>
                      <a:r>
                        <a:rPr dirty="0" sz="80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800" spc="-2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ractere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5054">
                      <a:solidFill>
                        <a:srgbClr val="000000"/>
                      </a:solidFill>
                      <a:prstDash val="solid"/>
                    </a:lnL>
                    <a:lnR w="5054">
                      <a:solidFill>
                        <a:srgbClr val="000000"/>
                      </a:solidFill>
                      <a:prstDash val="solid"/>
                    </a:lnR>
                    <a:lnT w="5054">
                      <a:solidFill>
                        <a:srgbClr val="000000"/>
                      </a:solidFill>
                      <a:prstDash val="solid"/>
                    </a:lnT>
                    <a:lnB w="5054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fast">
    <p:cut thruBlk="0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139440">
              <a:lnSpc>
                <a:spcPct val="100000"/>
              </a:lnSpc>
            </a:pPr>
            <a:r>
              <a:rPr dirty="0"/>
              <a:t>F</a:t>
            </a:r>
            <a:r>
              <a:rPr dirty="0" spc="-15"/>
              <a:t>acili</a:t>
            </a:r>
            <a:r>
              <a:rPr dirty="0" spc="-30"/>
              <a:t>t</a:t>
            </a:r>
            <a:r>
              <a:rPr dirty="0" spc="-650"/>
              <a:t>˘</a:t>
            </a:r>
            <a:r>
              <a:rPr dirty="0" spc="-75"/>
              <a:t>a</a:t>
            </a:r>
            <a:r>
              <a:rPr dirty="0" spc="-280"/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67">
                <a:latin typeface="Arial"/>
                <a:cs typeface="Arial"/>
              </a:rPr>
              <a:t> </a:t>
            </a:r>
            <a:r>
              <a:rPr dirty="0" sz="1200"/>
              <a:t>i</a:t>
            </a:r>
            <a:r>
              <a:rPr dirty="0" sz="1200" spc="10"/>
              <a:t> </a:t>
            </a:r>
            <a:r>
              <a:rPr dirty="0" sz="1200" spc="-70"/>
              <a:t>ava</a:t>
            </a:r>
            <a:r>
              <a:rPr dirty="0" sz="1200" spc="-65"/>
              <a:t>nsate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76389" y="1348651"/>
            <a:ext cx="2991485" cy="6108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65">
                <a:latin typeface="Arial"/>
                <a:cs typeface="Arial"/>
              </a:rPr>
              <a:t>re</a:t>
            </a:r>
            <a:r>
              <a:rPr dirty="0" sz="1100" spc="-204">
                <a:latin typeface="Arial"/>
                <a:cs typeface="Arial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inerea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anumit</a:t>
            </a:r>
            <a:r>
              <a:rPr dirty="0" sz="1100" spc="-70">
                <a:latin typeface="Arial"/>
                <a:cs typeface="Arial"/>
              </a:rPr>
              <a:t>o</a:t>
            </a:r>
            <a:r>
              <a:rPr dirty="0" sz="1100" spc="5">
                <a:latin typeface="Arial"/>
                <a:cs typeface="Arial"/>
              </a:rPr>
              <a:t>r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val</a:t>
            </a:r>
            <a:r>
              <a:rPr dirty="0" sz="1100" spc="-90">
                <a:latin typeface="Arial"/>
                <a:cs typeface="Arial"/>
              </a:rPr>
              <a:t>o</a:t>
            </a:r>
            <a:r>
              <a:rPr dirty="0" sz="1100" spc="20">
                <a:latin typeface="Arial"/>
                <a:cs typeface="Arial"/>
              </a:rPr>
              <a:t>ri/inf</a:t>
            </a:r>
            <a:r>
              <a:rPr dirty="0" sz="1100" spc="5">
                <a:latin typeface="Arial"/>
                <a:cs typeface="Arial"/>
              </a:rPr>
              <a:t>o</a:t>
            </a:r>
            <a:r>
              <a:rPr dirty="0" sz="1100" spc="-45">
                <a:latin typeface="Arial"/>
                <a:cs typeface="Arial"/>
              </a:rPr>
              <a:t>rma</a:t>
            </a:r>
            <a:r>
              <a:rPr dirty="0" sz="1100" spc="-204">
                <a:latin typeface="Arial"/>
                <a:cs typeface="Arial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100" spc="15">
                <a:latin typeface="Arial"/>
                <a:cs typeface="Arial"/>
              </a:rPr>
              <a:t>ii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(</a:t>
            </a:r>
            <a:r>
              <a:rPr dirty="0" sz="1100" spc="-229">
                <a:latin typeface="Arial"/>
                <a:cs typeface="Arial"/>
              </a:rPr>
              <a:t>ˆ</a:t>
            </a:r>
            <a:r>
              <a:rPr dirty="0" sz="1100" spc="-50">
                <a:latin typeface="Arial"/>
                <a:cs typeface="Arial"/>
              </a:rPr>
              <a:t>ın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v</a:t>
            </a:r>
            <a:r>
              <a:rPr dirty="0" sz="1100" spc="-105">
                <a:latin typeface="Arial"/>
                <a:cs typeface="Arial"/>
              </a:rPr>
              <a:t>a</a:t>
            </a:r>
            <a:r>
              <a:rPr dirty="0" sz="1100" spc="-20">
                <a:latin typeface="Arial"/>
                <a:cs typeface="Arial"/>
              </a:rPr>
              <a:t>riabile)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0">
                <a:latin typeface="Arial"/>
                <a:cs typeface="Arial"/>
              </a:rPr>
              <a:t>afi</a:t>
            </a:r>
            <a:r>
              <a:rPr dirty="0" sz="1100" spc="-434">
                <a:latin typeface="Arial"/>
                <a:cs typeface="Arial"/>
              </a:rPr>
              <a:t>s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75">
                <a:latin typeface="Arial"/>
                <a:cs typeface="Arial"/>
              </a:rPr>
              <a:t> </a:t>
            </a:r>
            <a:r>
              <a:rPr dirty="0" sz="1100" spc="-120">
                <a:latin typeface="Arial"/>
                <a:cs typeface="Arial"/>
              </a:rPr>
              <a:t>a</a:t>
            </a:r>
            <a:r>
              <a:rPr dirty="0" sz="1100" spc="-70">
                <a:latin typeface="Arial"/>
                <a:cs typeface="Arial"/>
              </a:rPr>
              <a:t>rea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75">
                <a:latin typeface="Arial"/>
                <a:cs typeface="Arial"/>
              </a:rPr>
              <a:t>c</a:t>
            </a:r>
            <a:r>
              <a:rPr dirty="0" sz="1100" spc="-114">
                <a:latin typeface="Arial"/>
                <a:cs typeface="Arial"/>
              </a:rPr>
              <a:t>a</a:t>
            </a:r>
            <a:r>
              <a:rPr dirty="0" sz="1100" spc="-40">
                <a:latin typeface="Arial"/>
                <a:cs typeface="Arial"/>
              </a:rPr>
              <a:t>racterel</a:t>
            </a:r>
            <a:r>
              <a:rPr dirty="0" sz="1100" spc="-90">
                <a:latin typeface="Arial"/>
                <a:cs typeface="Arial"/>
              </a:rPr>
              <a:t>o</a:t>
            </a:r>
            <a:r>
              <a:rPr dirty="0" sz="1100" spc="5">
                <a:latin typeface="Arial"/>
                <a:cs typeface="Arial"/>
              </a:rPr>
              <a:t>r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s</a:t>
            </a:r>
            <a:r>
              <a:rPr dirty="0" sz="1100" spc="-70">
                <a:latin typeface="Arial"/>
                <a:cs typeface="Arial"/>
              </a:rPr>
              <a:t>p</a:t>
            </a:r>
            <a:r>
              <a:rPr dirty="0" sz="1100" spc="-65">
                <a:latin typeface="Arial"/>
                <a:cs typeface="Arial"/>
              </a:rPr>
              <a:t>eciale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60">
                <a:latin typeface="Arial"/>
                <a:cs typeface="Arial"/>
              </a:rPr>
              <a:t>o</a:t>
            </a:r>
            <a:r>
              <a:rPr dirty="0" sz="1100" spc="-30">
                <a:latin typeface="Arial"/>
                <a:cs typeface="Arial"/>
              </a:rPr>
              <a:t>p</a:t>
            </a:r>
            <a:r>
              <a:rPr dirty="0" sz="1100" spc="-70">
                <a:latin typeface="Arial"/>
                <a:cs typeface="Arial"/>
              </a:rPr>
              <a:t>era</a:t>
            </a:r>
            <a:r>
              <a:rPr dirty="0" sz="1100" spc="-204">
                <a:latin typeface="Arial"/>
                <a:cs typeface="Arial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100" spc="15">
                <a:latin typeface="Arial"/>
                <a:cs typeface="Arial"/>
              </a:rPr>
              <a:t>ii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p</a:t>
            </a:r>
            <a:r>
              <a:rPr dirty="0" sz="1100" spc="-130">
                <a:latin typeface="Arial"/>
                <a:cs typeface="Arial"/>
              </a:rPr>
              <a:t>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mai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multe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15">
                <a:latin typeface="Arial"/>
                <a:cs typeface="Arial"/>
              </a:rPr>
              <a:t>int</a:t>
            </a:r>
            <a:r>
              <a:rPr dirty="0" sz="1100" spc="-5">
                <a:latin typeface="Arial"/>
                <a:cs typeface="Arial"/>
              </a:rPr>
              <a:t>r</a:t>
            </a:r>
            <a:r>
              <a:rPr dirty="0" sz="1100" spc="-360">
                <a:latin typeface="Arial"/>
                <a:cs typeface="Arial"/>
              </a:rPr>
              <a:t>˘</a:t>
            </a:r>
            <a:r>
              <a:rPr dirty="0" sz="1100" spc="-25">
                <a:latin typeface="Arial"/>
                <a:cs typeface="Arial"/>
              </a:rPr>
              <a:t>ari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dintr-o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da</a:t>
            </a:r>
            <a:r>
              <a:rPr dirty="0" sz="1100" spc="-25">
                <a:latin typeface="Arial"/>
                <a:cs typeface="Arial"/>
              </a:rPr>
              <a:t>t</a:t>
            </a:r>
            <a:r>
              <a:rPr dirty="0" sz="1100" spc="-360">
                <a:latin typeface="Arial"/>
                <a:cs typeface="Arial"/>
              </a:rPr>
              <a:t>˘</a:t>
            </a:r>
            <a:r>
              <a:rPr dirty="0" sz="1100" spc="-90">
                <a:latin typeface="Arial"/>
                <a:cs typeface="Arial"/>
              </a:rPr>
              <a:t>a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15">
                <a:hlinkClick r:id="rId3" action="ppaction://hlinksldjump"/>
              </a:rPr>
              <a:t>Cursul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 spc="-7">
                <a:hlinkClick r:id="rId3" action="ppaction://hlinksldjump"/>
              </a:rPr>
              <a:t>6,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>
                <a:hlinkClick r:id="rId3" action="ppaction://hlinksldjump"/>
              </a:rPr>
              <a:t>Interfa</a:t>
            </a:r>
            <a:r>
              <a:rPr dirty="0" baseline="5555" sz="750" spc="-179">
                <a:hlinkClick r:id="rId3" action="ppaction://hlinksldjump"/>
              </a:rPr>
              <a:t>t</a:t>
            </a:r>
            <a:r>
              <a:rPr dirty="0" sz="500" spc="25">
                <a:hlinkClick r:id="rId3" action="ppaction://hlinksldjump"/>
              </a:rPr>
              <a:t>,</a:t>
            </a:r>
            <a:r>
              <a:rPr dirty="0" baseline="5555" sz="750" spc="-37">
                <a:hlinkClick r:id="rId3" action="ppaction://hlinksldjump"/>
              </a:rPr>
              <a:t>a</a:t>
            </a:r>
            <a:r>
              <a:rPr dirty="0" baseline="5555" sz="750" spc="-52">
                <a:hlinkClick r:id="rId3" action="ppaction://hlinksldjump"/>
              </a:rPr>
              <a:t> </a:t>
            </a:r>
            <a:r>
              <a:rPr dirty="0" baseline="5555" sz="750" spc="-157">
                <a:hlinkClick r:id="rId3" action="ppaction://hlinksldjump"/>
              </a:rPr>
              <a:t>ˆ</a:t>
            </a:r>
            <a:r>
              <a:rPr dirty="0" baseline="5555" sz="750" spc="-15">
                <a:hlinkClick r:id="rId3" action="ppaction://hlinksldjump"/>
              </a:rPr>
              <a:t>ın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>
                <a:hlinkClick r:id="rId3" action="ppaction://hlinksldjump"/>
              </a:rPr>
              <a:t>linia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 spc="-37">
                <a:hlinkClick r:id="rId3" action="ppaction://hlinksldjump"/>
              </a:rPr>
              <a:t>de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 spc="-22">
                <a:hlinkClick r:id="rId3" action="ppaction://hlinksldjump"/>
              </a:rPr>
              <a:t>c</a:t>
            </a:r>
            <a:r>
              <a:rPr dirty="0" baseline="5555" sz="750" spc="-30">
                <a:hlinkClick r:id="rId3" action="ppaction://hlinksldjump"/>
              </a:rPr>
              <a:t>o</a:t>
            </a:r>
            <a:r>
              <a:rPr dirty="0" baseline="5555" sz="750" spc="-15">
                <a:hlinkClick r:id="rId3" action="ppaction://hlinksldjump"/>
              </a:rPr>
              <a:t>man</a:t>
            </a:r>
            <a:r>
              <a:rPr dirty="0" baseline="5555" sz="750" spc="-22">
                <a:hlinkClick r:id="rId3" action="ppaction://hlinksldjump"/>
              </a:rPr>
              <a:t>d</a:t>
            </a:r>
            <a:r>
              <a:rPr dirty="0" baseline="5555" sz="750" spc="-247">
                <a:hlinkClick r:id="rId3" action="ppaction://hlinksldjump"/>
              </a:rPr>
              <a:t>˘</a:t>
            </a:r>
            <a:r>
              <a:rPr dirty="0" baseline="5555" sz="750" spc="-37">
                <a:hlinkClick r:id="rId3" action="ppaction://hlinksldjump"/>
              </a:rPr>
              <a:t>a</a:t>
            </a:r>
            <a:endParaRPr baseline="5555" sz="750"/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15"/>
              <a:t>34</a:t>
            </a:r>
            <a:r>
              <a:rPr dirty="0" spc="30"/>
              <a:t>/52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033905">
              <a:lnSpc>
                <a:spcPct val="100000"/>
              </a:lnSpc>
            </a:pPr>
            <a:r>
              <a:rPr dirty="0" spc="-50"/>
              <a:t>Sistem</a:t>
            </a:r>
            <a:r>
              <a:rPr dirty="0" spc="10"/>
              <a:t> </a:t>
            </a:r>
            <a:r>
              <a:rPr dirty="0" spc="-90"/>
              <a:t>de</a:t>
            </a:r>
            <a:r>
              <a:rPr dirty="0" spc="15"/>
              <a:t> </a:t>
            </a:r>
            <a:r>
              <a:rPr dirty="0" spc="-20"/>
              <a:t>fi</a:t>
            </a:r>
            <a:r>
              <a:rPr dirty="0" spc="-405"/>
              <a:t>s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52">
                <a:latin typeface="Arial"/>
                <a:cs typeface="Arial"/>
              </a:rPr>
              <a:t> </a:t>
            </a:r>
            <a:r>
              <a:rPr dirty="0" sz="1200" spc="-60"/>
              <a:t>iere,</a:t>
            </a:r>
            <a:r>
              <a:rPr dirty="0" sz="1200" spc="15"/>
              <a:t> </a:t>
            </a:r>
            <a:r>
              <a:rPr dirty="0" sz="1200" spc="-20"/>
              <a:t>utilizat</a:t>
            </a:r>
            <a:r>
              <a:rPr dirty="0" sz="1200" spc="-65"/>
              <a:t>o</a:t>
            </a:r>
            <a:r>
              <a:rPr dirty="0" sz="1200" spc="-25"/>
              <a:t>ri,</a:t>
            </a:r>
            <a:r>
              <a:rPr dirty="0" sz="1200" spc="10"/>
              <a:t> </a:t>
            </a:r>
            <a:r>
              <a:rPr dirty="0" sz="1200" spc="-100"/>
              <a:t>p</a:t>
            </a:r>
            <a:r>
              <a:rPr dirty="0" sz="1200" spc="-45"/>
              <a:t>r</a:t>
            </a:r>
            <a:r>
              <a:rPr dirty="0" sz="1200" spc="-35"/>
              <a:t>o</a:t>
            </a:r>
            <a:r>
              <a:rPr dirty="0" sz="1200" spc="-90"/>
              <a:t>cese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56402" y="1780545"/>
            <a:ext cx="3495040" cy="5080"/>
          </a:xfrm>
          <a:custGeom>
            <a:avLst/>
            <a:gdLst/>
            <a:ahLst/>
            <a:cxnLst/>
            <a:rect l="l" t="t" r="r" b="b"/>
            <a:pathLst>
              <a:path w="3495040" h="5080">
                <a:moveTo>
                  <a:pt x="0" y="4660"/>
                </a:moveTo>
                <a:lnTo>
                  <a:pt x="3494633" y="0"/>
                </a:lnTo>
              </a:path>
            </a:pathLst>
          </a:custGeom>
          <a:ln w="13978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54405" y="1787832"/>
            <a:ext cx="3495040" cy="5080"/>
          </a:xfrm>
          <a:custGeom>
            <a:avLst/>
            <a:gdLst/>
            <a:ahLst/>
            <a:cxnLst/>
            <a:rect l="l" t="t" r="r" b="b"/>
            <a:pathLst>
              <a:path w="3495040" h="5080">
                <a:moveTo>
                  <a:pt x="0" y="5067"/>
                </a:moveTo>
                <a:lnTo>
                  <a:pt x="3494633" y="0"/>
                </a:lnTo>
              </a:path>
            </a:pathLst>
          </a:custGeom>
          <a:ln w="13978">
            <a:solidFill>
              <a:srgbClr val="4A76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325221" y="1068478"/>
            <a:ext cx="640715" cy="1463040"/>
          </a:xfrm>
          <a:custGeom>
            <a:avLst/>
            <a:gdLst/>
            <a:ahLst/>
            <a:cxnLst/>
            <a:rect l="l" t="t" r="r" b="b"/>
            <a:pathLst>
              <a:path w="640714" h="1463039">
                <a:moveTo>
                  <a:pt x="0" y="1462744"/>
                </a:moveTo>
                <a:lnTo>
                  <a:pt x="640483" y="1462744"/>
                </a:lnTo>
                <a:lnTo>
                  <a:pt x="640483" y="0"/>
                </a:lnTo>
                <a:lnTo>
                  <a:pt x="0" y="0"/>
                </a:lnTo>
                <a:lnTo>
                  <a:pt x="0" y="1462744"/>
                </a:lnTo>
                <a:close/>
              </a:path>
            </a:pathLst>
          </a:custGeom>
          <a:ln w="13333">
            <a:solidFill>
              <a:srgbClr val="FC71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218552" y="1063974"/>
            <a:ext cx="615315" cy="1463040"/>
          </a:xfrm>
          <a:custGeom>
            <a:avLst/>
            <a:gdLst/>
            <a:ahLst/>
            <a:cxnLst/>
            <a:rect l="l" t="t" r="r" b="b"/>
            <a:pathLst>
              <a:path w="615314" h="1463039">
                <a:moveTo>
                  <a:pt x="0" y="1462761"/>
                </a:moveTo>
                <a:lnTo>
                  <a:pt x="615313" y="1462761"/>
                </a:lnTo>
                <a:lnTo>
                  <a:pt x="615313" y="0"/>
                </a:lnTo>
                <a:lnTo>
                  <a:pt x="0" y="0"/>
                </a:lnTo>
                <a:lnTo>
                  <a:pt x="0" y="1462761"/>
                </a:lnTo>
                <a:close/>
              </a:path>
            </a:pathLst>
          </a:custGeom>
          <a:ln w="13069">
            <a:solidFill>
              <a:srgbClr val="FC71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286245" y="1331496"/>
            <a:ext cx="616585" cy="919480"/>
          </a:xfrm>
          <a:custGeom>
            <a:avLst/>
            <a:gdLst/>
            <a:ahLst/>
            <a:cxnLst/>
            <a:rect l="l" t="t" r="r" b="b"/>
            <a:pathLst>
              <a:path w="616585" h="919480">
                <a:moveTo>
                  <a:pt x="0" y="919237"/>
                </a:moveTo>
                <a:lnTo>
                  <a:pt x="616252" y="919237"/>
                </a:lnTo>
                <a:lnTo>
                  <a:pt x="616252" y="0"/>
                </a:lnTo>
                <a:lnTo>
                  <a:pt x="0" y="0"/>
                </a:lnTo>
                <a:lnTo>
                  <a:pt x="0" y="919237"/>
                </a:lnTo>
                <a:close/>
              </a:path>
            </a:pathLst>
          </a:custGeom>
          <a:ln w="10368">
            <a:solidFill>
              <a:srgbClr val="FC71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432819" y="891349"/>
            <a:ext cx="394335" cy="1282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50" spc="85" b="1">
                <a:solidFill>
                  <a:srgbClr val="FC7100"/>
                </a:solidFill>
                <a:latin typeface="Trebuchet MS"/>
                <a:cs typeface="Trebuchet MS"/>
              </a:rPr>
              <a:t>proc</a:t>
            </a:r>
            <a:r>
              <a:rPr dirty="0" sz="750" spc="105" b="1">
                <a:solidFill>
                  <a:srgbClr val="FC7100"/>
                </a:solidFill>
                <a:latin typeface="Trebuchet MS"/>
                <a:cs typeface="Trebuchet MS"/>
              </a:rPr>
              <a:t>es</a:t>
            </a:r>
            <a:endParaRPr sz="75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17316" y="1163182"/>
            <a:ext cx="528955" cy="1282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50" spc="65" b="1">
                <a:solidFill>
                  <a:srgbClr val="FC7100"/>
                </a:solidFill>
                <a:latin typeface="Trebuchet MS"/>
                <a:cs typeface="Trebuchet MS"/>
              </a:rPr>
              <a:t>util</a:t>
            </a:r>
            <a:r>
              <a:rPr dirty="0" sz="750" spc="70" b="1">
                <a:solidFill>
                  <a:srgbClr val="FC7100"/>
                </a:solidFill>
                <a:latin typeface="Trebuchet MS"/>
                <a:cs typeface="Trebuchet MS"/>
              </a:rPr>
              <a:t>izat</a:t>
            </a:r>
            <a:r>
              <a:rPr dirty="0" sz="750" spc="80" b="1">
                <a:solidFill>
                  <a:srgbClr val="FC7100"/>
                </a:solidFill>
                <a:latin typeface="Trebuchet MS"/>
                <a:cs typeface="Trebuchet MS"/>
              </a:rPr>
              <a:t>or</a:t>
            </a:r>
            <a:endParaRPr sz="75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357538" y="919389"/>
            <a:ext cx="124059" cy="974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3473580" y="898588"/>
            <a:ext cx="173990" cy="1282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50" spc="60" b="1">
                <a:solidFill>
                  <a:srgbClr val="FC7100"/>
                </a:solidFill>
                <a:latin typeface="Trebuchet MS"/>
                <a:cs typeface="Trebuchet MS"/>
              </a:rPr>
              <a:t>ier</a:t>
            </a:r>
            <a:endParaRPr sz="75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07943" y="1631465"/>
            <a:ext cx="528955" cy="1282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50" spc="65" b="1">
                <a:solidFill>
                  <a:srgbClr val="FF0000"/>
                </a:solidFill>
                <a:latin typeface="Trebuchet MS"/>
                <a:cs typeface="Trebuchet MS"/>
              </a:rPr>
              <a:t>util</a:t>
            </a:r>
            <a:r>
              <a:rPr dirty="0" sz="750" spc="70" b="1">
                <a:solidFill>
                  <a:srgbClr val="FF0000"/>
                </a:solidFill>
                <a:latin typeface="Trebuchet MS"/>
                <a:cs typeface="Trebuchet MS"/>
              </a:rPr>
              <a:t>izat</a:t>
            </a:r>
            <a:r>
              <a:rPr dirty="0" sz="750" spc="80" b="1">
                <a:solidFill>
                  <a:srgbClr val="FF0000"/>
                </a:solidFill>
                <a:latin typeface="Trebuchet MS"/>
                <a:cs typeface="Trebuchet MS"/>
              </a:rPr>
              <a:t>or</a:t>
            </a:r>
            <a:endParaRPr sz="75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76027" y="1835150"/>
            <a:ext cx="372110" cy="1282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50" spc="80" b="1">
                <a:solidFill>
                  <a:srgbClr val="4A76CC"/>
                </a:solidFill>
                <a:latin typeface="Trebuchet MS"/>
                <a:cs typeface="Trebuchet MS"/>
              </a:rPr>
              <a:t>k</a:t>
            </a:r>
            <a:r>
              <a:rPr dirty="0" sz="750" spc="70" b="1">
                <a:solidFill>
                  <a:srgbClr val="4A76CC"/>
                </a:solidFill>
                <a:latin typeface="Trebuchet MS"/>
                <a:cs typeface="Trebuchet MS"/>
              </a:rPr>
              <a:t>ernel</a:t>
            </a:r>
            <a:endParaRPr sz="75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18082" y="1163335"/>
            <a:ext cx="459740" cy="254635"/>
          </a:xfrm>
          <a:prstGeom prst="rect">
            <a:avLst/>
          </a:prstGeom>
          <a:ln w="6989">
            <a:solidFill>
              <a:srgbClr val="FF0000"/>
            </a:solidFill>
          </a:ln>
        </p:spPr>
        <p:txBody>
          <a:bodyPr wrap="square" lIns="0" tIns="6985" rIns="0" bIns="0" rtlCol="0" vert="horz">
            <a:spAutoFit/>
          </a:bodyPr>
          <a:lstStyle/>
          <a:p>
            <a:pPr marL="109855" marR="36195" indent="-60325">
              <a:lnSpc>
                <a:spcPct val="105800"/>
              </a:lnSpc>
              <a:spcBef>
                <a:spcPts val="55"/>
              </a:spcBef>
            </a:pPr>
            <a:r>
              <a:rPr dirty="0" sz="650" spc="40">
                <a:solidFill>
                  <a:srgbClr val="FF0000"/>
                </a:solidFill>
                <a:latin typeface="Trebuchet MS"/>
                <a:cs typeface="Trebuchet MS"/>
              </a:rPr>
              <a:t>p</a:t>
            </a:r>
            <a:r>
              <a:rPr dirty="0" sz="650" spc="15">
                <a:solidFill>
                  <a:srgbClr val="FF0000"/>
                </a:solidFill>
                <a:latin typeface="Trebuchet MS"/>
                <a:cs typeface="Trebuchet MS"/>
              </a:rPr>
              <a:t>r</a:t>
            </a:r>
            <a:r>
              <a:rPr dirty="0" sz="650" spc="65">
                <a:solidFill>
                  <a:srgbClr val="FF0000"/>
                </a:solidFill>
                <a:latin typeface="Trebuchet MS"/>
                <a:cs typeface="Trebuchet MS"/>
              </a:rPr>
              <a:t>ogram</a:t>
            </a:r>
            <a:r>
              <a:rPr dirty="0" sz="650" spc="3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650" spc="70">
                <a:solidFill>
                  <a:srgbClr val="FF0000"/>
                </a:solidFill>
                <a:latin typeface="Trebuchet MS"/>
                <a:cs typeface="Trebuchet MS"/>
              </a:rPr>
              <a:t>name</a:t>
            </a:r>
            <a:endParaRPr sz="65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435537" y="1983210"/>
            <a:ext cx="155575" cy="1123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50" spc="35">
                <a:solidFill>
                  <a:srgbClr val="4A76CC"/>
                </a:solidFill>
                <a:latin typeface="Trebuchet MS"/>
                <a:cs typeface="Trebuchet MS"/>
              </a:rPr>
              <a:t>uid</a:t>
            </a:r>
            <a:endParaRPr sz="65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367280" y="2305303"/>
            <a:ext cx="293370" cy="136525"/>
          </a:xfrm>
          <a:prstGeom prst="rect">
            <a:avLst/>
          </a:prstGeom>
          <a:ln w="6989">
            <a:solidFill>
              <a:srgbClr val="4A76CC"/>
            </a:solidFill>
          </a:ln>
        </p:spPr>
        <p:txBody>
          <a:bodyPr wrap="square" lIns="0" tIns="13335" rIns="0" bIns="0" rtlCol="0" vert="horz">
            <a:spAutoFit/>
          </a:bodyPr>
          <a:lstStyle/>
          <a:p>
            <a:pPr marL="26670">
              <a:lnSpc>
                <a:spcPct val="100000"/>
              </a:lnSpc>
              <a:spcBef>
                <a:spcPts val="105"/>
              </a:spcBef>
            </a:pPr>
            <a:r>
              <a:rPr dirty="0" sz="650" spc="45">
                <a:solidFill>
                  <a:srgbClr val="4A76CC"/>
                </a:solidFill>
                <a:latin typeface="Trebuchet MS"/>
                <a:cs typeface="Trebuchet MS"/>
              </a:rPr>
              <a:t>inode</a:t>
            </a:r>
            <a:endParaRPr sz="650">
              <a:latin typeface="Trebuchet MS"/>
              <a:cs typeface="Trebuchet M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344870" y="1182797"/>
            <a:ext cx="43246" cy="637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3308255" y="1148083"/>
            <a:ext cx="423545" cy="136525"/>
          </a:xfrm>
          <a:prstGeom prst="rect">
            <a:avLst/>
          </a:prstGeom>
          <a:ln w="4910">
            <a:solidFill>
              <a:srgbClr val="FF0000"/>
            </a:solidFill>
          </a:ln>
        </p:spPr>
        <p:txBody>
          <a:bodyPr wrap="square" lIns="0" tIns="13335" rIns="0" bIns="0" rtlCol="0" vert="horz">
            <a:spAutoFit/>
          </a:bodyPr>
          <a:lstStyle/>
          <a:p>
            <a:pPr marL="85090">
              <a:lnSpc>
                <a:spcPct val="100000"/>
              </a:lnSpc>
              <a:spcBef>
                <a:spcPts val="105"/>
              </a:spcBef>
            </a:pPr>
            <a:r>
              <a:rPr dirty="0" sz="650" spc="50">
                <a:solidFill>
                  <a:srgbClr val="FF0000"/>
                </a:solidFill>
                <a:latin typeface="Trebuchet MS"/>
                <a:cs typeface="Trebuchet MS"/>
              </a:rPr>
              <a:t>lename</a:t>
            </a:r>
            <a:endParaRPr sz="65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365626" y="1406956"/>
            <a:ext cx="459740" cy="136525"/>
          </a:xfrm>
          <a:prstGeom prst="rect">
            <a:avLst/>
          </a:prstGeom>
          <a:ln w="5114">
            <a:solidFill>
              <a:srgbClr val="FF0000"/>
            </a:solidFill>
          </a:ln>
        </p:spPr>
        <p:txBody>
          <a:bodyPr wrap="square" lIns="0" tIns="12065" rIns="0" bIns="0" rtlCol="0" vert="horz">
            <a:spAutoFit/>
          </a:bodyPr>
          <a:lstStyle/>
          <a:p>
            <a:pPr marL="12065">
              <a:lnSpc>
                <a:spcPct val="100000"/>
              </a:lnSpc>
              <a:spcBef>
                <a:spcPts val="95"/>
              </a:spcBef>
            </a:pPr>
            <a:r>
              <a:rPr dirty="0" sz="650" spc="55">
                <a:solidFill>
                  <a:srgbClr val="FF0000"/>
                </a:solidFill>
                <a:latin typeface="Trebuchet MS"/>
                <a:cs typeface="Trebuchet MS"/>
              </a:rPr>
              <a:t>use</a:t>
            </a:r>
            <a:r>
              <a:rPr dirty="0" sz="650" spc="25">
                <a:solidFill>
                  <a:srgbClr val="FF0000"/>
                </a:solidFill>
                <a:latin typeface="Trebuchet MS"/>
                <a:cs typeface="Trebuchet MS"/>
              </a:rPr>
              <a:t>r</a:t>
            </a:r>
            <a:r>
              <a:rPr dirty="0" sz="650" spc="70">
                <a:solidFill>
                  <a:srgbClr val="FF0000"/>
                </a:solidFill>
                <a:latin typeface="Trebuchet MS"/>
                <a:cs typeface="Trebuchet MS"/>
              </a:rPr>
              <a:t>name</a:t>
            </a:r>
            <a:endParaRPr sz="650">
              <a:latin typeface="Trebuchet MS"/>
              <a:cs typeface="Trebuchet M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369259" y="1966320"/>
            <a:ext cx="293370" cy="136525"/>
          </a:xfrm>
          <a:custGeom>
            <a:avLst/>
            <a:gdLst/>
            <a:ahLst/>
            <a:cxnLst/>
            <a:rect l="l" t="t" r="r" b="b"/>
            <a:pathLst>
              <a:path w="293370" h="136525">
                <a:moveTo>
                  <a:pt x="0" y="136338"/>
                </a:moveTo>
                <a:lnTo>
                  <a:pt x="293202" y="136338"/>
                </a:lnTo>
                <a:lnTo>
                  <a:pt x="293202" y="0"/>
                </a:lnTo>
                <a:lnTo>
                  <a:pt x="0" y="0"/>
                </a:lnTo>
                <a:lnTo>
                  <a:pt x="0" y="136338"/>
                </a:lnTo>
                <a:close/>
              </a:path>
            </a:pathLst>
          </a:custGeom>
          <a:ln w="6989">
            <a:solidFill>
              <a:srgbClr val="4A76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2513954" y="1983210"/>
            <a:ext cx="155575" cy="1123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50" spc="35">
                <a:solidFill>
                  <a:srgbClr val="4A76CC"/>
                </a:solidFill>
                <a:latin typeface="Trebuchet MS"/>
                <a:cs typeface="Trebuchet MS"/>
              </a:rPr>
              <a:t>uid</a:t>
            </a:r>
            <a:endParaRPr sz="650">
              <a:latin typeface="Trebuchet MS"/>
              <a:cs typeface="Trebuchet M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447667" y="1966320"/>
            <a:ext cx="293370" cy="136525"/>
          </a:xfrm>
          <a:custGeom>
            <a:avLst/>
            <a:gdLst/>
            <a:ahLst/>
            <a:cxnLst/>
            <a:rect l="l" t="t" r="r" b="b"/>
            <a:pathLst>
              <a:path w="293369" h="136525">
                <a:moveTo>
                  <a:pt x="0" y="136338"/>
                </a:moveTo>
                <a:lnTo>
                  <a:pt x="293202" y="136338"/>
                </a:lnTo>
                <a:lnTo>
                  <a:pt x="293202" y="0"/>
                </a:lnTo>
                <a:lnTo>
                  <a:pt x="0" y="0"/>
                </a:lnTo>
                <a:lnTo>
                  <a:pt x="0" y="136338"/>
                </a:lnTo>
                <a:close/>
              </a:path>
            </a:pathLst>
          </a:custGeom>
          <a:ln w="6989">
            <a:solidFill>
              <a:srgbClr val="4A76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1569403" y="1983210"/>
            <a:ext cx="155575" cy="1123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50" spc="35">
                <a:solidFill>
                  <a:srgbClr val="4A76CC"/>
                </a:solidFill>
                <a:latin typeface="Trebuchet MS"/>
                <a:cs typeface="Trebuchet MS"/>
              </a:rPr>
              <a:t>uid</a:t>
            </a:r>
            <a:endParaRPr sz="650">
              <a:latin typeface="Trebuchet MS"/>
              <a:cs typeface="Trebuchet M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503111" y="1966320"/>
            <a:ext cx="293370" cy="136525"/>
          </a:xfrm>
          <a:custGeom>
            <a:avLst/>
            <a:gdLst/>
            <a:ahLst/>
            <a:cxnLst/>
            <a:rect l="l" t="t" r="r" b="b"/>
            <a:pathLst>
              <a:path w="293369" h="136525">
                <a:moveTo>
                  <a:pt x="0" y="136338"/>
                </a:moveTo>
                <a:lnTo>
                  <a:pt x="293221" y="136338"/>
                </a:lnTo>
                <a:lnTo>
                  <a:pt x="293221" y="0"/>
                </a:lnTo>
                <a:lnTo>
                  <a:pt x="0" y="0"/>
                </a:lnTo>
                <a:lnTo>
                  <a:pt x="0" y="136338"/>
                </a:lnTo>
                <a:close/>
              </a:path>
            </a:pathLst>
          </a:custGeom>
          <a:ln w="6989">
            <a:solidFill>
              <a:srgbClr val="4A76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1498127" y="2290320"/>
            <a:ext cx="293370" cy="136525"/>
          </a:xfrm>
          <a:prstGeom prst="rect">
            <a:avLst/>
          </a:prstGeom>
          <a:ln w="6989">
            <a:solidFill>
              <a:srgbClr val="4A76CC"/>
            </a:solidFill>
          </a:ln>
        </p:spPr>
        <p:txBody>
          <a:bodyPr wrap="square" lIns="0" tIns="9525" rIns="0" bIns="0" rtlCol="0" vert="horz">
            <a:spAutoFit/>
          </a:bodyPr>
          <a:lstStyle/>
          <a:p>
            <a:pPr marL="74930">
              <a:lnSpc>
                <a:spcPct val="100000"/>
              </a:lnSpc>
              <a:spcBef>
                <a:spcPts val="75"/>
              </a:spcBef>
            </a:pPr>
            <a:r>
              <a:rPr dirty="0" sz="650" spc="35">
                <a:solidFill>
                  <a:srgbClr val="4A76CC"/>
                </a:solidFill>
                <a:latin typeface="Trebuchet MS"/>
                <a:cs typeface="Trebuchet MS"/>
              </a:rPr>
              <a:t>pid</a:t>
            </a:r>
            <a:endParaRPr sz="650">
              <a:latin typeface="Trebuchet MS"/>
              <a:cs typeface="Trebuchet M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794507" y="2034998"/>
            <a:ext cx="649605" cy="0"/>
          </a:xfrm>
          <a:custGeom>
            <a:avLst/>
            <a:gdLst/>
            <a:ahLst/>
            <a:cxnLst/>
            <a:rect l="l" t="t" r="r" b="b"/>
            <a:pathLst>
              <a:path w="649605" h="0">
                <a:moveTo>
                  <a:pt x="0" y="0"/>
                </a:moveTo>
                <a:lnTo>
                  <a:pt x="648997" y="0"/>
                </a:lnTo>
              </a:path>
            </a:pathLst>
          </a:custGeom>
          <a:ln w="6989">
            <a:solidFill>
              <a:srgbClr val="4A76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368784" y="2003975"/>
            <a:ext cx="84455" cy="62230"/>
          </a:xfrm>
          <a:custGeom>
            <a:avLst/>
            <a:gdLst/>
            <a:ahLst/>
            <a:cxnLst/>
            <a:rect l="l" t="t" r="r" b="b"/>
            <a:pathLst>
              <a:path w="84455" h="62230">
                <a:moveTo>
                  <a:pt x="0" y="0"/>
                </a:moveTo>
                <a:lnTo>
                  <a:pt x="10038" y="31029"/>
                </a:lnTo>
                <a:lnTo>
                  <a:pt x="10014" y="32654"/>
                </a:lnTo>
                <a:lnTo>
                  <a:pt x="0" y="61789"/>
                </a:lnTo>
                <a:lnTo>
                  <a:pt x="84002" y="3088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738058" y="2030001"/>
            <a:ext cx="629285" cy="0"/>
          </a:xfrm>
          <a:custGeom>
            <a:avLst/>
            <a:gdLst/>
            <a:ahLst/>
            <a:cxnLst/>
            <a:rect l="l" t="t" r="r" b="b"/>
            <a:pathLst>
              <a:path w="629285" h="0">
                <a:moveTo>
                  <a:pt x="629034" y="0"/>
                </a:moveTo>
                <a:lnTo>
                  <a:pt x="0" y="0"/>
                </a:lnTo>
              </a:path>
            </a:pathLst>
          </a:custGeom>
          <a:ln w="6989">
            <a:solidFill>
              <a:srgbClr val="4A76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728775" y="1999231"/>
            <a:ext cx="84455" cy="62230"/>
          </a:xfrm>
          <a:custGeom>
            <a:avLst/>
            <a:gdLst/>
            <a:ahLst/>
            <a:cxnLst/>
            <a:rect l="l" t="t" r="r" b="b"/>
            <a:pathLst>
              <a:path w="84455" h="62230">
                <a:moveTo>
                  <a:pt x="84002" y="0"/>
                </a:moveTo>
                <a:lnTo>
                  <a:pt x="0" y="30888"/>
                </a:lnTo>
                <a:lnTo>
                  <a:pt x="84002" y="61772"/>
                </a:lnTo>
                <a:lnTo>
                  <a:pt x="83026" y="60366"/>
                </a:lnTo>
                <a:lnTo>
                  <a:pt x="82100" y="58938"/>
                </a:lnTo>
                <a:lnTo>
                  <a:pt x="73963" y="30758"/>
                </a:lnTo>
                <a:lnTo>
                  <a:pt x="73987" y="29132"/>
                </a:lnTo>
                <a:lnTo>
                  <a:pt x="83020" y="1380"/>
                </a:lnTo>
                <a:lnTo>
                  <a:pt x="840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34" name="object 3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15">
                <a:hlinkClick r:id="rId5" action="ppaction://hlinksldjump"/>
              </a:rPr>
              <a:t>Cursul</a:t>
            </a:r>
            <a:r>
              <a:rPr dirty="0" baseline="5555" sz="750" spc="52">
                <a:hlinkClick r:id="rId5" action="ppaction://hlinksldjump"/>
              </a:rPr>
              <a:t> </a:t>
            </a:r>
            <a:r>
              <a:rPr dirty="0" baseline="5555" sz="750" spc="-30">
                <a:hlinkClick r:id="rId5" action="ppaction://hlinksldjump"/>
              </a:rPr>
              <a:t>6</a:t>
            </a:r>
            <a:r>
              <a:rPr dirty="0" baseline="5555" sz="750" spc="7"/>
              <a:t>,</a:t>
            </a:r>
            <a:r>
              <a:rPr dirty="0" baseline="5555" sz="750" spc="52"/>
              <a:t> </a:t>
            </a:r>
            <a:r>
              <a:rPr dirty="0" baseline="5555" sz="750">
                <a:hlinkClick r:id="rId5" action="ppaction://hlinksldjump"/>
              </a:rPr>
              <a:t>Interfa</a:t>
            </a:r>
            <a:r>
              <a:rPr dirty="0" baseline="5555" sz="750" spc="-179">
                <a:hlinkClick r:id="rId5" action="ppaction://hlinksldjump"/>
              </a:rPr>
              <a:t>t</a:t>
            </a:r>
            <a:r>
              <a:rPr dirty="0" sz="500" spc="25">
                <a:hlinkClick r:id="rId5" action="ppaction://hlinksldjump"/>
              </a:rPr>
              <a:t>,</a:t>
            </a:r>
            <a:r>
              <a:rPr dirty="0" baseline="5555" sz="750" spc="-37">
                <a:hlinkClick r:id="rId5" action="ppaction://hlinksldjump"/>
              </a:rPr>
              <a:t>a</a:t>
            </a:r>
            <a:r>
              <a:rPr dirty="0" baseline="5555" sz="750" spc="-52">
                <a:hlinkClick r:id="rId5" action="ppaction://hlinksldjump"/>
              </a:rPr>
              <a:t> </a:t>
            </a:r>
            <a:r>
              <a:rPr dirty="0" baseline="5555" sz="750" spc="-157">
                <a:hlinkClick r:id="rId5" action="ppaction://hlinksldjump"/>
              </a:rPr>
              <a:t>ˆ</a:t>
            </a:r>
            <a:r>
              <a:rPr dirty="0" baseline="5555" sz="750" spc="-15">
                <a:hlinkClick r:id="rId5" action="ppaction://hlinksldjump"/>
              </a:rPr>
              <a:t>ın</a:t>
            </a:r>
            <a:r>
              <a:rPr dirty="0" baseline="5555" sz="750" spc="52">
                <a:hlinkClick r:id="rId5" action="ppaction://hlinksldjump"/>
              </a:rPr>
              <a:t> </a:t>
            </a:r>
            <a:r>
              <a:rPr dirty="0" baseline="5555" sz="750">
                <a:hlinkClick r:id="rId5" action="ppaction://hlinksldjump"/>
              </a:rPr>
              <a:t>linia</a:t>
            </a:r>
            <a:r>
              <a:rPr dirty="0" baseline="5555" sz="750" spc="52">
                <a:hlinkClick r:id="rId5" action="ppaction://hlinksldjump"/>
              </a:rPr>
              <a:t> </a:t>
            </a:r>
            <a:r>
              <a:rPr dirty="0" baseline="5555" sz="750" spc="-37">
                <a:hlinkClick r:id="rId5" action="ppaction://hlinksldjump"/>
              </a:rPr>
              <a:t>de</a:t>
            </a:r>
            <a:r>
              <a:rPr dirty="0" baseline="5555" sz="750" spc="52">
                <a:hlinkClick r:id="rId5" action="ppaction://hlinksldjump"/>
              </a:rPr>
              <a:t> </a:t>
            </a:r>
            <a:r>
              <a:rPr dirty="0" baseline="5555" sz="750" spc="-15">
                <a:hlinkClick r:id="rId5" action="ppaction://hlinksldjump"/>
              </a:rPr>
              <a:t>coman</a:t>
            </a:r>
            <a:r>
              <a:rPr dirty="0" baseline="5555" sz="750" spc="-22">
                <a:hlinkClick r:id="rId5" action="ppaction://hlinksldjump"/>
              </a:rPr>
              <a:t>d</a:t>
            </a:r>
            <a:r>
              <a:rPr dirty="0" baseline="5555" sz="750" spc="-247">
                <a:hlinkClick r:id="rId5" action="ppaction://hlinksldjump"/>
              </a:rPr>
              <a:t>˘</a:t>
            </a:r>
            <a:r>
              <a:rPr dirty="0" baseline="5555" sz="750" spc="-37">
                <a:hlinkClick r:id="rId5" action="ppaction://hlinksldjump"/>
              </a:rPr>
              <a:t>a</a:t>
            </a:r>
            <a:endParaRPr baseline="5555" sz="750"/>
          </a:p>
        </p:txBody>
      </p:sp>
      <p:sp>
        <p:nvSpPr>
          <p:cNvPr id="35" name="object 3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58419">
              <a:lnSpc>
                <a:spcPts val="575"/>
              </a:lnSpc>
            </a:pPr>
            <a:fld id="{81D60167-4931-47E6-BA6A-407CBD079E47}" type="slidenum">
              <a:rPr dirty="0" spc="-15"/>
              <a:t>1</a:t>
            </a:fld>
            <a:r>
              <a:rPr dirty="0" spc="30"/>
              <a:t>/52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410585">
              <a:lnSpc>
                <a:spcPct val="100000"/>
              </a:lnSpc>
            </a:pPr>
            <a:r>
              <a:rPr dirty="0" spc="20"/>
              <a:t>V</a:t>
            </a:r>
            <a:r>
              <a:rPr dirty="0" spc="-110"/>
              <a:t>a</a:t>
            </a:r>
            <a:r>
              <a:rPr dirty="0" spc="-40"/>
              <a:t>riabile</a:t>
            </a:r>
            <a:r>
              <a:rPr dirty="0" spc="10"/>
              <a:t> </a:t>
            </a:r>
            <a:r>
              <a:rPr dirty="0" spc="-55"/>
              <a:t>shell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9193" y="723290"/>
            <a:ext cx="3989704" cy="166370"/>
          </a:xfrm>
          <a:custGeom>
            <a:avLst/>
            <a:gdLst/>
            <a:ahLst/>
            <a:cxnLst/>
            <a:rect l="l" t="t" r="r" b="b"/>
            <a:pathLst>
              <a:path w="3989704" h="166369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66301"/>
                </a:lnTo>
                <a:lnTo>
                  <a:pt x="3989654" y="166301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B854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9194" y="876947"/>
            <a:ext cx="3989653" cy="506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59994" y="1731645"/>
            <a:ext cx="101600" cy="101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235348" y="1718944"/>
            <a:ext cx="114249" cy="114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10794" y="1769745"/>
            <a:ext cx="3837254" cy="634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298848" y="767537"/>
            <a:ext cx="50749" cy="101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298848" y="818319"/>
            <a:ext cx="50749" cy="9133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09193" y="921216"/>
            <a:ext cx="3989704" cy="861694"/>
          </a:xfrm>
          <a:custGeom>
            <a:avLst/>
            <a:gdLst/>
            <a:ahLst/>
            <a:cxnLst/>
            <a:rect l="l" t="t" r="r" b="b"/>
            <a:pathLst>
              <a:path w="3989704" h="861694">
                <a:moveTo>
                  <a:pt x="3989654" y="0"/>
                </a:moveTo>
                <a:lnTo>
                  <a:pt x="0" y="0"/>
                </a:lnTo>
                <a:lnTo>
                  <a:pt x="0" y="810428"/>
                </a:lnTo>
                <a:lnTo>
                  <a:pt x="4008" y="830153"/>
                </a:lnTo>
                <a:lnTo>
                  <a:pt x="14922" y="846306"/>
                </a:lnTo>
                <a:lnTo>
                  <a:pt x="31075" y="857220"/>
                </a:lnTo>
                <a:lnTo>
                  <a:pt x="50800" y="861229"/>
                </a:lnTo>
                <a:lnTo>
                  <a:pt x="3938854" y="861229"/>
                </a:lnTo>
                <a:lnTo>
                  <a:pt x="3958579" y="857220"/>
                </a:lnTo>
                <a:lnTo>
                  <a:pt x="3974732" y="846306"/>
                </a:lnTo>
                <a:lnTo>
                  <a:pt x="3985646" y="830153"/>
                </a:lnTo>
                <a:lnTo>
                  <a:pt x="3989654" y="810428"/>
                </a:lnTo>
                <a:lnTo>
                  <a:pt x="3989654" y="0"/>
                </a:lnTo>
                <a:close/>
              </a:path>
            </a:pathLst>
          </a:custGeom>
          <a:solidFill>
            <a:srgbClr val="E9CC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298848" y="805619"/>
            <a:ext cx="0" cy="945515"/>
          </a:xfrm>
          <a:custGeom>
            <a:avLst/>
            <a:gdLst/>
            <a:ahLst/>
            <a:cxnLst/>
            <a:rect l="l" t="t" r="r" b="b"/>
            <a:pathLst>
              <a:path w="0" h="945514">
                <a:moveTo>
                  <a:pt x="0" y="94507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298848" y="79291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298848" y="78021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298848" y="76751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347294" y="726173"/>
            <a:ext cx="3778885" cy="21545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20">
                <a:solidFill>
                  <a:srgbClr val="FFFFFF"/>
                </a:solidFill>
                <a:latin typeface="Trebuchet MS"/>
                <a:cs typeface="Trebuchet MS"/>
              </a:rPr>
              <a:t>Ini</a:t>
            </a:r>
            <a:r>
              <a:rPr dirty="0" sz="900" spc="-265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baseline="-11111" sz="750" spc="7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baseline="-11111" sz="75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35">
                <a:solidFill>
                  <a:srgbClr val="FFFFFF"/>
                </a:solidFill>
                <a:latin typeface="Trebuchet MS"/>
                <a:cs typeface="Trebuchet MS"/>
              </a:rPr>
              <a:t>ializ</a:t>
            </a:r>
            <a:r>
              <a:rPr dirty="0" sz="900" spc="-7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900" spc="-60">
                <a:solidFill>
                  <a:srgbClr val="FFFFFF"/>
                </a:solidFill>
                <a:latin typeface="Trebuchet MS"/>
                <a:cs typeface="Trebuchet MS"/>
              </a:rPr>
              <a:t>re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25">
                <a:solidFill>
                  <a:srgbClr val="FFFFFF"/>
                </a:solidFill>
                <a:latin typeface="Trebuchet MS"/>
                <a:cs typeface="Trebuchet MS"/>
              </a:rPr>
              <a:t>v</a:t>
            </a:r>
            <a:r>
              <a:rPr dirty="0" sz="900" spc="-5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900" spc="-45">
                <a:solidFill>
                  <a:srgbClr val="FFFFFF"/>
                </a:solidFill>
                <a:latin typeface="Trebuchet MS"/>
                <a:cs typeface="Trebuchet MS"/>
              </a:rPr>
              <a:t>riabile</a:t>
            </a:r>
            <a:r>
              <a:rPr dirty="0" sz="900" spc="-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355">
                <a:solidFill>
                  <a:srgbClr val="FFFFFF"/>
                </a:solidFill>
                <a:latin typeface="Trebuchet MS"/>
                <a:cs typeface="Trebuchet MS"/>
              </a:rPr>
              <a:t>ˆ</a:t>
            </a:r>
            <a:r>
              <a:rPr dirty="0" sz="900" spc="-30">
                <a:solidFill>
                  <a:srgbClr val="FFFFFF"/>
                </a:solidFill>
                <a:latin typeface="Trebuchet MS"/>
                <a:cs typeface="Trebuchet MS"/>
              </a:rPr>
              <a:t>ın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45">
                <a:solidFill>
                  <a:srgbClr val="FFFFFF"/>
                </a:solidFill>
                <a:latin typeface="Trebuchet MS"/>
                <a:cs typeface="Trebuchet MS"/>
              </a:rPr>
              <a:t>shell</a:t>
            </a:r>
            <a:endParaRPr sz="900">
              <a:latin typeface="Trebuchet MS"/>
              <a:cs typeface="Trebuchet MS"/>
            </a:endParaRPr>
          </a:p>
          <a:p>
            <a:pPr marL="12700" marR="1660525">
              <a:lnSpc>
                <a:spcPts val="950"/>
              </a:lnSpc>
              <a:spcBef>
                <a:spcPts val="445"/>
              </a:spcBef>
            </a:pPr>
            <a:r>
              <a:rPr dirty="0" sz="800" spc="80">
                <a:latin typeface="PMingLiU"/>
                <a:cs typeface="PMingLiU"/>
              </a:rPr>
              <a:t>razvan@einher</a:t>
            </a:r>
            <a:r>
              <a:rPr dirty="0" sz="800" spc="40">
                <a:latin typeface="PMingLiU"/>
                <a:cs typeface="PMingLiU"/>
              </a:rPr>
              <a:t>j</a:t>
            </a:r>
            <a:r>
              <a:rPr dirty="0" sz="800" spc="105">
                <a:latin typeface="PMingLiU"/>
                <a:cs typeface="PMingLiU"/>
              </a:rPr>
              <a:t>ar:~$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80">
                <a:latin typeface="PMingLiU"/>
                <a:cs typeface="PMingLiU"/>
              </a:rPr>
              <a:t>a</a:t>
            </a:r>
            <a:r>
              <a:rPr dirty="0" sz="800" spc="30">
                <a:latin typeface="PMingLiU"/>
                <a:cs typeface="PMingLiU"/>
              </a:rPr>
              <a:t>=10</a:t>
            </a:r>
            <a:r>
              <a:rPr dirty="0" sz="800" spc="15">
                <a:latin typeface="PMingLiU"/>
                <a:cs typeface="PMingLiU"/>
              </a:rPr>
              <a:t> </a:t>
            </a:r>
            <a:r>
              <a:rPr dirty="0" sz="800" spc="80">
                <a:latin typeface="PMingLiU"/>
                <a:cs typeface="PMingLiU"/>
              </a:rPr>
              <a:t>razvan@einher</a:t>
            </a:r>
            <a:r>
              <a:rPr dirty="0" sz="800" spc="40">
                <a:latin typeface="PMingLiU"/>
                <a:cs typeface="PMingLiU"/>
              </a:rPr>
              <a:t>j</a:t>
            </a:r>
            <a:r>
              <a:rPr dirty="0" sz="800" spc="105">
                <a:latin typeface="PMingLiU"/>
                <a:cs typeface="PMingLiU"/>
              </a:rPr>
              <a:t>ar:~$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40">
                <a:latin typeface="PMingLiU"/>
                <a:cs typeface="PMingLiU"/>
              </a:rPr>
              <a:t>b</a:t>
            </a:r>
            <a:r>
              <a:rPr dirty="0" sz="800" spc="55">
                <a:latin typeface="PMingLiU"/>
                <a:cs typeface="PMingLiU"/>
              </a:rPr>
              <a:t>=ana</a:t>
            </a:r>
            <a:r>
              <a:rPr dirty="0" sz="800" spc="30">
                <a:latin typeface="PMingLiU"/>
                <a:cs typeface="PMingLiU"/>
              </a:rPr>
              <a:t> </a:t>
            </a:r>
            <a:r>
              <a:rPr dirty="0" sz="800" spc="80">
                <a:latin typeface="PMingLiU"/>
                <a:cs typeface="PMingLiU"/>
              </a:rPr>
              <a:t>razvan@einher</a:t>
            </a:r>
            <a:r>
              <a:rPr dirty="0" sz="800" spc="40">
                <a:latin typeface="PMingLiU"/>
                <a:cs typeface="PMingLiU"/>
              </a:rPr>
              <a:t>j</a:t>
            </a:r>
            <a:r>
              <a:rPr dirty="0" sz="800" spc="105">
                <a:latin typeface="PMingLiU"/>
                <a:cs typeface="PMingLiU"/>
              </a:rPr>
              <a:t>ar:~$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80">
                <a:latin typeface="PMingLiU"/>
                <a:cs typeface="PMingLiU"/>
              </a:rPr>
              <a:t>c</a:t>
            </a:r>
            <a:r>
              <a:rPr dirty="0" sz="800" spc="65">
                <a:latin typeface="PMingLiU"/>
                <a:cs typeface="PMingLiU"/>
              </a:rPr>
              <a:t>="ana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80">
                <a:latin typeface="PMingLiU"/>
                <a:cs typeface="PMingLiU"/>
              </a:rPr>
              <a:t>a</a:t>
            </a:r>
            <a:r>
              <a:rPr dirty="0" sz="800" spc="130">
                <a:latin typeface="PMingLiU"/>
                <a:cs typeface="PMingLiU"/>
              </a:rPr>
              <a:t>re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45">
                <a:latin typeface="PMingLiU"/>
                <a:cs typeface="PMingLiU"/>
              </a:rPr>
              <a:t>mer</a:t>
            </a:r>
            <a:r>
              <a:rPr dirty="0" sz="800" spc="35">
                <a:latin typeface="PMingLiU"/>
                <a:cs typeface="PMingLiU"/>
              </a:rPr>
              <a:t>e</a:t>
            </a:r>
            <a:r>
              <a:rPr dirty="0" sz="800" spc="114">
                <a:latin typeface="PMingLiU"/>
                <a:cs typeface="PMingLiU"/>
              </a:rPr>
              <a:t>"</a:t>
            </a:r>
            <a:r>
              <a:rPr dirty="0" sz="800" spc="75">
                <a:latin typeface="PMingLiU"/>
                <a:cs typeface="PMingLiU"/>
              </a:rPr>
              <a:t> </a:t>
            </a:r>
            <a:r>
              <a:rPr dirty="0" sz="800" spc="80">
                <a:latin typeface="PMingLiU"/>
                <a:cs typeface="PMingLiU"/>
              </a:rPr>
              <a:t>razvan@einher</a:t>
            </a:r>
            <a:r>
              <a:rPr dirty="0" sz="800" spc="40">
                <a:latin typeface="PMingLiU"/>
                <a:cs typeface="PMingLiU"/>
              </a:rPr>
              <a:t>j</a:t>
            </a:r>
            <a:r>
              <a:rPr dirty="0" sz="800" spc="105">
                <a:latin typeface="PMingLiU"/>
                <a:cs typeface="PMingLiU"/>
              </a:rPr>
              <a:t>ar:~$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40">
                <a:latin typeface="PMingLiU"/>
                <a:cs typeface="PMingLiU"/>
              </a:rPr>
              <a:t>d</a:t>
            </a:r>
            <a:r>
              <a:rPr dirty="0" sz="800" spc="50">
                <a:latin typeface="PMingLiU"/>
                <a:cs typeface="PMingLiU"/>
              </a:rPr>
              <a:t>="$b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70">
                <a:latin typeface="PMingLiU"/>
                <a:cs typeface="PMingLiU"/>
              </a:rPr>
              <a:t>$</a:t>
            </a:r>
            <a:r>
              <a:rPr dirty="0" sz="800" spc="55">
                <a:latin typeface="PMingLiU"/>
                <a:cs typeface="PMingLiU"/>
              </a:rPr>
              <a:t>a</a:t>
            </a:r>
            <a:r>
              <a:rPr dirty="0" sz="800" spc="114">
                <a:latin typeface="PMingLiU"/>
                <a:cs typeface="PMingLiU"/>
              </a:rPr>
              <a:t>"</a:t>
            </a:r>
            <a:r>
              <a:rPr dirty="0" sz="800" spc="75">
                <a:latin typeface="PMingLiU"/>
                <a:cs typeface="PMingLiU"/>
              </a:rPr>
              <a:t> </a:t>
            </a:r>
            <a:r>
              <a:rPr dirty="0" sz="800" spc="80">
                <a:latin typeface="PMingLiU"/>
                <a:cs typeface="PMingLiU"/>
              </a:rPr>
              <a:t>razvan@einher</a:t>
            </a:r>
            <a:r>
              <a:rPr dirty="0" sz="800" spc="40">
                <a:latin typeface="PMingLiU"/>
                <a:cs typeface="PMingLiU"/>
              </a:rPr>
              <a:t>j</a:t>
            </a:r>
            <a:r>
              <a:rPr dirty="0" sz="800" spc="105">
                <a:latin typeface="PMingLiU"/>
                <a:cs typeface="PMingLiU"/>
              </a:rPr>
              <a:t>ar:~$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80">
                <a:latin typeface="PMingLiU"/>
                <a:cs typeface="PMingLiU"/>
              </a:rPr>
              <a:t>e</a:t>
            </a:r>
            <a:r>
              <a:rPr dirty="0" sz="800" spc="60">
                <a:latin typeface="PMingLiU"/>
                <a:cs typeface="PMingLiU"/>
              </a:rPr>
              <a:t>cho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20">
                <a:latin typeface="PMingLiU"/>
                <a:cs typeface="PMingLiU"/>
              </a:rPr>
              <a:t>$a,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05">
                <a:latin typeface="PMingLiU"/>
                <a:cs typeface="PMingLiU"/>
              </a:rPr>
              <a:t>$b,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20">
                <a:latin typeface="PMingLiU"/>
                <a:cs typeface="PMingLiU"/>
              </a:rPr>
              <a:t>$c,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45">
                <a:latin typeface="PMingLiU"/>
                <a:cs typeface="PMingLiU"/>
              </a:rPr>
              <a:t>$d</a:t>
            </a:r>
            <a:r>
              <a:rPr dirty="0" sz="800" spc="25">
                <a:latin typeface="PMingLiU"/>
                <a:cs typeface="PMingLiU"/>
              </a:rPr>
              <a:t> </a:t>
            </a:r>
            <a:r>
              <a:rPr dirty="0" sz="800" spc="105">
                <a:latin typeface="PMingLiU"/>
                <a:cs typeface="PMingLiU"/>
              </a:rPr>
              <a:t>10,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14">
                <a:latin typeface="PMingLiU"/>
                <a:cs typeface="PMingLiU"/>
              </a:rPr>
              <a:t>ana,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75">
                <a:latin typeface="PMingLiU"/>
                <a:cs typeface="PMingLiU"/>
              </a:rPr>
              <a:t>ana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14">
                <a:latin typeface="PMingLiU"/>
                <a:cs typeface="PMingLiU"/>
              </a:rPr>
              <a:t>are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-170">
                <a:latin typeface="PMingLiU"/>
                <a:cs typeface="PMingLiU"/>
              </a:rPr>
              <a:t>m</a:t>
            </a:r>
            <a:r>
              <a:rPr dirty="0" sz="800" spc="145">
                <a:latin typeface="PMingLiU"/>
                <a:cs typeface="PMingLiU"/>
              </a:rPr>
              <a:t>ere,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60">
                <a:latin typeface="PMingLiU"/>
                <a:cs typeface="PMingLiU"/>
              </a:rPr>
              <a:t>a</a:t>
            </a:r>
            <a:r>
              <a:rPr dirty="0" sz="800" spc="65">
                <a:latin typeface="PMingLiU"/>
                <a:cs typeface="PMingLiU"/>
              </a:rPr>
              <a:t>n</a:t>
            </a:r>
            <a:r>
              <a:rPr dirty="0" sz="800" spc="85">
                <a:latin typeface="PMingLiU"/>
                <a:cs typeface="PMingLiU"/>
              </a:rPr>
              <a:t>a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45">
                <a:latin typeface="PMingLiU"/>
                <a:cs typeface="PMingLiU"/>
              </a:rPr>
              <a:t>10</a:t>
            </a:r>
            <a:endParaRPr sz="800">
              <a:latin typeface="PMingLiU"/>
              <a:cs typeface="PMingLiU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3"/>
              </a:spcBef>
            </a:pPr>
            <a:endParaRPr sz="1100">
              <a:latin typeface="Times New Roman"/>
              <a:cs typeface="Times New Roman"/>
            </a:endParaRPr>
          </a:p>
          <a:p>
            <a:pPr marL="141605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20" b="1">
                <a:latin typeface="Calibri"/>
                <a:cs typeface="Calibri"/>
              </a:rPr>
              <a:t>nu</a:t>
            </a:r>
            <a:r>
              <a:rPr dirty="0" sz="1100" spc="114" b="1">
                <a:latin typeface="Calibri"/>
                <a:cs typeface="Calibri"/>
              </a:rPr>
              <a:t> </a:t>
            </a:r>
            <a:r>
              <a:rPr dirty="0" sz="1100" spc="-130">
                <a:latin typeface="Arial"/>
                <a:cs typeface="Arial"/>
              </a:rPr>
              <a:t>se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folose</a:t>
            </a:r>
            <a:r>
              <a:rPr dirty="0" sz="1100" spc="-440">
                <a:latin typeface="Arial"/>
                <a:cs typeface="Arial"/>
              </a:rPr>
              <a:t>s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7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te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spa</a:t>
            </a:r>
            <a:r>
              <a:rPr dirty="0" sz="1100" spc="-204">
                <a:latin typeface="Arial"/>
                <a:cs typeface="Arial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iu</a:t>
            </a:r>
            <a:r>
              <a:rPr dirty="0" sz="1100" spc="-85">
                <a:latin typeface="Arial"/>
                <a:cs typeface="Arial"/>
              </a:rPr>
              <a:t> </a:t>
            </a:r>
            <a:r>
              <a:rPr dirty="0" sz="1100" spc="-229">
                <a:latin typeface="Arial"/>
                <a:cs typeface="Arial"/>
              </a:rPr>
              <a:t>ˆ</a:t>
            </a:r>
            <a:r>
              <a:rPr dirty="0" sz="1100" spc="-40">
                <a:latin typeface="Arial"/>
                <a:cs typeface="Arial"/>
              </a:rPr>
              <a:t>ınainte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34">
                <a:latin typeface="Arial"/>
                <a:cs typeface="Arial"/>
              </a:rPr>
              <a:t>s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75">
                <a:latin typeface="Arial"/>
                <a:cs typeface="Arial"/>
              </a:rPr>
              <a:t> </a:t>
            </a:r>
            <a:r>
              <a:rPr dirty="0" sz="1100" spc="15">
                <a:latin typeface="Arial"/>
                <a:cs typeface="Arial"/>
              </a:rPr>
              <a:t>i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du</a:t>
            </a:r>
            <a:r>
              <a:rPr dirty="0" sz="1100" spc="-60">
                <a:latin typeface="Arial"/>
                <a:cs typeface="Arial"/>
              </a:rPr>
              <a:t>p</a:t>
            </a:r>
            <a:r>
              <a:rPr dirty="0" sz="1100" spc="-365">
                <a:latin typeface="Arial"/>
                <a:cs typeface="Arial"/>
              </a:rPr>
              <a:t>˘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egal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la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ini</a:t>
            </a:r>
            <a:r>
              <a:rPr dirty="0" sz="1100" spc="-204">
                <a:latin typeface="Arial"/>
                <a:cs typeface="Arial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ializ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 spc="-65">
                <a:latin typeface="Arial"/>
                <a:cs typeface="Arial"/>
              </a:rPr>
              <a:t>re</a:t>
            </a:r>
            <a:endParaRPr sz="1100">
              <a:latin typeface="Arial"/>
              <a:cs typeface="Arial"/>
            </a:endParaRPr>
          </a:p>
          <a:p>
            <a:pPr algn="ctr" marR="777240">
              <a:lnSpc>
                <a:spcPct val="1000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s-</a:t>
            </a:r>
            <a:r>
              <a:rPr dirty="0" sz="1000" spc="-110">
                <a:latin typeface="Arial"/>
                <a:cs typeface="Arial"/>
              </a:rPr>
              <a:t>a</a:t>
            </a:r>
            <a:r>
              <a:rPr dirty="0" sz="1000" spc="5">
                <a:latin typeface="Arial"/>
                <a:cs typeface="Arial"/>
              </a:rPr>
              <a:t>r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considera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coman</a:t>
            </a:r>
            <a:r>
              <a:rPr dirty="0" sz="1000" spc="-60">
                <a:latin typeface="Arial"/>
                <a:cs typeface="Arial"/>
              </a:rPr>
              <a:t>d</a:t>
            </a:r>
            <a:r>
              <a:rPr dirty="0" sz="1000" spc="-325">
                <a:latin typeface="Arial"/>
                <a:cs typeface="Arial"/>
              </a:rPr>
              <a:t>˘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cu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10">
                <a:latin typeface="Arial"/>
                <a:cs typeface="Arial"/>
              </a:rPr>
              <a:t>a</a:t>
            </a:r>
            <a:r>
              <a:rPr dirty="0" sz="1000" spc="-45">
                <a:latin typeface="Arial"/>
                <a:cs typeface="Arial"/>
              </a:rPr>
              <a:t>rgumente</a:t>
            </a:r>
            <a:endParaRPr sz="1000">
              <a:latin typeface="Arial"/>
              <a:cs typeface="Arial"/>
            </a:endParaRPr>
          </a:p>
          <a:p>
            <a:pPr marL="289560" marR="5080" indent="-148590">
              <a:lnSpc>
                <a:spcPct val="102699"/>
              </a:lnSpc>
              <a:spcBef>
                <a:spcPts val="31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0">
                <a:latin typeface="Arial"/>
                <a:cs typeface="Arial"/>
              </a:rPr>
              <a:t>folosirea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val</a:t>
            </a:r>
            <a:r>
              <a:rPr dirty="0" sz="1100" spc="-90">
                <a:latin typeface="Arial"/>
                <a:cs typeface="Arial"/>
              </a:rPr>
              <a:t>o</a:t>
            </a:r>
            <a:r>
              <a:rPr dirty="0" sz="1100" spc="10">
                <a:latin typeface="Arial"/>
                <a:cs typeface="Arial"/>
              </a:rPr>
              <a:t>rii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unei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v</a:t>
            </a:r>
            <a:r>
              <a:rPr dirty="0" sz="1100" spc="-105">
                <a:latin typeface="Arial"/>
                <a:cs typeface="Arial"/>
              </a:rPr>
              <a:t>a</a:t>
            </a:r>
            <a:r>
              <a:rPr dirty="0" sz="1100" spc="-35">
                <a:latin typeface="Arial"/>
                <a:cs typeface="Arial"/>
              </a:rPr>
              <a:t>riabile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130">
                <a:latin typeface="Arial"/>
                <a:cs typeface="Arial"/>
              </a:rPr>
              <a:t>se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realizea</a:t>
            </a:r>
            <a:r>
              <a:rPr dirty="0" sz="1100" spc="-85">
                <a:latin typeface="Arial"/>
                <a:cs typeface="Arial"/>
              </a:rPr>
              <a:t>z</a:t>
            </a:r>
            <a:r>
              <a:rPr dirty="0" sz="1100" spc="-360">
                <a:latin typeface="Arial"/>
                <a:cs typeface="Arial"/>
              </a:rPr>
              <a:t>˘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80">
                <a:latin typeface="Arial"/>
                <a:cs typeface="Arial"/>
              </a:rPr>
              <a:t>p</a:t>
            </a:r>
            <a:r>
              <a:rPr dirty="0" sz="1100" spc="-10">
                <a:latin typeface="Arial"/>
                <a:cs typeface="Arial"/>
              </a:rPr>
              <a:t>rin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80">
                <a:latin typeface="Arial"/>
                <a:cs typeface="Arial"/>
              </a:rPr>
              <a:t>p</a:t>
            </a:r>
            <a:r>
              <a:rPr dirty="0" sz="1100" spc="-35">
                <a:latin typeface="Arial"/>
                <a:cs typeface="Arial"/>
              </a:rPr>
              <a:t>refix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 spc="-70">
                <a:latin typeface="Arial"/>
                <a:cs typeface="Arial"/>
              </a:rPr>
              <a:t>rea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cu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sim</a:t>
            </a:r>
            <a:r>
              <a:rPr dirty="0" sz="1100" spc="-30">
                <a:latin typeface="Arial"/>
                <a:cs typeface="Arial"/>
              </a:rPr>
              <a:t>b</a:t>
            </a:r>
            <a:r>
              <a:rPr dirty="0" sz="1100" spc="-25">
                <a:latin typeface="Arial"/>
                <a:cs typeface="Arial"/>
              </a:rPr>
              <a:t>olul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$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55">
                <a:latin typeface="Arial"/>
                <a:cs typeface="Arial"/>
              </a:rPr>
              <a:t>(</a:t>
            </a:r>
            <a:r>
              <a:rPr dirty="0" sz="1100" spc="-65" i="1">
                <a:latin typeface="Trebuchet MS"/>
                <a:cs typeface="Trebuchet MS"/>
              </a:rPr>
              <a:t>doll</a:t>
            </a:r>
            <a:r>
              <a:rPr dirty="0" sz="1100" spc="-114" i="1">
                <a:latin typeface="Trebuchet MS"/>
                <a:cs typeface="Trebuchet MS"/>
              </a:rPr>
              <a:t>a</a:t>
            </a:r>
            <a:r>
              <a:rPr dirty="0" sz="1100" spc="-90" i="1">
                <a:latin typeface="Trebuchet MS"/>
                <a:cs typeface="Trebuchet MS"/>
              </a:rPr>
              <a:t>r</a:t>
            </a:r>
            <a:r>
              <a:rPr dirty="0" sz="1100" spc="-215" i="1">
                <a:latin typeface="Trebuchet MS"/>
                <a:cs typeface="Trebuchet MS"/>
              </a:rPr>
              <a:t> </a:t>
            </a:r>
            <a:r>
              <a:rPr dirty="0" sz="1100" spc="55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 marL="141605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65">
                <a:latin typeface="Arial"/>
                <a:cs typeface="Arial"/>
              </a:rPr>
              <a:t>v</a:t>
            </a:r>
            <a:r>
              <a:rPr dirty="0" sz="1100" spc="-105">
                <a:latin typeface="Arial"/>
                <a:cs typeface="Arial"/>
              </a:rPr>
              <a:t>a</a:t>
            </a:r>
            <a:r>
              <a:rPr dirty="0" sz="1100" spc="-40">
                <a:latin typeface="Arial"/>
                <a:cs typeface="Arial"/>
              </a:rPr>
              <a:t>riabilele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shell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 spc="20" b="1">
                <a:latin typeface="Calibri"/>
                <a:cs typeface="Calibri"/>
              </a:rPr>
              <a:t>nu</a:t>
            </a:r>
            <a:r>
              <a:rPr dirty="0" sz="1100" spc="114" b="1">
                <a:latin typeface="Calibri"/>
                <a:cs typeface="Calibri"/>
              </a:rPr>
              <a:t> </a:t>
            </a:r>
            <a:r>
              <a:rPr dirty="0" sz="1100" spc="-70">
                <a:latin typeface="Arial"/>
                <a:cs typeface="Arial"/>
              </a:rPr>
              <a:t>au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15">
                <a:latin typeface="Arial"/>
                <a:cs typeface="Arial"/>
              </a:rPr>
              <a:t>tip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(</a:t>
            </a:r>
            <a:r>
              <a:rPr dirty="0" sz="1100" spc="-229">
                <a:latin typeface="Arial"/>
                <a:cs typeface="Arial"/>
              </a:rPr>
              <a:t>ˆ</a:t>
            </a:r>
            <a:r>
              <a:rPr dirty="0" sz="1100" spc="-5">
                <a:latin typeface="Arial"/>
                <a:cs typeface="Arial"/>
              </a:rPr>
              <a:t>ınt</a:t>
            </a:r>
            <a:r>
              <a:rPr dirty="0" sz="1100" spc="-10">
                <a:latin typeface="Arial"/>
                <a:cs typeface="Arial"/>
              </a:rPr>
              <a:t>r</a:t>
            </a:r>
            <a:r>
              <a:rPr dirty="0" sz="1100" spc="-130">
                <a:latin typeface="Arial"/>
                <a:cs typeface="Arial"/>
              </a:rPr>
              <a:t>e</a:t>
            </a:r>
            <a:r>
              <a:rPr dirty="0" sz="1100" spc="-35">
                <a:latin typeface="Arial"/>
                <a:cs typeface="Arial"/>
              </a:rPr>
              <a:t>g,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34">
                <a:latin typeface="Arial"/>
                <a:cs typeface="Arial"/>
              </a:rPr>
              <a:t>s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75">
                <a:latin typeface="Arial"/>
                <a:cs typeface="Arial"/>
              </a:rPr>
              <a:t> </a:t>
            </a:r>
            <a:r>
              <a:rPr dirty="0" sz="1100" spc="5">
                <a:latin typeface="Arial"/>
                <a:cs typeface="Arial"/>
              </a:rPr>
              <a:t>ir,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p</a:t>
            </a:r>
            <a:r>
              <a:rPr dirty="0" sz="1100" spc="-15">
                <a:latin typeface="Arial"/>
                <a:cs typeface="Arial"/>
              </a:rPr>
              <a:t>ointer)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15">
                <a:hlinkClick r:id="rId9" action="ppaction://hlinksldjump"/>
              </a:rPr>
              <a:t>Cursul</a:t>
            </a:r>
            <a:r>
              <a:rPr dirty="0" baseline="5555" sz="750" spc="52">
                <a:hlinkClick r:id="rId9" action="ppaction://hlinksldjump"/>
              </a:rPr>
              <a:t> </a:t>
            </a:r>
            <a:r>
              <a:rPr dirty="0" baseline="5555" sz="750" spc="-7">
                <a:hlinkClick r:id="rId9" action="ppaction://hlinksldjump"/>
              </a:rPr>
              <a:t>6,</a:t>
            </a:r>
            <a:r>
              <a:rPr dirty="0" baseline="5555" sz="750" spc="52">
                <a:hlinkClick r:id="rId9" action="ppaction://hlinksldjump"/>
              </a:rPr>
              <a:t> </a:t>
            </a:r>
            <a:r>
              <a:rPr dirty="0" baseline="5555" sz="750">
                <a:hlinkClick r:id="rId9" action="ppaction://hlinksldjump"/>
              </a:rPr>
              <a:t>Interfa</a:t>
            </a:r>
            <a:r>
              <a:rPr dirty="0" baseline="5555" sz="750" spc="-179">
                <a:hlinkClick r:id="rId9" action="ppaction://hlinksldjump"/>
              </a:rPr>
              <a:t>t</a:t>
            </a:r>
            <a:r>
              <a:rPr dirty="0" sz="500" spc="25">
                <a:hlinkClick r:id="rId9" action="ppaction://hlinksldjump"/>
              </a:rPr>
              <a:t>,</a:t>
            </a:r>
            <a:r>
              <a:rPr dirty="0" baseline="5555" sz="750" spc="-37">
                <a:hlinkClick r:id="rId9" action="ppaction://hlinksldjump"/>
              </a:rPr>
              <a:t>a</a:t>
            </a:r>
            <a:r>
              <a:rPr dirty="0" baseline="5555" sz="750" spc="-52">
                <a:hlinkClick r:id="rId9" action="ppaction://hlinksldjump"/>
              </a:rPr>
              <a:t> </a:t>
            </a:r>
            <a:r>
              <a:rPr dirty="0" baseline="5555" sz="750" spc="-157">
                <a:hlinkClick r:id="rId9" action="ppaction://hlinksldjump"/>
              </a:rPr>
              <a:t>ˆ</a:t>
            </a:r>
            <a:r>
              <a:rPr dirty="0" baseline="5555" sz="750" spc="-15">
                <a:hlinkClick r:id="rId9" action="ppaction://hlinksldjump"/>
              </a:rPr>
              <a:t>ın</a:t>
            </a:r>
            <a:r>
              <a:rPr dirty="0" baseline="5555" sz="750" spc="52">
                <a:hlinkClick r:id="rId9" action="ppaction://hlinksldjump"/>
              </a:rPr>
              <a:t> </a:t>
            </a:r>
            <a:r>
              <a:rPr dirty="0" baseline="5555" sz="750">
                <a:hlinkClick r:id="rId9" action="ppaction://hlinksldjump"/>
              </a:rPr>
              <a:t>linia</a:t>
            </a:r>
            <a:r>
              <a:rPr dirty="0" baseline="5555" sz="750" spc="52">
                <a:hlinkClick r:id="rId9" action="ppaction://hlinksldjump"/>
              </a:rPr>
              <a:t> </a:t>
            </a:r>
            <a:r>
              <a:rPr dirty="0" baseline="5555" sz="750" spc="-37">
                <a:hlinkClick r:id="rId9" action="ppaction://hlinksldjump"/>
              </a:rPr>
              <a:t>de</a:t>
            </a:r>
            <a:r>
              <a:rPr dirty="0" baseline="5555" sz="750" spc="52">
                <a:hlinkClick r:id="rId9" action="ppaction://hlinksldjump"/>
              </a:rPr>
              <a:t> </a:t>
            </a:r>
            <a:r>
              <a:rPr dirty="0" baseline="5555" sz="750" spc="-22">
                <a:hlinkClick r:id="rId9" action="ppaction://hlinksldjump"/>
              </a:rPr>
              <a:t>c</a:t>
            </a:r>
            <a:r>
              <a:rPr dirty="0" baseline="5555" sz="750" spc="-30">
                <a:hlinkClick r:id="rId9" action="ppaction://hlinksldjump"/>
              </a:rPr>
              <a:t>o</a:t>
            </a:r>
            <a:r>
              <a:rPr dirty="0" baseline="5555" sz="750" spc="-15">
                <a:hlinkClick r:id="rId9" action="ppaction://hlinksldjump"/>
              </a:rPr>
              <a:t>man</a:t>
            </a:r>
            <a:r>
              <a:rPr dirty="0" baseline="5555" sz="750" spc="-22">
                <a:hlinkClick r:id="rId9" action="ppaction://hlinksldjump"/>
              </a:rPr>
              <a:t>d</a:t>
            </a:r>
            <a:r>
              <a:rPr dirty="0" baseline="5555" sz="750" spc="-247">
                <a:hlinkClick r:id="rId9" action="ppaction://hlinksldjump"/>
              </a:rPr>
              <a:t>˘</a:t>
            </a:r>
            <a:r>
              <a:rPr dirty="0" baseline="5555" sz="750" spc="-37">
                <a:hlinkClick r:id="rId9" action="ppaction://hlinksldjump"/>
              </a:rPr>
              <a:t>a</a:t>
            </a:r>
            <a:endParaRPr baseline="5555" sz="750"/>
          </a:p>
        </p:txBody>
      </p:sp>
      <p:sp>
        <p:nvSpPr>
          <p:cNvPr id="21" name="object 2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15"/>
              <a:t>35</a:t>
            </a:r>
            <a:r>
              <a:rPr dirty="0" spc="30"/>
              <a:t>/52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884170">
              <a:lnSpc>
                <a:spcPct val="100000"/>
              </a:lnSpc>
            </a:pPr>
            <a:r>
              <a:rPr dirty="0" spc="20"/>
              <a:t>V</a:t>
            </a:r>
            <a:r>
              <a:rPr dirty="0" spc="-110"/>
              <a:t>a</a:t>
            </a:r>
            <a:r>
              <a:rPr dirty="0" spc="-40"/>
              <a:t>riabile</a:t>
            </a:r>
            <a:r>
              <a:rPr dirty="0" spc="10"/>
              <a:t> </a:t>
            </a:r>
            <a:r>
              <a:rPr dirty="0" spc="-70"/>
              <a:t>s</a:t>
            </a:r>
            <a:r>
              <a:rPr dirty="0" spc="-55"/>
              <a:t>p</a:t>
            </a:r>
            <a:r>
              <a:rPr dirty="0" spc="-55"/>
              <a:t>eciale</a:t>
            </a:r>
            <a:r>
              <a:rPr dirty="0" spc="15"/>
              <a:t> </a:t>
            </a:r>
            <a:r>
              <a:rPr dirty="0" spc="-55"/>
              <a:t>shell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425259" rIns="0" bIns="0" rtlCol="0" vert="horz">
            <a:spAutoFit/>
          </a:bodyPr>
          <a:lstStyle/>
          <a:p>
            <a:pPr marL="141605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60">
                <a:latin typeface="Arial"/>
                <a:cs typeface="Arial"/>
              </a:rPr>
              <a:t>d</a:t>
            </a:r>
            <a:r>
              <a:rPr dirty="0" sz="1100" spc="-30">
                <a:latin typeface="Arial"/>
                <a:cs typeface="Arial"/>
              </a:rPr>
              <a:t>o</a:t>
            </a:r>
            <a:r>
              <a:rPr dirty="0" sz="1100" spc="-50">
                <a:latin typeface="Arial"/>
                <a:cs typeface="Arial"/>
              </a:rPr>
              <a:t>cumenta</a:t>
            </a:r>
            <a:r>
              <a:rPr dirty="0" sz="1100" spc="-204">
                <a:latin typeface="Arial"/>
                <a:cs typeface="Arial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ie: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1100" spc="-130">
                <a:latin typeface="Arial"/>
                <a:cs typeface="Arial"/>
              </a:rPr>
              <a:t> </a:t>
            </a:r>
            <a:r>
              <a:rPr dirty="0" sz="1100" spc="-145">
                <a:latin typeface="Arial"/>
                <a:cs typeface="Arial"/>
              </a:rPr>
              <a:t>man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bas</a:t>
            </a:r>
            <a:r>
              <a:rPr dirty="0" sz="1100" spc="-30">
                <a:latin typeface="Arial"/>
                <a:cs typeface="Arial"/>
              </a:rPr>
              <a:t>h</a:t>
            </a:r>
            <a:r>
              <a:rPr dirty="0" sz="1100" spc="-5">
                <a:latin typeface="Arial"/>
                <a:cs typeface="Arial"/>
              </a:rPr>
              <a:t>,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34">
                <a:latin typeface="Arial"/>
                <a:cs typeface="Arial"/>
              </a:rPr>
              <a:t>s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75">
                <a:latin typeface="Arial"/>
                <a:cs typeface="Arial"/>
              </a:rPr>
              <a:t> </a:t>
            </a:r>
            <a:r>
              <a:rPr dirty="0" sz="1100" spc="15">
                <a:latin typeface="Arial"/>
                <a:cs typeface="Arial"/>
              </a:rPr>
              <a:t>i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80">
                <a:latin typeface="Arial"/>
                <a:cs typeface="Arial"/>
              </a:rPr>
              <a:t>c</a:t>
            </a:r>
            <a:r>
              <a:rPr dirty="0" sz="1100" spc="-365">
                <a:latin typeface="Arial"/>
                <a:cs typeface="Arial"/>
              </a:rPr>
              <a:t>˘</a:t>
            </a:r>
            <a:r>
              <a:rPr dirty="0" sz="1100" spc="-35">
                <a:latin typeface="Arial"/>
                <a:cs typeface="Arial"/>
              </a:rPr>
              <a:t>aut</a:t>
            </a:r>
            <a:r>
              <a:rPr dirty="0" sz="1100" spc="-75">
                <a:latin typeface="Arial"/>
                <a:cs typeface="Arial"/>
              </a:rPr>
              <a:t>a</a:t>
            </a:r>
            <a:r>
              <a:rPr dirty="0" sz="1100" spc="-65">
                <a:latin typeface="Arial"/>
                <a:cs typeface="Arial"/>
              </a:rPr>
              <a:t>re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du</a:t>
            </a:r>
            <a:r>
              <a:rPr dirty="0" sz="1100" spc="-65">
                <a:latin typeface="Arial"/>
                <a:cs typeface="Arial"/>
              </a:rPr>
              <a:t>p</a:t>
            </a:r>
            <a:r>
              <a:rPr dirty="0" sz="1100" spc="-360">
                <a:latin typeface="Arial"/>
                <a:cs typeface="Arial"/>
              </a:rPr>
              <a:t>˘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10" i="1">
                <a:latin typeface="Trebuchet MS"/>
                <a:cs typeface="Trebuchet MS"/>
              </a:rPr>
              <a:t>S</a:t>
            </a:r>
            <a:r>
              <a:rPr dirty="0" sz="1100" spc="40" i="1">
                <a:latin typeface="Trebuchet MS"/>
                <a:cs typeface="Trebuchet MS"/>
              </a:rPr>
              <a:t>p</a:t>
            </a:r>
            <a:r>
              <a:rPr dirty="0" sz="1100" spc="-75" i="1">
                <a:latin typeface="Trebuchet MS"/>
                <a:cs typeface="Trebuchet MS"/>
              </a:rPr>
              <a:t>ecial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65" i="1">
                <a:latin typeface="Trebuchet MS"/>
                <a:cs typeface="Trebuchet MS"/>
              </a:rPr>
              <a:t>P</a:t>
            </a:r>
            <a:r>
              <a:rPr dirty="0" sz="1100" spc="-85" i="1">
                <a:latin typeface="Trebuchet MS"/>
                <a:cs typeface="Trebuchet MS"/>
              </a:rPr>
              <a:t>a</a:t>
            </a:r>
            <a:r>
              <a:rPr dirty="0" sz="1100" spc="-75" i="1">
                <a:latin typeface="Trebuchet MS"/>
                <a:cs typeface="Trebuchet MS"/>
              </a:rPr>
              <a:t>rame</a:t>
            </a:r>
            <a:r>
              <a:rPr dirty="0" sz="1100" spc="-75" i="1">
                <a:latin typeface="Trebuchet MS"/>
                <a:cs typeface="Trebuchet MS"/>
              </a:rPr>
              <a:t>ters</a:t>
            </a:r>
            <a:endParaRPr sz="1100">
              <a:latin typeface="Trebuchet MS"/>
              <a:cs typeface="Trebuchet MS"/>
            </a:endParaRPr>
          </a:p>
          <a:p>
            <a:pPr marL="141605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0">
                <a:latin typeface="Arial"/>
                <a:cs typeface="Arial"/>
              </a:rPr>
              <a:t>$?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1100" spc="-130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–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valo</a:t>
            </a:r>
            <a:r>
              <a:rPr dirty="0" sz="1100" spc="-95">
                <a:latin typeface="Arial"/>
                <a:cs typeface="Arial"/>
              </a:rPr>
              <a:t>a</a:t>
            </a:r>
            <a:r>
              <a:rPr dirty="0" sz="1100" spc="-70">
                <a:latin typeface="Arial"/>
                <a:cs typeface="Arial"/>
              </a:rPr>
              <a:t>rea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retur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ultimei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comenzi</a:t>
            </a:r>
            <a:endParaRPr sz="1100">
              <a:latin typeface="Arial"/>
              <a:cs typeface="Arial"/>
            </a:endParaRPr>
          </a:p>
          <a:p>
            <a:pPr marL="141605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0">
                <a:latin typeface="Arial"/>
                <a:cs typeface="Arial"/>
              </a:rPr>
              <a:t>$$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–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PID-ul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80">
                <a:latin typeface="Arial"/>
                <a:cs typeface="Arial"/>
              </a:rPr>
              <a:t>p</a:t>
            </a:r>
            <a:r>
              <a:rPr dirty="0" sz="1100" spc="-25">
                <a:latin typeface="Arial"/>
                <a:cs typeface="Arial"/>
              </a:rPr>
              <a:t>r</a:t>
            </a:r>
            <a:r>
              <a:rPr dirty="0" sz="1100" spc="-10">
                <a:latin typeface="Arial"/>
                <a:cs typeface="Arial"/>
              </a:rPr>
              <a:t>o</a:t>
            </a:r>
            <a:r>
              <a:rPr dirty="0" sz="1100" spc="-60">
                <a:latin typeface="Arial"/>
                <a:cs typeface="Arial"/>
              </a:rPr>
              <a:t>cesului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shell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curent</a:t>
            </a:r>
            <a:endParaRPr sz="1100">
              <a:latin typeface="Arial"/>
              <a:cs typeface="Arial"/>
            </a:endParaRPr>
          </a:p>
          <a:p>
            <a:pPr marL="141605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110">
                <a:latin typeface="Arial"/>
                <a:cs typeface="Arial"/>
              </a:rPr>
              <a:t>$!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1100" spc="-130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–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PID-ul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ultimului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80">
                <a:latin typeface="Arial"/>
                <a:cs typeface="Arial"/>
              </a:rPr>
              <a:t>p</a:t>
            </a:r>
            <a:r>
              <a:rPr dirty="0" sz="1100" spc="-25">
                <a:latin typeface="Arial"/>
                <a:cs typeface="Arial"/>
              </a:rPr>
              <a:t>r</a:t>
            </a:r>
            <a:r>
              <a:rPr dirty="0" sz="1100" spc="-10">
                <a:latin typeface="Arial"/>
                <a:cs typeface="Arial"/>
              </a:rPr>
              <a:t>o</a:t>
            </a:r>
            <a:r>
              <a:rPr dirty="0" sz="1100" spc="-110">
                <a:latin typeface="Arial"/>
                <a:cs typeface="Arial"/>
              </a:rPr>
              <a:t>ces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5">
                <a:latin typeface="Arial"/>
                <a:cs typeface="Arial"/>
              </a:rPr>
              <a:t>(job)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10">
                <a:latin typeface="Arial"/>
                <a:cs typeface="Arial"/>
              </a:rPr>
              <a:t>l</a:t>
            </a:r>
            <a:r>
              <a:rPr dirty="0" sz="1100" spc="-55">
                <a:latin typeface="Arial"/>
                <a:cs typeface="Arial"/>
              </a:rPr>
              <a:t>ansat</a:t>
            </a:r>
            <a:r>
              <a:rPr dirty="0" sz="1100" spc="-85">
                <a:latin typeface="Arial"/>
                <a:cs typeface="Arial"/>
              </a:rPr>
              <a:t> </a:t>
            </a:r>
            <a:r>
              <a:rPr dirty="0" sz="1100" spc="-229">
                <a:latin typeface="Arial"/>
                <a:cs typeface="Arial"/>
              </a:rPr>
              <a:t>ˆ</a:t>
            </a:r>
            <a:r>
              <a:rPr dirty="0" sz="1100" spc="-50">
                <a:latin typeface="Arial"/>
                <a:cs typeface="Arial"/>
              </a:rPr>
              <a:t>ın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background</a:t>
            </a:r>
            <a:endParaRPr sz="1100">
              <a:latin typeface="Arial"/>
              <a:cs typeface="Arial"/>
            </a:endParaRPr>
          </a:p>
          <a:p>
            <a:pPr marL="141605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0">
                <a:latin typeface="Arial"/>
                <a:cs typeface="Arial"/>
              </a:rPr>
              <a:t>$_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–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ultimul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120">
                <a:latin typeface="Arial"/>
                <a:cs typeface="Arial"/>
              </a:rPr>
              <a:t>a</a:t>
            </a:r>
            <a:r>
              <a:rPr dirty="0" sz="1100" spc="-40">
                <a:latin typeface="Arial"/>
                <a:cs typeface="Arial"/>
              </a:rPr>
              <a:t>rgument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al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ultime</a:t>
            </a:r>
            <a:r>
              <a:rPr dirty="0" sz="1100" spc="15">
                <a:latin typeface="Arial"/>
                <a:cs typeface="Arial"/>
              </a:rPr>
              <a:t>i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comenzi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15">
                <a:hlinkClick r:id="rId3" action="ppaction://hlinksldjump"/>
              </a:rPr>
              <a:t>Cursul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 spc="-7">
                <a:hlinkClick r:id="rId3" action="ppaction://hlinksldjump"/>
              </a:rPr>
              <a:t>6,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>
                <a:hlinkClick r:id="rId3" action="ppaction://hlinksldjump"/>
              </a:rPr>
              <a:t>Interfa</a:t>
            </a:r>
            <a:r>
              <a:rPr dirty="0" baseline="5555" sz="750" spc="-179">
                <a:hlinkClick r:id="rId3" action="ppaction://hlinksldjump"/>
              </a:rPr>
              <a:t>t</a:t>
            </a:r>
            <a:r>
              <a:rPr dirty="0" sz="500" spc="25">
                <a:hlinkClick r:id="rId3" action="ppaction://hlinksldjump"/>
              </a:rPr>
              <a:t>,</a:t>
            </a:r>
            <a:r>
              <a:rPr dirty="0" baseline="5555" sz="750" spc="-37">
                <a:hlinkClick r:id="rId3" action="ppaction://hlinksldjump"/>
              </a:rPr>
              <a:t>a</a:t>
            </a:r>
            <a:r>
              <a:rPr dirty="0" baseline="5555" sz="750" spc="-52">
                <a:hlinkClick r:id="rId3" action="ppaction://hlinksldjump"/>
              </a:rPr>
              <a:t> </a:t>
            </a:r>
            <a:r>
              <a:rPr dirty="0" baseline="5555" sz="750" spc="-157">
                <a:hlinkClick r:id="rId3" action="ppaction://hlinksldjump"/>
              </a:rPr>
              <a:t>ˆ</a:t>
            </a:r>
            <a:r>
              <a:rPr dirty="0" baseline="5555" sz="750" spc="-15">
                <a:hlinkClick r:id="rId3" action="ppaction://hlinksldjump"/>
              </a:rPr>
              <a:t>ın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>
                <a:hlinkClick r:id="rId3" action="ppaction://hlinksldjump"/>
              </a:rPr>
              <a:t>linia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 spc="-37">
                <a:hlinkClick r:id="rId3" action="ppaction://hlinksldjump"/>
              </a:rPr>
              <a:t>de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 spc="-22">
                <a:hlinkClick r:id="rId3" action="ppaction://hlinksldjump"/>
              </a:rPr>
              <a:t>c</a:t>
            </a:r>
            <a:r>
              <a:rPr dirty="0" baseline="5555" sz="750" spc="-30">
                <a:hlinkClick r:id="rId3" action="ppaction://hlinksldjump"/>
              </a:rPr>
              <a:t>o</a:t>
            </a:r>
            <a:r>
              <a:rPr dirty="0" baseline="5555" sz="750" spc="-15">
                <a:hlinkClick r:id="rId3" action="ppaction://hlinksldjump"/>
              </a:rPr>
              <a:t>man</a:t>
            </a:r>
            <a:r>
              <a:rPr dirty="0" baseline="5555" sz="750" spc="-22">
                <a:hlinkClick r:id="rId3" action="ppaction://hlinksldjump"/>
              </a:rPr>
              <a:t>d</a:t>
            </a:r>
            <a:r>
              <a:rPr dirty="0" baseline="5555" sz="750" spc="-247">
                <a:hlinkClick r:id="rId3" action="ppaction://hlinksldjump"/>
              </a:rPr>
              <a:t>˘</a:t>
            </a:r>
            <a:r>
              <a:rPr dirty="0" baseline="5555" sz="750" spc="-37">
                <a:hlinkClick r:id="rId3" action="ppaction://hlinksldjump"/>
              </a:rPr>
              <a:t>a</a:t>
            </a:r>
            <a:endParaRPr baseline="5555" sz="750"/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15"/>
              <a:t>36</a:t>
            </a:r>
            <a:r>
              <a:rPr dirty="0" spc="30"/>
              <a:t>/52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067050">
              <a:lnSpc>
                <a:spcPct val="100000"/>
              </a:lnSpc>
            </a:pPr>
            <a:r>
              <a:rPr dirty="0" spc="20"/>
              <a:t>V</a:t>
            </a:r>
            <a:r>
              <a:rPr dirty="0" spc="-110"/>
              <a:t>a</a:t>
            </a:r>
            <a:r>
              <a:rPr dirty="0" spc="-40"/>
              <a:t>riabile</a:t>
            </a:r>
            <a:r>
              <a:rPr dirty="0" spc="10"/>
              <a:t> </a:t>
            </a:r>
            <a:r>
              <a:rPr dirty="0" spc="-90"/>
              <a:t>de</a:t>
            </a:r>
            <a:r>
              <a:rPr dirty="0" spc="10"/>
              <a:t> </a:t>
            </a:r>
            <a:r>
              <a:rPr dirty="0" spc="-70"/>
              <a:t>mediu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35267" rIns="0" bIns="0" rtlCol="0" vert="horz">
            <a:spAutoFit/>
          </a:bodyPr>
          <a:lstStyle/>
          <a:p>
            <a:pPr marL="141605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65">
                <a:latin typeface="Arial"/>
                <a:cs typeface="Arial"/>
              </a:rPr>
              <a:t>definesc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context</a:t>
            </a:r>
            <a:r>
              <a:rPr dirty="0" sz="1100" spc="-55">
                <a:latin typeface="Arial"/>
                <a:cs typeface="Arial"/>
              </a:rPr>
              <a:t>u</a:t>
            </a:r>
            <a:r>
              <a:rPr dirty="0" sz="1100" spc="15">
                <a:latin typeface="Arial"/>
                <a:cs typeface="Arial"/>
              </a:rPr>
              <a:t>l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rul</a:t>
            </a:r>
            <a:r>
              <a:rPr dirty="0" sz="1100" spc="-70">
                <a:latin typeface="Arial"/>
                <a:cs typeface="Arial"/>
              </a:rPr>
              <a:t>a</a:t>
            </a:r>
            <a:r>
              <a:rPr dirty="0" sz="1100" spc="-65">
                <a:latin typeface="Arial"/>
                <a:cs typeface="Arial"/>
              </a:rPr>
              <a:t>re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unui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80">
                <a:latin typeface="Arial"/>
                <a:cs typeface="Arial"/>
              </a:rPr>
              <a:t>p</a:t>
            </a:r>
            <a:r>
              <a:rPr dirty="0" sz="1100" spc="-25">
                <a:latin typeface="Arial"/>
                <a:cs typeface="Arial"/>
              </a:rPr>
              <a:t>r</a:t>
            </a:r>
            <a:r>
              <a:rPr dirty="0" sz="1100" spc="-10">
                <a:latin typeface="Arial"/>
                <a:cs typeface="Arial"/>
              </a:rPr>
              <a:t>o</a:t>
            </a:r>
            <a:r>
              <a:rPr dirty="0" sz="1100" spc="-110">
                <a:latin typeface="Arial"/>
                <a:cs typeface="Arial"/>
              </a:rPr>
              <a:t>ces</a:t>
            </a:r>
            <a:endParaRPr sz="1100">
              <a:latin typeface="Arial"/>
              <a:cs typeface="Arial"/>
            </a:endParaRPr>
          </a:p>
          <a:p>
            <a:pPr marL="141605">
              <a:lnSpc>
                <a:spcPct val="100000"/>
              </a:lnSpc>
              <a:spcBef>
                <a:spcPts val="38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0">
                <a:latin typeface="Arial"/>
                <a:cs typeface="Arial"/>
              </a:rPr>
              <a:t>sunt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mo</a:t>
            </a:r>
            <a:r>
              <a:rPr dirty="0" sz="1100" spc="-434">
                <a:latin typeface="Arial"/>
                <a:cs typeface="Arial"/>
              </a:rPr>
              <a:t>s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7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tenite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80">
                <a:latin typeface="Arial"/>
                <a:cs typeface="Arial"/>
              </a:rPr>
              <a:t>p</a:t>
            </a:r>
            <a:r>
              <a:rPr dirty="0" sz="1100" spc="-25">
                <a:latin typeface="Arial"/>
                <a:cs typeface="Arial"/>
              </a:rPr>
              <a:t>r</a:t>
            </a:r>
            <a:r>
              <a:rPr dirty="0" sz="1100" spc="-10">
                <a:latin typeface="Arial"/>
                <a:cs typeface="Arial"/>
              </a:rPr>
              <a:t>o</a:t>
            </a:r>
            <a:r>
              <a:rPr dirty="0" sz="1100" spc="-95">
                <a:latin typeface="Arial"/>
                <a:cs typeface="Arial"/>
              </a:rPr>
              <a:t>cesele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copil</a:t>
            </a:r>
            <a:endParaRPr sz="1100">
              <a:latin typeface="Arial"/>
              <a:cs typeface="Arial"/>
            </a:endParaRPr>
          </a:p>
          <a:p>
            <a:pPr marL="141605">
              <a:lnSpc>
                <a:spcPct val="100000"/>
              </a:lnSpc>
              <a:spcBef>
                <a:spcPts val="38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65">
                <a:latin typeface="Arial"/>
                <a:cs typeface="Arial"/>
              </a:rPr>
              <a:t>exemple: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1100" spc="-130">
                <a:latin typeface="Arial"/>
                <a:cs typeface="Arial"/>
              </a:rPr>
              <a:t> </a:t>
            </a:r>
            <a:r>
              <a:rPr dirty="0" sz="1100" spc="-165">
                <a:latin typeface="Arial"/>
                <a:cs typeface="Arial"/>
              </a:rPr>
              <a:t>PATH</a:t>
            </a:r>
            <a:r>
              <a:rPr dirty="0" sz="1100" spc="-5">
                <a:latin typeface="Arial"/>
                <a:cs typeface="Arial"/>
              </a:rPr>
              <a:t>,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254">
                <a:latin typeface="Arial"/>
                <a:cs typeface="Arial"/>
              </a:rPr>
              <a:t>HOME</a:t>
            </a:r>
            <a:r>
              <a:rPr dirty="0" sz="1100" spc="-5">
                <a:latin typeface="Arial"/>
                <a:cs typeface="Arial"/>
              </a:rPr>
              <a:t>,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285">
                <a:latin typeface="Arial"/>
                <a:cs typeface="Arial"/>
              </a:rPr>
              <a:t>PWD</a:t>
            </a:r>
            <a:r>
              <a:rPr dirty="0" sz="1100" spc="-5">
                <a:latin typeface="Arial"/>
                <a:cs typeface="Arial"/>
              </a:rPr>
              <a:t>,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210">
                <a:latin typeface="Arial"/>
                <a:cs typeface="Arial"/>
              </a:rPr>
              <a:t>USERNAM</a:t>
            </a:r>
            <a:r>
              <a:rPr dirty="0" sz="1100" spc="-200">
                <a:latin typeface="Arial"/>
                <a:cs typeface="Arial"/>
              </a:rPr>
              <a:t>E</a:t>
            </a:r>
            <a:r>
              <a:rPr dirty="0" sz="1100" spc="-5">
                <a:latin typeface="Arial"/>
                <a:cs typeface="Arial"/>
              </a:rPr>
              <a:t>,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125">
                <a:latin typeface="Arial"/>
                <a:cs typeface="Arial"/>
              </a:rPr>
              <a:t>SHELL</a:t>
            </a:r>
            <a:endParaRPr sz="1100">
              <a:latin typeface="Arial"/>
              <a:cs typeface="Arial"/>
            </a:endParaRPr>
          </a:p>
          <a:p>
            <a:pPr marL="141605">
              <a:lnSpc>
                <a:spcPct val="100000"/>
              </a:lnSpc>
              <a:spcBef>
                <a:spcPts val="22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60">
                <a:latin typeface="Arial"/>
                <a:cs typeface="Arial"/>
              </a:rPr>
              <a:t>o</a:t>
            </a:r>
            <a:r>
              <a:rPr dirty="0" sz="1100" spc="-30">
                <a:latin typeface="Arial"/>
                <a:cs typeface="Arial"/>
              </a:rPr>
              <a:t>p</a:t>
            </a:r>
            <a:r>
              <a:rPr dirty="0" sz="1100" spc="-70">
                <a:latin typeface="Arial"/>
                <a:cs typeface="Arial"/>
              </a:rPr>
              <a:t>era</a:t>
            </a:r>
            <a:r>
              <a:rPr dirty="0" sz="1100" spc="-204">
                <a:latin typeface="Arial"/>
                <a:cs typeface="Arial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100" spc="15">
                <a:latin typeface="Arial"/>
                <a:cs typeface="Arial"/>
              </a:rPr>
              <a:t>ii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s</a:t>
            </a:r>
            <a:r>
              <a:rPr dirty="0" sz="1100" spc="-70">
                <a:latin typeface="Arial"/>
                <a:cs typeface="Arial"/>
              </a:rPr>
              <a:t>p</a:t>
            </a:r>
            <a:r>
              <a:rPr dirty="0" sz="1100" spc="-50">
                <a:latin typeface="Arial"/>
                <a:cs typeface="Arial"/>
              </a:rPr>
              <a:t>ecifice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cu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v</a:t>
            </a:r>
            <a:r>
              <a:rPr dirty="0" sz="1100" spc="-105">
                <a:latin typeface="Arial"/>
                <a:cs typeface="Arial"/>
              </a:rPr>
              <a:t>a</a:t>
            </a:r>
            <a:r>
              <a:rPr dirty="0" sz="1100" spc="-35">
                <a:latin typeface="Arial"/>
                <a:cs typeface="Arial"/>
              </a:rPr>
              <a:t>riabile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mediu</a:t>
            </a:r>
            <a:endParaRPr sz="1100">
              <a:latin typeface="Arial"/>
              <a:cs typeface="Arial"/>
            </a:endParaRPr>
          </a:p>
          <a:p>
            <a:pPr marL="429259">
              <a:lnSpc>
                <a:spcPts val="1175"/>
              </a:lnSpc>
              <a:spcBef>
                <a:spcPts val="22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list</a:t>
            </a:r>
            <a:r>
              <a:rPr dirty="0" sz="1000" spc="-60">
                <a:latin typeface="Arial"/>
                <a:cs typeface="Arial"/>
              </a:rPr>
              <a:t>a</a:t>
            </a:r>
            <a:r>
              <a:rPr dirty="0" sz="1000" spc="-40">
                <a:latin typeface="Arial"/>
                <a:cs typeface="Arial"/>
              </a:rPr>
              <a:t>re: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14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env</a:t>
            </a:r>
            <a:r>
              <a:rPr dirty="0" sz="1000" spc="-5">
                <a:latin typeface="Arial"/>
                <a:cs typeface="Arial"/>
              </a:rPr>
              <a:t>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75">
                <a:latin typeface="Arial"/>
                <a:cs typeface="Arial"/>
              </a:rPr>
              <a:t>printenv</a:t>
            </a:r>
            <a:endParaRPr sz="1000">
              <a:latin typeface="Arial"/>
              <a:cs typeface="Arial"/>
            </a:endParaRPr>
          </a:p>
          <a:p>
            <a:pPr marL="429259">
              <a:lnSpc>
                <a:spcPts val="1175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configur</a:t>
            </a:r>
            <a:r>
              <a:rPr dirty="0" sz="1000" spc="-70">
                <a:latin typeface="Arial"/>
                <a:cs typeface="Arial"/>
              </a:rPr>
              <a:t>a</a:t>
            </a:r>
            <a:r>
              <a:rPr dirty="0" sz="1000" spc="-55">
                <a:latin typeface="Arial"/>
                <a:cs typeface="Arial"/>
              </a:rPr>
              <a:t>re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v</a:t>
            </a:r>
            <a:r>
              <a:rPr dirty="0" sz="1000" spc="-110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riabi</a:t>
            </a:r>
            <a:r>
              <a:rPr dirty="0" sz="1000" spc="-20">
                <a:latin typeface="Arial"/>
                <a:cs typeface="Arial"/>
              </a:rPr>
              <a:t>l</a:t>
            </a:r>
            <a:r>
              <a:rPr dirty="0" sz="1000" spc="-325">
                <a:latin typeface="Arial"/>
                <a:cs typeface="Arial"/>
              </a:rPr>
              <a:t>˘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ca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v</a:t>
            </a:r>
            <a:r>
              <a:rPr dirty="0" sz="1000" spc="-95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riabi</a:t>
            </a:r>
            <a:r>
              <a:rPr dirty="0" sz="1000" spc="-20">
                <a:latin typeface="Arial"/>
                <a:cs typeface="Arial"/>
              </a:rPr>
              <a:t>l</a:t>
            </a:r>
            <a:r>
              <a:rPr dirty="0" sz="1000" spc="-325">
                <a:latin typeface="Arial"/>
                <a:cs typeface="Arial"/>
              </a:rPr>
              <a:t>˘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de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mediu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(ex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90">
                <a:latin typeface="Arial"/>
                <a:cs typeface="Arial"/>
              </a:rPr>
              <a:t>o</a:t>
            </a:r>
            <a:r>
              <a:rPr dirty="0" sz="1000">
                <a:latin typeface="Arial"/>
                <a:cs typeface="Arial"/>
              </a:rPr>
              <a:t>rt</a:t>
            </a:r>
            <a:r>
              <a:rPr dirty="0" sz="1000" spc="-25">
                <a:latin typeface="Arial"/>
                <a:cs typeface="Arial"/>
              </a:rPr>
              <a:t>a</a:t>
            </a:r>
            <a:r>
              <a:rPr dirty="0" sz="1000" spc="-20">
                <a:latin typeface="Arial"/>
                <a:cs typeface="Arial"/>
              </a:rPr>
              <a:t>re)</a:t>
            </a:r>
            <a:endParaRPr sz="1000">
              <a:latin typeface="Arial"/>
              <a:cs typeface="Arial"/>
            </a:endParaRPr>
          </a:p>
          <a:p>
            <a:pPr marL="706120">
              <a:lnSpc>
                <a:spcPct val="100000"/>
              </a:lnSpc>
              <a:spcBef>
                <a:spcPts val="2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900" spc="50"/>
              <a:t>export</a:t>
            </a:r>
            <a:r>
              <a:rPr dirty="0" sz="900"/>
              <a:t> </a:t>
            </a:r>
            <a:r>
              <a:rPr dirty="0" sz="900" spc="-30"/>
              <a:t> </a:t>
            </a:r>
            <a:r>
              <a:rPr dirty="0" sz="900" spc="-20"/>
              <a:t>myvar</a:t>
            </a:r>
            <a:endParaRPr sz="900">
              <a:latin typeface="Arial"/>
              <a:cs typeface="Arial"/>
            </a:endParaRPr>
          </a:p>
          <a:p>
            <a:pPr marL="706120">
              <a:lnSpc>
                <a:spcPct val="100000"/>
              </a:lnSpc>
              <a:spcBef>
                <a:spcPts val="70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900" spc="50"/>
              <a:t>export</a:t>
            </a:r>
            <a:r>
              <a:rPr dirty="0" sz="900"/>
              <a:t> </a:t>
            </a:r>
            <a:r>
              <a:rPr dirty="0" sz="900" spc="-30"/>
              <a:t> </a:t>
            </a:r>
            <a:r>
              <a:rPr dirty="0" sz="900" spc="-30"/>
              <a:t>myvar=42</a:t>
            </a:r>
            <a:r>
              <a:rPr dirty="0" sz="900"/>
              <a:t> </a:t>
            </a:r>
            <a:r>
              <a:rPr dirty="0" sz="900" spc="-30"/>
              <a:t> </a:t>
            </a:r>
            <a:r>
              <a:rPr dirty="0" sz="900" spc="-30"/>
              <a:t>#</a:t>
            </a:r>
            <a:r>
              <a:rPr dirty="0" sz="900"/>
              <a:t> </a:t>
            </a:r>
            <a:r>
              <a:rPr dirty="0" sz="900" spc="-30"/>
              <a:t> </a:t>
            </a:r>
            <a:r>
              <a:rPr dirty="0" sz="900" spc="180"/>
              <a:t>init</a:t>
            </a:r>
            <a:r>
              <a:rPr dirty="0" sz="900"/>
              <a:t> </a:t>
            </a:r>
            <a:r>
              <a:rPr dirty="0" sz="900" spc="-30"/>
              <a:t> </a:t>
            </a:r>
            <a:r>
              <a:rPr dirty="0" sz="900" spc="-30"/>
              <a:t>and</a:t>
            </a:r>
            <a:r>
              <a:rPr dirty="0" sz="900"/>
              <a:t> </a:t>
            </a:r>
            <a:r>
              <a:rPr dirty="0" sz="900" spc="-30"/>
              <a:t> </a:t>
            </a:r>
            <a:r>
              <a:rPr dirty="0" sz="900" spc="50"/>
              <a:t>export</a:t>
            </a:r>
            <a:endParaRPr sz="900">
              <a:latin typeface="Arial"/>
              <a:cs typeface="Arial"/>
            </a:endParaRPr>
          </a:p>
          <a:p>
            <a:pPr marL="429259">
              <a:lnSpc>
                <a:spcPct val="100000"/>
              </a:lnSpc>
              <a:spcBef>
                <a:spcPts val="170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55">
                <a:latin typeface="Arial"/>
                <a:cs typeface="Arial"/>
              </a:rPr>
              <a:t>ersisten</a:t>
            </a:r>
            <a:r>
              <a:rPr dirty="0" sz="1000" spc="-180">
                <a:latin typeface="Arial"/>
                <a:cs typeface="Arial"/>
              </a:rPr>
              <a:t>t</a:t>
            </a:r>
            <a:r>
              <a:rPr dirty="0" baseline="-16666" sz="750" spc="7">
                <a:latin typeface="Arial"/>
                <a:cs typeface="Arial"/>
              </a:rPr>
              <a:t>,</a:t>
            </a:r>
            <a:r>
              <a:rPr dirty="0" baseline="-16666" sz="750" spc="-52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configu</a:t>
            </a:r>
            <a:r>
              <a:rPr dirty="0" sz="1000" spc="-35">
                <a:latin typeface="Arial"/>
                <a:cs typeface="Arial"/>
              </a:rPr>
              <a:t>r</a:t>
            </a:r>
            <a:r>
              <a:rPr dirty="0" sz="1000" spc="-325">
                <a:latin typeface="Arial"/>
                <a:cs typeface="Arial"/>
              </a:rPr>
              <a:t>˘</a:t>
            </a:r>
            <a:r>
              <a:rPr dirty="0" sz="1000" spc="-15">
                <a:latin typeface="Arial"/>
                <a:cs typeface="Arial"/>
              </a:rPr>
              <a:t>arii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50">
                <a:latin typeface="Arial"/>
                <a:cs typeface="Arial"/>
              </a:rPr>
              <a:t>(</a:t>
            </a:r>
            <a:r>
              <a:rPr dirty="0" sz="1000" spc="-40" i="1">
                <a:latin typeface="Trebuchet MS"/>
                <a:cs typeface="Trebuchet MS"/>
              </a:rPr>
              <a:t>st</a:t>
            </a:r>
            <a:r>
              <a:rPr dirty="0" sz="1000" spc="-85" i="1">
                <a:latin typeface="Trebuchet MS"/>
                <a:cs typeface="Trebuchet MS"/>
              </a:rPr>
              <a:t>a</a:t>
            </a:r>
            <a:r>
              <a:rPr dirty="0" sz="1000" spc="-60" i="1">
                <a:latin typeface="Trebuchet MS"/>
                <a:cs typeface="Trebuchet MS"/>
              </a:rPr>
              <a:t>rtup</a:t>
            </a:r>
            <a:r>
              <a:rPr dirty="0" sz="1000" spc="30" i="1">
                <a:latin typeface="Trebuchet MS"/>
                <a:cs typeface="Trebuchet MS"/>
              </a:rPr>
              <a:t> </a:t>
            </a:r>
            <a:r>
              <a:rPr dirty="0" sz="1000" spc="-50" i="1">
                <a:latin typeface="Trebuchet MS"/>
                <a:cs typeface="Trebuchet MS"/>
              </a:rPr>
              <a:t>configuratio</a:t>
            </a:r>
            <a:r>
              <a:rPr dirty="0" sz="1000" spc="-45" i="1">
                <a:latin typeface="Trebuchet MS"/>
                <a:cs typeface="Trebuchet MS"/>
              </a:rPr>
              <a:t>n</a:t>
            </a:r>
            <a:r>
              <a:rPr dirty="0" sz="1000" spc="50">
                <a:latin typeface="Arial"/>
                <a:cs typeface="Arial"/>
              </a:rPr>
              <a:t>)</a:t>
            </a:r>
            <a:endParaRPr sz="1000">
              <a:latin typeface="Arial"/>
              <a:cs typeface="Arial"/>
            </a:endParaRPr>
          </a:p>
          <a:p>
            <a:pPr marL="706120">
              <a:lnSpc>
                <a:spcPct val="100000"/>
              </a:lnSpc>
              <a:spcBef>
                <a:spcPts val="2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-112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900" spc="-355">
                <a:latin typeface="Trebuchet MS"/>
                <a:cs typeface="Trebuchet MS"/>
              </a:rPr>
              <a:t>ˆ</a:t>
            </a:r>
            <a:r>
              <a:rPr dirty="0" sz="900" spc="-30">
                <a:latin typeface="Trebuchet MS"/>
                <a:cs typeface="Trebuchet MS"/>
              </a:rPr>
              <a:t>ın</a:t>
            </a:r>
            <a:r>
              <a:rPr dirty="0" sz="900" spc="35">
                <a:latin typeface="Trebuchet MS"/>
                <a:cs typeface="Trebuchet MS"/>
              </a:rPr>
              <a:t> </a:t>
            </a:r>
            <a:r>
              <a:rPr dirty="0" sz="900" spc="-50">
                <a:latin typeface="Trebuchet MS"/>
                <a:cs typeface="Trebuchet MS"/>
              </a:rPr>
              <a:t>fi</a:t>
            </a:r>
            <a:r>
              <a:rPr dirty="0" sz="900" spc="-270">
                <a:latin typeface="Trebuchet MS"/>
                <a:cs typeface="Trebuchet MS"/>
              </a:rPr>
              <a:t>s</a:t>
            </a:r>
            <a:r>
              <a:rPr dirty="0" baseline="-11111" sz="750" spc="7">
                <a:latin typeface="Arial"/>
                <a:cs typeface="Arial"/>
              </a:rPr>
              <a:t>,</a:t>
            </a:r>
            <a:r>
              <a:rPr dirty="0" baseline="-11111" sz="750" spc="-60">
                <a:latin typeface="Arial"/>
                <a:cs typeface="Arial"/>
              </a:rPr>
              <a:t> </a:t>
            </a:r>
            <a:r>
              <a:rPr dirty="0" sz="900" spc="-45">
                <a:latin typeface="Trebuchet MS"/>
                <a:cs typeface="Trebuchet MS"/>
              </a:rPr>
              <a:t>ierul</a:t>
            </a:r>
            <a:r>
              <a:rPr dirty="0" sz="900" spc="35">
                <a:latin typeface="Trebuchet MS"/>
                <a:cs typeface="Trebuchet MS"/>
              </a:rPr>
              <a:t> </a:t>
            </a:r>
            <a:r>
              <a:rPr dirty="0" sz="900" spc="-10" i="1">
                <a:latin typeface="Meiryo"/>
                <a:cs typeface="Meiryo"/>
              </a:rPr>
              <a:t>∼</a:t>
            </a:r>
            <a:r>
              <a:rPr dirty="0" sz="900" spc="70"/>
              <a:t>/.bashrc</a:t>
            </a:r>
            <a:endParaRPr sz="900">
              <a:latin typeface="Meiryo"/>
              <a:cs typeface="Meiry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15">
                <a:hlinkClick r:id="rId3" action="ppaction://hlinksldjump"/>
              </a:rPr>
              <a:t>Cursul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 spc="-7">
                <a:hlinkClick r:id="rId3" action="ppaction://hlinksldjump"/>
              </a:rPr>
              <a:t>6,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>
                <a:hlinkClick r:id="rId3" action="ppaction://hlinksldjump"/>
              </a:rPr>
              <a:t>Interfa</a:t>
            </a:r>
            <a:r>
              <a:rPr dirty="0" baseline="5555" sz="750" spc="-179">
                <a:hlinkClick r:id="rId3" action="ppaction://hlinksldjump"/>
              </a:rPr>
              <a:t>t</a:t>
            </a:r>
            <a:r>
              <a:rPr dirty="0" sz="500" spc="25">
                <a:hlinkClick r:id="rId3" action="ppaction://hlinksldjump"/>
              </a:rPr>
              <a:t>,</a:t>
            </a:r>
            <a:r>
              <a:rPr dirty="0" baseline="5555" sz="750" spc="-37">
                <a:hlinkClick r:id="rId3" action="ppaction://hlinksldjump"/>
              </a:rPr>
              <a:t>a</a:t>
            </a:r>
            <a:r>
              <a:rPr dirty="0" baseline="5555" sz="750" spc="-52">
                <a:hlinkClick r:id="rId3" action="ppaction://hlinksldjump"/>
              </a:rPr>
              <a:t> </a:t>
            </a:r>
            <a:r>
              <a:rPr dirty="0" baseline="5555" sz="750" spc="-157">
                <a:hlinkClick r:id="rId3" action="ppaction://hlinksldjump"/>
              </a:rPr>
              <a:t>ˆ</a:t>
            </a:r>
            <a:r>
              <a:rPr dirty="0" baseline="5555" sz="750" spc="-15">
                <a:hlinkClick r:id="rId3" action="ppaction://hlinksldjump"/>
              </a:rPr>
              <a:t>ın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>
                <a:hlinkClick r:id="rId3" action="ppaction://hlinksldjump"/>
              </a:rPr>
              <a:t>linia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 spc="-37">
                <a:hlinkClick r:id="rId3" action="ppaction://hlinksldjump"/>
              </a:rPr>
              <a:t>de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 spc="-22">
                <a:hlinkClick r:id="rId3" action="ppaction://hlinksldjump"/>
              </a:rPr>
              <a:t>c</a:t>
            </a:r>
            <a:r>
              <a:rPr dirty="0" baseline="5555" sz="750" spc="-30">
                <a:hlinkClick r:id="rId3" action="ppaction://hlinksldjump"/>
              </a:rPr>
              <a:t>o</a:t>
            </a:r>
            <a:r>
              <a:rPr dirty="0" baseline="5555" sz="750" spc="-15">
                <a:hlinkClick r:id="rId3" action="ppaction://hlinksldjump"/>
              </a:rPr>
              <a:t>man</a:t>
            </a:r>
            <a:r>
              <a:rPr dirty="0" baseline="5555" sz="750" spc="-22">
                <a:hlinkClick r:id="rId3" action="ppaction://hlinksldjump"/>
              </a:rPr>
              <a:t>d</a:t>
            </a:r>
            <a:r>
              <a:rPr dirty="0" baseline="5555" sz="750" spc="-247">
                <a:hlinkClick r:id="rId3" action="ppaction://hlinksldjump"/>
              </a:rPr>
              <a:t>˘</a:t>
            </a:r>
            <a:r>
              <a:rPr dirty="0" baseline="5555" sz="750" spc="-37">
                <a:hlinkClick r:id="rId3" action="ppaction://hlinksldjump"/>
              </a:rPr>
              <a:t>a</a:t>
            </a:r>
            <a:endParaRPr baseline="5555" sz="750"/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15"/>
              <a:t>37</a:t>
            </a:r>
            <a:r>
              <a:rPr dirty="0" spc="30"/>
              <a:t>/52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639695">
              <a:lnSpc>
                <a:spcPct val="100000"/>
              </a:lnSpc>
            </a:pPr>
            <a:r>
              <a:rPr dirty="0" spc="20"/>
              <a:t>V</a:t>
            </a:r>
            <a:r>
              <a:rPr dirty="0" spc="-110"/>
              <a:t>a</a:t>
            </a:r>
            <a:r>
              <a:rPr dirty="0" spc="-40"/>
              <a:t>riabile</a:t>
            </a:r>
            <a:r>
              <a:rPr dirty="0" spc="10"/>
              <a:t> </a:t>
            </a:r>
            <a:r>
              <a:rPr dirty="0" spc="-90"/>
              <a:t>de</a:t>
            </a:r>
            <a:r>
              <a:rPr dirty="0" spc="10"/>
              <a:t> </a:t>
            </a:r>
            <a:r>
              <a:rPr dirty="0" spc="-70"/>
              <a:t>mediu</a:t>
            </a:r>
            <a:r>
              <a:rPr dirty="0" spc="-30"/>
              <a:t>(cont.)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76389" y="422706"/>
            <a:ext cx="3587750" cy="8566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-157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29">
                <a:latin typeface="Arial"/>
                <a:cs typeface="Arial"/>
              </a:rPr>
              <a:t>ˆ</a:t>
            </a:r>
            <a:r>
              <a:rPr dirty="0" sz="1100" spc="-50">
                <a:latin typeface="Arial"/>
                <a:cs typeface="Arial"/>
              </a:rPr>
              <a:t>ın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Wind</a:t>
            </a:r>
            <a:r>
              <a:rPr dirty="0" sz="1100" spc="-65">
                <a:latin typeface="Arial"/>
                <a:cs typeface="Arial"/>
              </a:rPr>
              <a:t>o</a:t>
            </a:r>
            <a:r>
              <a:rPr dirty="0" sz="1100" spc="-95">
                <a:latin typeface="Arial"/>
                <a:cs typeface="Arial"/>
              </a:rPr>
              <a:t>ws</a:t>
            </a:r>
            <a:endParaRPr sz="1100">
              <a:latin typeface="Arial"/>
              <a:cs typeface="Arial"/>
            </a:endParaRPr>
          </a:p>
          <a:p>
            <a:pPr marL="300355">
              <a:lnSpc>
                <a:spcPts val="1200"/>
              </a:lnSpc>
              <a:spcBef>
                <a:spcPts val="180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55">
                <a:latin typeface="Arial"/>
                <a:cs typeface="Arial"/>
              </a:rPr>
              <a:t>er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sistem: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14">
                <a:latin typeface="Arial"/>
                <a:cs typeface="Arial"/>
              </a:rPr>
              <a:t> </a:t>
            </a:r>
            <a:r>
              <a:rPr dirty="0" sz="1000" spc="60">
                <a:latin typeface="Arial"/>
                <a:cs typeface="Arial"/>
              </a:rPr>
              <a:t>Control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Panel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5" i="1">
                <a:latin typeface="Arial"/>
                <a:cs typeface="Arial"/>
              </a:rPr>
              <a:t>→</a:t>
            </a:r>
            <a:r>
              <a:rPr dirty="0" sz="1000" i="1">
                <a:latin typeface="Arial"/>
                <a:cs typeface="Arial"/>
              </a:rPr>
              <a:t> </a:t>
            </a:r>
            <a:r>
              <a:rPr dirty="0" sz="1000" spc="-35" i="1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System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5" i="1">
                <a:latin typeface="Arial"/>
                <a:cs typeface="Arial"/>
              </a:rPr>
              <a:t>→</a:t>
            </a:r>
            <a:r>
              <a:rPr dirty="0" sz="1000" i="1">
                <a:latin typeface="Arial"/>
                <a:cs typeface="Arial"/>
              </a:rPr>
              <a:t> </a:t>
            </a:r>
            <a:r>
              <a:rPr dirty="0" sz="1000" spc="-35" i="1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Advanced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5" i="1">
                <a:latin typeface="Arial"/>
                <a:cs typeface="Arial"/>
              </a:rPr>
              <a:t>→</a:t>
            </a:r>
            <a:endParaRPr sz="1000">
              <a:latin typeface="Arial"/>
              <a:cs typeface="Arial"/>
            </a:endParaRPr>
          </a:p>
          <a:p>
            <a:pPr marL="437515">
              <a:lnSpc>
                <a:spcPts val="1200"/>
              </a:lnSpc>
            </a:pPr>
            <a:r>
              <a:rPr dirty="0" sz="1000" spc="10">
                <a:latin typeface="Arial"/>
                <a:cs typeface="Arial"/>
              </a:rPr>
              <a:t>Environment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60">
                <a:latin typeface="Arial"/>
                <a:cs typeface="Arial"/>
              </a:rPr>
              <a:t>Variables</a:t>
            </a:r>
            <a:endParaRPr sz="1000">
              <a:latin typeface="Arial"/>
              <a:cs typeface="Arial"/>
            </a:endParaRPr>
          </a:p>
          <a:p>
            <a:pPr marL="437515" marR="254000" indent="-137160">
              <a:lnSpc>
                <a:spcPct val="100000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55">
                <a:latin typeface="Arial"/>
                <a:cs typeface="Arial"/>
              </a:rPr>
              <a:t>er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utilizat</a:t>
            </a:r>
            <a:r>
              <a:rPr dirty="0" sz="1000" spc="-40">
                <a:latin typeface="Arial"/>
                <a:cs typeface="Arial"/>
              </a:rPr>
              <a:t>o</a:t>
            </a:r>
            <a:r>
              <a:rPr dirty="0" sz="1000">
                <a:latin typeface="Arial"/>
                <a:cs typeface="Arial"/>
              </a:rPr>
              <a:t>r: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14">
                <a:latin typeface="Arial"/>
                <a:cs typeface="Arial"/>
              </a:rPr>
              <a:t> </a:t>
            </a:r>
            <a:r>
              <a:rPr dirty="0" sz="1000" spc="60">
                <a:latin typeface="Arial"/>
                <a:cs typeface="Arial"/>
              </a:rPr>
              <a:t>Control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Panel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5" i="1">
                <a:latin typeface="Arial"/>
                <a:cs typeface="Arial"/>
              </a:rPr>
              <a:t>→</a:t>
            </a:r>
            <a:r>
              <a:rPr dirty="0" sz="1000" i="1">
                <a:latin typeface="Arial"/>
                <a:cs typeface="Arial"/>
              </a:rPr>
              <a:t> </a:t>
            </a:r>
            <a:r>
              <a:rPr dirty="0" sz="1000" spc="-35" i="1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Performance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and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Maintenance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5" i="1">
                <a:latin typeface="Arial"/>
                <a:cs typeface="Arial"/>
              </a:rPr>
              <a:t>→</a:t>
            </a:r>
            <a:r>
              <a:rPr dirty="0" sz="1000" i="1">
                <a:latin typeface="Arial"/>
                <a:cs typeface="Arial"/>
              </a:rPr>
              <a:t> </a:t>
            </a:r>
            <a:r>
              <a:rPr dirty="0" sz="1000" spc="-35" i="1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System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26413" y="1365116"/>
            <a:ext cx="1555149" cy="18038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15">
                <a:hlinkClick r:id="rId4" action="ppaction://hlinksldjump"/>
              </a:rPr>
              <a:t>Cursul</a:t>
            </a:r>
            <a:r>
              <a:rPr dirty="0" baseline="5555" sz="750" spc="52">
                <a:hlinkClick r:id="rId4" action="ppaction://hlinksldjump"/>
              </a:rPr>
              <a:t> </a:t>
            </a:r>
            <a:r>
              <a:rPr dirty="0" baseline="5555" sz="750" spc="-7">
                <a:hlinkClick r:id="rId4" action="ppaction://hlinksldjump"/>
              </a:rPr>
              <a:t>6,</a:t>
            </a:r>
            <a:r>
              <a:rPr dirty="0" baseline="5555" sz="750" spc="52">
                <a:hlinkClick r:id="rId4" action="ppaction://hlinksldjump"/>
              </a:rPr>
              <a:t> </a:t>
            </a:r>
            <a:r>
              <a:rPr dirty="0" baseline="5555" sz="750">
                <a:hlinkClick r:id="rId4" action="ppaction://hlinksldjump"/>
              </a:rPr>
              <a:t>Interfa</a:t>
            </a:r>
            <a:r>
              <a:rPr dirty="0" baseline="5555" sz="750" spc="-179">
                <a:hlinkClick r:id="rId4" action="ppaction://hlinksldjump"/>
              </a:rPr>
              <a:t>t</a:t>
            </a:r>
            <a:r>
              <a:rPr dirty="0" sz="500" spc="25">
                <a:hlinkClick r:id="rId4" action="ppaction://hlinksldjump"/>
              </a:rPr>
              <a:t>,</a:t>
            </a:r>
            <a:r>
              <a:rPr dirty="0" baseline="5555" sz="750" spc="-37">
                <a:hlinkClick r:id="rId4" action="ppaction://hlinksldjump"/>
              </a:rPr>
              <a:t>a</a:t>
            </a:r>
            <a:r>
              <a:rPr dirty="0" baseline="5555" sz="750" spc="-52">
                <a:hlinkClick r:id="rId4" action="ppaction://hlinksldjump"/>
              </a:rPr>
              <a:t> </a:t>
            </a:r>
            <a:r>
              <a:rPr dirty="0" baseline="5555" sz="750" spc="-157">
                <a:hlinkClick r:id="rId4" action="ppaction://hlinksldjump"/>
              </a:rPr>
              <a:t>ˆ</a:t>
            </a:r>
            <a:r>
              <a:rPr dirty="0" baseline="5555" sz="750" spc="-15">
                <a:hlinkClick r:id="rId4" action="ppaction://hlinksldjump"/>
              </a:rPr>
              <a:t>ın</a:t>
            </a:r>
            <a:r>
              <a:rPr dirty="0" baseline="5555" sz="750" spc="52">
                <a:hlinkClick r:id="rId4" action="ppaction://hlinksldjump"/>
              </a:rPr>
              <a:t> </a:t>
            </a:r>
            <a:r>
              <a:rPr dirty="0" baseline="5555" sz="750">
                <a:hlinkClick r:id="rId4" action="ppaction://hlinksldjump"/>
              </a:rPr>
              <a:t>linia</a:t>
            </a:r>
            <a:r>
              <a:rPr dirty="0" baseline="5555" sz="750" spc="52">
                <a:hlinkClick r:id="rId4" action="ppaction://hlinksldjump"/>
              </a:rPr>
              <a:t> </a:t>
            </a:r>
            <a:r>
              <a:rPr dirty="0" baseline="5555" sz="750" spc="-37">
                <a:hlinkClick r:id="rId4" action="ppaction://hlinksldjump"/>
              </a:rPr>
              <a:t>de</a:t>
            </a:r>
            <a:r>
              <a:rPr dirty="0" baseline="5555" sz="750" spc="52">
                <a:hlinkClick r:id="rId4" action="ppaction://hlinksldjump"/>
              </a:rPr>
              <a:t> </a:t>
            </a:r>
            <a:r>
              <a:rPr dirty="0" baseline="5555" sz="750" spc="-22">
                <a:hlinkClick r:id="rId4" action="ppaction://hlinksldjump"/>
              </a:rPr>
              <a:t>c</a:t>
            </a:r>
            <a:r>
              <a:rPr dirty="0" baseline="5555" sz="750" spc="-30">
                <a:hlinkClick r:id="rId4" action="ppaction://hlinksldjump"/>
              </a:rPr>
              <a:t>o</a:t>
            </a:r>
            <a:r>
              <a:rPr dirty="0" baseline="5555" sz="750" spc="-15">
                <a:hlinkClick r:id="rId4" action="ppaction://hlinksldjump"/>
              </a:rPr>
              <a:t>man</a:t>
            </a:r>
            <a:r>
              <a:rPr dirty="0" baseline="5555" sz="750" spc="-22">
                <a:hlinkClick r:id="rId4" action="ppaction://hlinksldjump"/>
              </a:rPr>
              <a:t>d</a:t>
            </a:r>
            <a:r>
              <a:rPr dirty="0" baseline="5555" sz="750" spc="-247">
                <a:hlinkClick r:id="rId4" action="ppaction://hlinksldjump"/>
              </a:rPr>
              <a:t>˘</a:t>
            </a:r>
            <a:r>
              <a:rPr dirty="0" baseline="5555" sz="750" spc="-37">
                <a:hlinkClick r:id="rId4" action="ppaction://hlinksldjump"/>
              </a:rPr>
              <a:t>a</a:t>
            </a:r>
            <a:endParaRPr baseline="5555" sz="750"/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15"/>
              <a:t>38</a:t>
            </a:r>
            <a:r>
              <a:rPr dirty="0" spc="30"/>
              <a:t>/52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155315">
              <a:lnSpc>
                <a:spcPct val="100000"/>
              </a:lnSpc>
            </a:pPr>
            <a:r>
              <a:rPr dirty="0" spc="-10"/>
              <a:t>Cit</a:t>
            </a:r>
            <a:r>
              <a:rPr dirty="0" spc="-40"/>
              <a:t>a</a:t>
            </a:r>
            <a:r>
              <a:rPr dirty="0" spc="-75"/>
              <a:t>re</a:t>
            </a:r>
            <a:r>
              <a:rPr dirty="0" spc="10"/>
              <a:t> </a:t>
            </a:r>
            <a:r>
              <a:rPr dirty="0" spc="-55"/>
              <a:t>(escaping)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9193" y="753249"/>
            <a:ext cx="3989704" cy="165100"/>
          </a:xfrm>
          <a:custGeom>
            <a:avLst/>
            <a:gdLst/>
            <a:ahLst/>
            <a:cxnLst/>
            <a:rect l="l" t="t" r="r" b="b"/>
            <a:pathLst>
              <a:path w="3989704" h="165100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64627"/>
                </a:lnTo>
                <a:lnTo>
                  <a:pt x="3989654" y="164627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B854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9194" y="905230"/>
            <a:ext cx="3989653" cy="506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59994" y="2798838"/>
            <a:ext cx="101600" cy="101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235348" y="2786138"/>
            <a:ext cx="114249" cy="114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10794" y="2836939"/>
            <a:ext cx="3837254" cy="634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298848" y="797483"/>
            <a:ext cx="50749" cy="101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298848" y="848258"/>
            <a:ext cx="50749" cy="19505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09193" y="949477"/>
            <a:ext cx="3989704" cy="1900555"/>
          </a:xfrm>
          <a:custGeom>
            <a:avLst/>
            <a:gdLst/>
            <a:ahLst/>
            <a:cxnLst/>
            <a:rect l="l" t="t" r="r" b="b"/>
            <a:pathLst>
              <a:path w="3989704" h="1900555">
                <a:moveTo>
                  <a:pt x="3989654" y="0"/>
                </a:moveTo>
                <a:lnTo>
                  <a:pt x="0" y="0"/>
                </a:lnTo>
                <a:lnTo>
                  <a:pt x="0" y="1849361"/>
                </a:lnTo>
                <a:lnTo>
                  <a:pt x="4008" y="1869086"/>
                </a:lnTo>
                <a:lnTo>
                  <a:pt x="14922" y="1885238"/>
                </a:lnTo>
                <a:lnTo>
                  <a:pt x="31075" y="1896153"/>
                </a:lnTo>
                <a:lnTo>
                  <a:pt x="50800" y="1900161"/>
                </a:lnTo>
                <a:lnTo>
                  <a:pt x="3938854" y="1900161"/>
                </a:lnTo>
                <a:lnTo>
                  <a:pt x="3958579" y="1896153"/>
                </a:lnTo>
                <a:lnTo>
                  <a:pt x="3974732" y="1885238"/>
                </a:lnTo>
                <a:lnTo>
                  <a:pt x="3985646" y="1869086"/>
                </a:lnTo>
                <a:lnTo>
                  <a:pt x="3989654" y="1849361"/>
                </a:lnTo>
                <a:lnTo>
                  <a:pt x="3989654" y="0"/>
                </a:lnTo>
                <a:close/>
              </a:path>
            </a:pathLst>
          </a:custGeom>
          <a:solidFill>
            <a:srgbClr val="E9CC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298848" y="835558"/>
            <a:ext cx="0" cy="1982470"/>
          </a:xfrm>
          <a:custGeom>
            <a:avLst/>
            <a:gdLst/>
            <a:ahLst/>
            <a:cxnLst/>
            <a:rect l="l" t="t" r="r" b="b"/>
            <a:pathLst>
              <a:path w="0" h="1982470">
                <a:moveTo>
                  <a:pt x="0" y="198233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298848" y="82285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298848" y="81015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298848" y="79745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solidFill>
                  <a:srgbClr val="FFFFFF"/>
                </a:solidFill>
                <a:latin typeface="Trebuchet MS"/>
                <a:cs typeface="Trebuchet MS"/>
              </a:rPr>
              <a:t>Exemple</a:t>
            </a:r>
            <a:r>
              <a:rPr dirty="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pc="-3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dirty="0" spc="-85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pc="-30">
                <a:solidFill>
                  <a:srgbClr val="FFFFFF"/>
                </a:solidFill>
                <a:latin typeface="Trebuchet MS"/>
                <a:cs typeface="Trebuchet MS"/>
              </a:rPr>
              <a:t>escaping</a:t>
            </a:r>
          </a:p>
          <a:p>
            <a:pPr marL="12700" marR="1214755">
              <a:lnSpc>
                <a:spcPts val="700"/>
              </a:lnSpc>
              <a:spcBef>
                <a:spcPts val="495"/>
              </a:spcBef>
            </a:pPr>
            <a:r>
              <a:rPr dirty="0" sz="600" spc="45">
                <a:latin typeface="PMingLiU"/>
                <a:cs typeface="PMingLiU"/>
              </a:rPr>
              <a:t>razvan@asgar</a:t>
            </a:r>
            <a:r>
              <a:rPr dirty="0" sz="600" spc="45">
                <a:latin typeface="PMingLiU"/>
                <a:cs typeface="PMingLiU"/>
              </a:rPr>
              <a:t>d</a:t>
            </a:r>
            <a:r>
              <a:rPr dirty="0" sz="600" spc="75">
                <a:latin typeface="PMingLiU"/>
                <a:cs typeface="PMingLiU"/>
              </a:rPr>
              <a:t>:/tmp/uso$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125">
                <a:latin typeface="PMingLiU"/>
                <a:cs typeface="PMingLiU"/>
              </a:rPr>
              <a:t>ls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145">
                <a:latin typeface="PMingLiU"/>
                <a:cs typeface="PMingLiU"/>
              </a:rPr>
              <a:t>-l</a:t>
            </a:r>
            <a:r>
              <a:rPr dirty="0" sz="600" spc="130">
                <a:latin typeface="PMingLiU"/>
                <a:cs typeface="PMingLiU"/>
              </a:rPr>
              <a:t> </a:t>
            </a:r>
            <a:r>
              <a:rPr dirty="0" sz="600" spc="114">
                <a:latin typeface="PMingLiU"/>
                <a:cs typeface="PMingLiU"/>
              </a:rPr>
              <a:t>total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35">
                <a:latin typeface="PMingLiU"/>
                <a:cs typeface="PMingLiU"/>
              </a:rPr>
              <a:t>0</a:t>
            </a:r>
            <a:endParaRPr sz="600">
              <a:latin typeface="PMingLiU"/>
              <a:cs typeface="PMingLiU"/>
            </a:endParaRPr>
          </a:p>
          <a:p>
            <a:pPr marL="12700">
              <a:lnSpc>
                <a:spcPts val="665"/>
              </a:lnSpc>
            </a:pPr>
            <a:r>
              <a:rPr dirty="0" sz="600" spc="105">
                <a:latin typeface="PMingLiU"/>
                <a:cs typeface="PMingLiU"/>
              </a:rPr>
              <a:t>-rw-r--r--</a:t>
            </a:r>
            <a:r>
              <a:rPr dirty="0" sz="600" spc="105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35">
                <a:latin typeface="PMingLiU"/>
                <a:cs typeface="PMingLiU"/>
              </a:rPr>
              <a:t>1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65">
                <a:latin typeface="PMingLiU"/>
                <a:cs typeface="PMingLiU"/>
              </a:rPr>
              <a:t>razvan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65">
                <a:latin typeface="PMingLiU"/>
                <a:cs typeface="PMingLiU"/>
              </a:rPr>
              <a:t>razvan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35">
                <a:latin typeface="PMingLiU"/>
                <a:cs typeface="PMingLiU"/>
              </a:rPr>
              <a:t>0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50">
                <a:latin typeface="PMingLiU"/>
                <a:cs typeface="PMingLiU"/>
              </a:rPr>
              <a:t>2007-11-18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60">
                <a:latin typeface="PMingLiU"/>
                <a:cs typeface="PMingLiU"/>
              </a:rPr>
              <a:t>00:14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105">
                <a:latin typeface="PMingLiU"/>
                <a:cs typeface="PMingLiU"/>
              </a:rPr>
              <a:t>alfa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105">
                <a:latin typeface="PMingLiU"/>
                <a:cs typeface="PMingLiU"/>
              </a:rPr>
              <a:t>beta.txt</a:t>
            </a:r>
            <a:endParaRPr sz="600">
              <a:latin typeface="PMingLiU"/>
              <a:cs typeface="PMingLiU"/>
            </a:endParaRPr>
          </a:p>
          <a:p>
            <a:pPr marL="12700" marR="327660">
              <a:lnSpc>
                <a:spcPts val="700"/>
              </a:lnSpc>
              <a:spcBef>
                <a:spcPts val="25"/>
              </a:spcBef>
            </a:pPr>
            <a:r>
              <a:rPr dirty="0" sz="600" spc="105">
                <a:latin typeface="PMingLiU"/>
                <a:cs typeface="PMingLiU"/>
              </a:rPr>
              <a:t>-rw-r--r--</a:t>
            </a:r>
            <a:r>
              <a:rPr dirty="0" sz="600" spc="105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35">
                <a:latin typeface="PMingLiU"/>
                <a:cs typeface="PMingLiU"/>
              </a:rPr>
              <a:t>1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65">
                <a:latin typeface="PMingLiU"/>
                <a:cs typeface="PMingLiU"/>
              </a:rPr>
              <a:t>razvan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65">
                <a:latin typeface="PMingLiU"/>
                <a:cs typeface="PMingLiU"/>
              </a:rPr>
              <a:t>razvan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35">
                <a:latin typeface="PMingLiU"/>
                <a:cs typeface="PMingLiU"/>
              </a:rPr>
              <a:t>0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50">
                <a:latin typeface="PMingLiU"/>
                <a:cs typeface="PMingLiU"/>
              </a:rPr>
              <a:t>2007-11-18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60">
                <a:latin typeface="PMingLiU"/>
                <a:cs typeface="PMingLiU"/>
              </a:rPr>
              <a:t>00:14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110">
                <a:latin typeface="PMingLiU"/>
                <a:cs typeface="PMingLiU"/>
              </a:rPr>
              <a:t>d.txt</a:t>
            </a:r>
            <a:r>
              <a:rPr dirty="0" sz="600" spc="85">
                <a:latin typeface="PMingLiU"/>
                <a:cs typeface="PMingLiU"/>
              </a:rPr>
              <a:t> </a:t>
            </a:r>
            <a:r>
              <a:rPr dirty="0" sz="600" spc="45">
                <a:latin typeface="PMingLiU"/>
                <a:cs typeface="PMingLiU"/>
              </a:rPr>
              <a:t>razvan@asgar</a:t>
            </a:r>
            <a:r>
              <a:rPr dirty="0" sz="600" spc="45">
                <a:latin typeface="PMingLiU"/>
                <a:cs typeface="PMingLiU"/>
              </a:rPr>
              <a:t>d</a:t>
            </a:r>
            <a:r>
              <a:rPr dirty="0" sz="600" spc="75">
                <a:latin typeface="PMingLiU"/>
                <a:cs typeface="PMingLiU"/>
              </a:rPr>
              <a:t>:/tmp/uso$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125">
                <a:latin typeface="PMingLiU"/>
                <a:cs typeface="PMingLiU"/>
              </a:rPr>
              <a:t>ls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105">
                <a:latin typeface="PMingLiU"/>
                <a:cs typeface="PMingLiU"/>
              </a:rPr>
              <a:t>alfa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50">
                <a:latin typeface="PMingLiU"/>
                <a:cs typeface="PMingLiU"/>
              </a:rPr>
              <a:t>b</a:t>
            </a:r>
            <a:r>
              <a:rPr dirty="0" sz="600" spc="40">
                <a:latin typeface="PMingLiU"/>
                <a:cs typeface="PMingLiU"/>
              </a:rPr>
              <a:t>e</a:t>
            </a:r>
            <a:r>
              <a:rPr dirty="0" sz="600" spc="125">
                <a:latin typeface="PMingLiU"/>
                <a:cs typeface="PMingLiU"/>
              </a:rPr>
              <a:t>ta.txt</a:t>
            </a:r>
            <a:endParaRPr sz="600">
              <a:latin typeface="PMingLiU"/>
              <a:cs typeface="PMingLiU"/>
            </a:endParaRPr>
          </a:p>
          <a:p>
            <a:pPr marL="12700">
              <a:lnSpc>
                <a:spcPts val="665"/>
              </a:lnSpc>
            </a:pPr>
            <a:r>
              <a:rPr dirty="0" sz="600" spc="140">
                <a:latin typeface="PMingLiU"/>
                <a:cs typeface="PMingLiU"/>
              </a:rPr>
              <a:t>ls:</a:t>
            </a:r>
            <a:r>
              <a:rPr dirty="0" sz="600" spc="14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114">
                <a:latin typeface="PMingLiU"/>
                <a:cs typeface="PMingLiU"/>
              </a:rPr>
              <a:t>alfa: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-30">
                <a:latin typeface="PMingLiU"/>
                <a:cs typeface="PMingLiU"/>
              </a:rPr>
              <a:t>No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55">
                <a:latin typeface="PMingLiU"/>
                <a:cs typeface="PMingLiU"/>
              </a:rPr>
              <a:t>such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125">
                <a:latin typeface="PMingLiU"/>
                <a:cs typeface="PMingLiU"/>
              </a:rPr>
              <a:t>file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80">
                <a:latin typeface="PMingLiU"/>
                <a:cs typeface="PMingLiU"/>
              </a:rPr>
              <a:t>or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105">
                <a:latin typeface="PMingLiU"/>
                <a:cs typeface="PMingLiU"/>
              </a:rPr>
              <a:t>direc</a:t>
            </a:r>
            <a:r>
              <a:rPr dirty="0" sz="600" spc="70">
                <a:latin typeface="PMingLiU"/>
                <a:cs typeface="PMingLiU"/>
              </a:rPr>
              <a:t>t</a:t>
            </a:r>
            <a:r>
              <a:rPr dirty="0" sz="600" spc="65">
                <a:latin typeface="PMingLiU"/>
                <a:cs typeface="PMingLiU"/>
              </a:rPr>
              <a:t>ory</a:t>
            </a:r>
            <a:endParaRPr sz="600">
              <a:latin typeface="PMingLiU"/>
              <a:cs typeface="PMingLiU"/>
            </a:endParaRPr>
          </a:p>
          <a:p>
            <a:pPr marL="12700" marR="690245">
              <a:lnSpc>
                <a:spcPts val="700"/>
              </a:lnSpc>
              <a:spcBef>
                <a:spcPts val="25"/>
              </a:spcBef>
            </a:pPr>
            <a:r>
              <a:rPr dirty="0" sz="600" spc="140">
                <a:latin typeface="PMingLiU"/>
                <a:cs typeface="PMingLiU"/>
              </a:rPr>
              <a:t>ls:</a:t>
            </a:r>
            <a:r>
              <a:rPr dirty="0" sz="600" spc="14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110">
                <a:latin typeface="PMingLiU"/>
                <a:cs typeface="PMingLiU"/>
              </a:rPr>
              <a:t>beta.txt: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-30">
                <a:latin typeface="PMingLiU"/>
                <a:cs typeface="PMingLiU"/>
              </a:rPr>
              <a:t>No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55">
                <a:latin typeface="PMingLiU"/>
                <a:cs typeface="PMingLiU"/>
              </a:rPr>
              <a:t>such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125">
                <a:latin typeface="PMingLiU"/>
                <a:cs typeface="PMingLiU"/>
              </a:rPr>
              <a:t>file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80">
                <a:latin typeface="PMingLiU"/>
                <a:cs typeface="PMingLiU"/>
              </a:rPr>
              <a:t>or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125">
                <a:latin typeface="PMingLiU"/>
                <a:cs typeface="PMingLiU"/>
              </a:rPr>
              <a:t>d</a:t>
            </a:r>
            <a:r>
              <a:rPr dirty="0" sz="600" spc="65">
                <a:latin typeface="PMingLiU"/>
                <a:cs typeface="PMingLiU"/>
              </a:rPr>
              <a:t>i</a:t>
            </a:r>
            <a:r>
              <a:rPr dirty="0" sz="600" spc="85">
                <a:latin typeface="PMingLiU"/>
                <a:cs typeface="PMingLiU"/>
              </a:rPr>
              <a:t>rectory</a:t>
            </a:r>
            <a:r>
              <a:rPr dirty="0" sz="600" spc="60">
                <a:latin typeface="PMingLiU"/>
                <a:cs typeface="PMingLiU"/>
              </a:rPr>
              <a:t> </a:t>
            </a:r>
            <a:r>
              <a:rPr dirty="0" sz="600" spc="45">
                <a:latin typeface="PMingLiU"/>
                <a:cs typeface="PMingLiU"/>
              </a:rPr>
              <a:t>razvan@asgar</a:t>
            </a:r>
            <a:r>
              <a:rPr dirty="0" sz="600" spc="45">
                <a:latin typeface="PMingLiU"/>
                <a:cs typeface="PMingLiU"/>
              </a:rPr>
              <a:t>d</a:t>
            </a:r>
            <a:r>
              <a:rPr dirty="0" sz="600" spc="75">
                <a:latin typeface="PMingLiU"/>
                <a:cs typeface="PMingLiU"/>
              </a:rPr>
              <a:t>:/tmp/uso$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125">
                <a:latin typeface="PMingLiU"/>
                <a:cs typeface="PMingLiU"/>
              </a:rPr>
              <a:t>ls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100">
                <a:latin typeface="PMingLiU"/>
                <a:cs typeface="PMingLiU"/>
              </a:rPr>
              <a:t>"alfa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30">
                <a:latin typeface="PMingLiU"/>
                <a:cs typeface="PMingLiU"/>
              </a:rPr>
              <a:t>b</a:t>
            </a:r>
            <a:r>
              <a:rPr dirty="0" sz="600" spc="110">
                <a:latin typeface="PMingLiU"/>
                <a:cs typeface="PMingLiU"/>
              </a:rPr>
              <a:t>eta.txt"</a:t>
            </a:r>
            <a:r>
              <a:rPr dirty="0" sz="600" spc="85">
                <a:latin typeface="PMingLiU"/>
                <a:cs typeface="PMingLiU"/>
              </a:rPr>
              <a:t> </a:t>
            </a:r>
            <a:r>
              <a:rPr dirty="0" sz="600" spc="105">
                <a:latin typeface="PMingLiU"/>
                <a:cs typeface="PMingLiU"/>
              </a:rPr>
              <a:t>alfa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105">
                <a:latin typeface="PMingLiU"/>
                <a:cs typeface="PMingLiU"/>
              </a:rPr>
              <a:t>beta.txt</a:t>
            </a:r>
            <a:endParaRPr sz="600">
              <a:latin typeface="PMingLiU"/>
              <a:cs typeface="PMingLiU"/>
            </a:endParaRPr>
          </a:p>
          <a:p>
            <a:pPr marL="12700">
              <a:lnSpc>
                <a:spcPts val="665"/>
              </a:lnSpc>
            </a:pPr>
            <a:r>
              <a:rPr dirty="0" sz="600" spc="45">
                <a:latin typeface="PMingLiU"/>
                <a:cs typeface="PMingLiU"/>
              </a:rPr>
              <a:t>razvan@asgar</a:t>
            </a:r>
            <a:r>
              <a:rPr dirty="0" sz="600" spc="45">
                <a:latin typeface="PMingLiU"/>
                <a:cs typeface="PMingLiU"/>
              </a:rPr>
              <a:t>d</a:t>
            </a:r>
            <a:r>
              <a:rPr dirty="0" sz="600" spc="75">
                <a:latin typeface="PMingLiU"/>
                <a:cs typeface="PMingLiU"/>
              </a:rPr>
              <a:t>:/tmp/uso$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125">
                <a:latin typeface="PMingLiU"/>
                <a:cs typeface="PMingLiU"/>
              </a:rPr>
              <a:t>ls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25">
                <a:latin typeface="PMingLiU"/>
                <a:cs typeface="PMingLiU"/>
              </a:rPr>
              <a:t>’alfa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30">
                <a:latin typeface="PMingLiU"/>
                <a:cs typeface="PMingLiU"/>
              </a:rPr>
              <a:t>b</a:t>
            </a:r>
            <a:r>
              <a:rPr dirty="0" sz="600" spc="65">
                <a:latin typeface="PMingLiU"/>
                <a:cs typeface="PMingLiU"/>
              </a:rPr>
              <a:t>eta.txt’</a:t>
            </a:r>
            <a:endParaRPr sz="600">
              <a:latin typeface="PMingLiU"/>
              <a:cs typeface="PMingLiU"/>
            </a:endParaRPr>
          </a:p>
          <a:p>
            <a:pPr marL="12700">
              <a:lnSpc>
                <a:spcPts val="695"/>
              </a:lnSpc>
            </a:pPr>
            <a:r>
              <a:rPr dirty="0" sz="600" spc="105">
                <a:latin typeface="PMingLiU"/>
                <a:cs typeface="PMingLiU"/>
              </a:rPr>
              <a:t>alfa</a:t>
            </a:r>
            <a:r>
              <a:rPr dirty="0" sz="600" spc="105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105">
                <a:latin typeface="PMingLiU"/>
                <a:cs typeface="PMingLiU"/>
              </a:rPr>
              <a:t>beta.txt</a:t>
            </a:r>
            <a:endParaRPr sz="600">
              <a:latin typeface="PMingLiU"/>
              <a:cs typeface="PMingLiU"/>
            </a:endParaRPr>
          </a:p>
          <a:p>
            <a:pPr marL="12700" marR="722630">
              <a:lnSpc>
                <a:spcPts val="700"/>
              </a:lnSpc>
              <a:spcBef>
                <a:spcPts val="25"/>
              </a:spcBef>
            </a:pPr>
            <a:r>
              <a:rPr dirty="0" sz="600" spc="45">
                <a:latin typeface="PMingLiU"/>
                <a:cs typeface="PMingLiU"/>
              </a:rPr>
              <a:t>razvan@asgar</a:t>
            </a:r>
            <a:r>
              <a:rPr dirty="0" sz="600" spc="45">
                <a:latin typeface="PMingLiU"/>
                <a:cs typeface="PMingLiU"/>
              </a:rPr>
              <a:t>d</a:t>
            </a:r>
            <a:r>
              <a:rPr dirty="0" sz="600" spc="75">
                <a:latin typeface="PMingLiU"/>
                <a:cs typeface="PMingLiU"/>
              </a:rPr>
              <a:t>:/tmp/uso$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125">
                <a:latin typeface="PMingLiU"/>
                <a:cs typeface="PMingLiU"/>
              </a:rPr>
              <a:t>ls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105">
                <a:latin typeface="PMingLiU"/>
                <a:cs typeface="PMingLiU"/>
              </a:rPr>
              <a:t>alfa</a:t>
            </a:r>
            <a:r>
              <a:rPr dirty="0" sz="600" spc="210" i="1">
                <a:latin typeface="Arial"/>
                <a:cs typeface="Arial"/>
              </a:rPr>
              <a:t>\</a:t>
            </a:r>
            <a:r>
              <a:rPr dirty="0" sz="600" i="1">
                <a:latin typeface="Arial"/>
                <a:cs typeface="Arial"/>
              </a:rPr>
              <a:t> </a:t>
            </a:r>
            <a:r>
              <a:rPr dirty="0" sz="600" spc="-20" i="1">
                <a:latin typeface="Arial"/>
                <a:cs typeface="Arial"/>
              </a:rPr>
              <a:t> </a:t>
            </a:r>
            <a:r>
              <a:rPr dirty="0" sz="600" spc="105">
                <a:latin typeface="PMingLiU"/>
                <a:cs typeface="PMingLiU"/>
              </a:rPr>
              <a:t>beta.txt </a:t>
            </a:r>
            <a:r>
              <a:rPr dirty="0" sz="600" spc="105">
                <a:latin typeface="PMingLiU"/>
                <a:cs typeface="PMingLiU"/>
              </a:rPr>
              <a:t>alfa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105">
                <a:latin typeface="PMingLiU"/>
                <a:cs typeface="PMingLiU"/>
              </a:rPr>
              <a:t>beta.txt</a:t>
            </a:r>
            <a:endParaRPr sz="600">
              <a:latin typeface="PMingLiU"/>
              <a:cs typeface="PMingLiU"/>
            </a:endParaRPr>
          </a:p>
          <a:p>
            <a:pPr marL="12700">
              <a:lnSpc>
                <a:spcPts val="665"/>
              </a:lnSpc>
            </a:pPr>
            <a:r>
              <a:rPr dirty="0" sz="600" spc="45">
                <a:latin typeface="PMingLiU"/>
                <a:cs typeface="PMingLiU"/>
              </a:rPr>
              <a:t>razvan@asgar</a:t>
            </a:r>
            <a:r>
              <a:rPr dirty="0" sz="600" spc="45">
                <a:latin typeface="PMingLiU"/>
                <a:cs typeface="PMingLiU"/>
              </a:rPr>
              <a:t>d</a:t>
            </a:r>
            <a:r>
              <a:rPr dirty="0" sz="600" spc="75">
                <a:latin typeface="PMingLiU"/>
                <a:cs typeface="PMingLiU"/>
              </a:rPr>
              <a:t>:/tmp/uso$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50">
                <a:latin typeface="PMingLiU"/>
                <a:cs typeface="PMingLiU"/>
              </a:rPr>
              <a:t>echo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50">
                <a:latin typeface="PMingLiU"/>
                <a:cs typeface="PMingLiU"/>
              </a:rPr>
              <a:t>$a</a:t>
            </a:r>
            <a:endParaRPr sz="600">
              <a:latin typeface="PMingLiU"/>
              <a:cs typeface="PMingLiU"/>
            </a:endParaRPr>
          </a:p>
          <a:p>
            <a:pPr marL="12700">
              <a:lnSpc>
                <a:spcPts val="695"/>
              </a:lnSpc>
            </a:pPr>
            <a:r>
              <a:rPr dirty="0" sz="600" spc="35">
                <a:latin typeface="PMingLiU"/>
                <a:cs typeface="PMingLiU"/>
              </a:rPr>
              <a:t>4</a:t>
            </a:r>
            <a:endParaRPr sz="600">
              <a:latin typeface="PMingLiU"/>
              <a:cs typeface="PMingLiU"/>
            </a:endParaRPr>
          </a:p>
          <a:p>
            <a:pPr marL="12700" marR="1053465">
              <a:lnSpc>
                <a:spcPts val="700"/>
              </a:lnSpc>
              <a:spcBef>
                <a:spcPts val="25"/>
              </a:spcBef>
            </a:pPr>
            <a:r>
              <a:rPr dirty="0" sz="600" spc="45">
                <a:latin typeface="PMingLiU"/>
                <a:cs typeface="PMingLiU"/>
              </a:rPr>
              <a:t>razvan@asgar</a:t>
            </a:r>
            <a:r>
              <a:rPr dirty="0" sz="600" spc="45">
                <a:latin typeface="PMingLiU"/>
                <a:cs typeface="PMingLiU"/>
              </a:rPr>
              <a:t>d</a:t>
            </a:r>
            <a:r>
              <a:rPr dirty="0" sz="600" spc="75">
                <a:latin typeface="PMingLiU"/>
                <a:cs typeface="PMingLiU"/>
              </a:rPr>
              <a:t>:/tmp/uso$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50">
                <a:latin typeface="PMingLiU"/>
                <a:cs typeface="PMingLiU"/>
              </a:rPr>
              <a:t>echo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65">
                <a:latin typeface="PMingLiU"/>
                <a:cs typeface="PMingLiU"/>
              </a:rPr>
              <a:t>"$a"</a:t>
            </a:r>
            <a:r>
              <a:rPr dirty="0" sz="600" spc="40">
                <a:latin typeface="PMingLiU"/>
                <a:cs typeface="PMingLiU"/>
              </a:rPr>
              <a:t> </a:t>
            </a:r>
            <a:r>
              <a:rPr dirty="0" sz="600" spc="35">
                <a:latin typeface="PMingLiU"/>
                <a:cs typeface="PMingLiU"/>
              </a:rPr>
              <a:t>4</a:t>
            </a:r>
            <a:endParaRPr sz="600">
              <a:latin typeface="PMingLiU"/>
              <a:cs typeface="PMingLiU"/>
            </a:endParaRPr>
          </a:p>
          <a:p>
            <a:pPr marL="12700">
              <a:lnSpc>
                <a:spcPts val="665"/>
              </a:lnSpc>
            </a:pPr>
            <a:r>
              <a:rPr dirty="0" sz="600" spc="45">
                <a:latin typeface="PMingLiU"/>
                <a:cs typeface="PMingLiU"/>
              </a:rPr>
              <a:t>razvan@asgar</a:t>
            </a:r>
            <a:r>
              <a:rPr dirty="0" sz="600" spc="45">
                <a:latin typeface="PMingLiU"/>
                <a:cs typeface="PMingLiU"/>
              </a:rPr>
              <a:t>d</a:t>
            </a:r>
            <a:r>
              <a:rPr dirty="0" sz="600" spc="75">
                <a:latin typeface="PMingLiU"/>
                <a:cs typeface="PMingLiU"/>
              </a:rPr>
              <a:t>:/tmp/uso$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50">
                <a:latin typeface="PMingLiU"/>
                <a:cs typeface="PMingLiU"/>
              </a:rPr>
              <a:t>echo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50">
                <a:latin typeface="PMingLiU"/>
                <a:cs typeface="PMingLiU"/>
              </a:rPr>
              <a:t>$a</a:t>
            </a:r>
            <a:endParaRPr sz="600">
              <a:latin typeface="PMingLiU"/>
              <a:cs typeface="PMingLiU"/>
            </a:endParaRPr>
          </a:p>
          <a:p>
            <a:pPr marL="12700">
              <a:lnSpc>
                <a:spcPts val="695"/>
              </a:lnSpc>
            </a:pPr>
            <a:r>
              <a:rPr dirty="0" sz="600" spc="50">
                <a:latin typeface="PMingLiU"/>
                <a:cs typeface="PMingLiU"/>
              </a:rPr>
              <a:t>$a</a:t>
            </a:r>
            <a:endParaRPr sz="600">
              <a:latin typeface="PMingLiU"/>
              <a:cs typeface="PMingLiU"/>
            </a:endParaRPr>
          </a:p>
          <a:p>
            <a:pPr marL="12700">
              <a:lnSpc>
                <a:spcPts val="695"/>
              </a:lnSpc>
            </a:pPr>
            <a:r>
              <a:rPr dirty="0" sz="600" spc="45">
                <a:latin typeface="PMingLiU"/>
                <a:cs typeface="PMingLiU"/>
              </a:rPr>
              <a:t>razvan@asgar</a:t>
            </a:r>
            <a:r>
              <a:rPr dirty="0" sz="600" spc="45">
                <a:latin typeface="PMingLiU"/>
                <a:cs typeface="PMingLiU"/>
              </a:rPr>
              <a:t>d</a:t>
            </a:r>
            <a:r>
              <a:rPr dirty="0" sz="600" spc="75">
                <a:latin typeface="PMingLiU"/>
                <a:cs typeface="PMingLiU"/>
              </a:rPr>
              <a:t>:/tmp/uso$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50">
                <a:latin typeface="PMingLiU"/>
                <a:cs typeface="PMingLiU"/>
              </a:rPr>
              <a:t>echo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-120">
                <a:latin typeface="PMingLiU"/>
                <a:cs typeface="PMingLiU"/>
              </a:rPr>
              <a:t>’$a’</a:t>
            </a:r>
            <a:endParaRPr sz="600">
              <a:latin typeface="PMingLiU"/>
              <a:cs typeface="PMingLiU"/>
            </a:endParaRPr>
          </a:p>
          <a:p>
            <a:pPr marL="12700">
              <a:lnSpc>
                <a:spcPts val="710"/>
              </a:lnSpc>
            </a:pPr>
            <a:r>
              <a:rPr dirty="0" sz="600" spc="50">
                <a:latin typeface="PMingLiU"/>
                <a:cs typeface="PMingLiU"/>
              </a:rPr>
              <a:t>$a</a:t>
            </a:r>
            <a:endParaRPr sz="600">
              <a:latin typeface="PMingLiU"/>
              <a:cs typeface="PMingLiU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15">
                <a:hlinkClick r:id="rId9" action="ppaction://hlinksldjump"/>
              </a:rPr>
              <a:t>Cursul</a:t>
            </a:r>
            <a:r>
              <a:rPr dirty="0" baseline="5555" sz="750" spc="52">
                <a:hlinkClick r:id="rId9" action="ppaction://hlinksldjump"/>
              </a:rPr>
              <a:t> </a:t>
            </a:r>
            <a:r>
              <a:rPr dirty="0" baseline="5555" sz="750" spc="-7">
                <a:hlinkClick r:id="rId9" action="ppaction://hlinksldjump"/>
              </a:rPr>
              <a:t>6,</a:t>
            </a:r>
            <a:r>
              <a:rPr dirty="0" baseline="5555" sz="750" spc="52">
                <a:hlinkClick r:id="rId9" action="ppaction://hlinksldjump"/>
              </a:rPr>
              <a:t> </a:t>
            </a:r>
            <a:r>
              <a:rPr dirty="0" baseline="5555" sz="750">
                <a:hlinkClick r:id="rId9" action="ppaction://hlinksldjump"/>
              </a:rPr>
              <a:t>Interfa</a:t>
            </a:r>
            <a:r>
              <a:rPr dirty="0" baseline="5555" sz="750" spc="-179">
                <a:hlinkClick r:id="rId9" action="ppaction://hlinksldjump"/>
              </a:rPr>
              <a:t>t</a:t>
            </a:r>
            <a:r>
              <a:rPr dirty="0" sz="500" spc="25">
                <a:hlinkClick r:id="rId9" action="ppaction://hlinksldjump"/>
              </a:rPr>
              <a:t>,</a:t>
            </a:r>
            <a:r>
              <a:rPr dirty="0" baseline="5555" sz="750" spc="-37">
                <a:hlinkClick r:id="rId9" action="ppaction://hlinksldjump"/>
              </a:rPr>
              <a:t>a</a:t>
            </a:r>
            <a:r>
              <a:rPr dirty="0" baseline="5555" sz="750" spc="-52">
                <a:hlinkClick r:id="rId9" action="ppaction://hlinksldjump"/>
              </a:rPr>
              <a:t> </a:t>
            </a:r>
            <a:r>
              <a:rPr dirty="0" baseline="5555" sz="750" spc="-157">
                <a:hlinkClick r:id="rId9" action="ppaction://hlinksldjump"/>
              </a:rPr>
              <a:t>ˆ</a:t>
            </a:r>
            <a:r>
              <a:rPr dirty="0" baseline="5555" sz="750" spc="-15">
                <a:hlinkClick r:id="rId9" action="ppaction://hlinksldjump"/>
              </a:rPr>
              <a:t>ın</a:t>
            </a:r>
            <a:r>
              <a:rPr dirty="0" baseline="5555" sz="750" spc="52">
                <a:hlinkClick r:id="rId9" action="ppaction://hlinksldjump"/>
              </a:rPr>
              <a:t> </a:t>
            </a:r>
            <a:r>
              <a:rPr dirty="0" baseline="5555" sz="750">
                <a:hlinkClick r:id="rId9" action="ppaction://hlinksldjump"/>
              </a:rPr>
              <a:t>linia</a:t>
            </a:r>
            <a:r>
              <a:rPr dirty="0" baseline="5555" sz="750" spc="52">
                <a:hlinkClick r:id="rId9" action="ppaction://hlinksldjump"/>
              </a:rPr>
              <a:t> </a:t>
            </a:r>
            <a:r>
              <a:rPr dirty="0" baseline="5555" sz="750" spc="-37">
                <a:hlinkClick r:id="rId9" action="ppaction://hlinksldjump"/>
              </a:rPr>
              <a:t>de</a:t>
            </a:r>
            <a:r>
              <a:rPr dirty="0" baseline="5555" sz="750" spc="52">
                <a:hlinkClick r:id="rId9" action="ppaction://hlinksldjump"/>
              </a:rPr>
              <a:t> </a:t>
            </a:r>
            <a:r>
              <a:rPr dirty="0" baseline="5555" sz="750" spc="-22">
                <a:hlinkClick r:id="rId9" action="ppaction://hlinksldjump"/>
              </a:rPr>
              <a:t>c</a:t>
            </a:r>
            <a:r>
              <a:rPr dirty="0" baseline="5555" sz="750" spc="-30">
                <a:hlinkClick r:id="rId9" action="ppaction://hlinksldjump"/>
              </a:rPr>
              <a:t>o</a:t>
            </a:r>
            <a:r>
              <a:rPr dirty="0" baseline="5555" sz="750" spc="-15">
                <a:hlinkClick r:id="rId9" action="ppaction://hlinksldjump"/>
              </a:rPr>
              <a:t>man</a:t>
            </a:r>
            <a:r>
              <a:rPr dirty="0" baseline="5555" sz="750" spc="-22">
                <a:hlinkClick r:id="rId9" action="ppaction://hlinksldjump"/>
              </a:rPr>
              <a:t>d</a:t>
            </a:r>
            <a:r>
              <a:rPr dirty="0" baseline="5555" sz="750" spc="-247">
                <a:hlinkClick r:id="rId9" action="ppaction://hlinksldjump"/>
              </a:rPr>
              <a:t>˘</a:t>
            </a:r>
            <a:r>
              <a:rPr dirty="0" baseline="5555" sz="750" spc="-37">
                <a:hlinkClick r:id="rId9" action="ppaction://hlinksldjump"/>
              </a:rPr>
              <a:t>a</a:t>
            </a:r>
            <a:endParaRPr baseline="5555" sz="750"/>
          </a:p>
        </p:txBody>
      </p:sp>
      <p:sp>
        <p:nvSpPr>
          <p:cNvPr id="21" name="object 2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15"/>
              <a:t>39</a:t>
            </a:r>
            <a:r>
              <a:rPr dirty="0" spc="30"/>
              <a:t>/52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727960">
              <a:lnSpc>
                <a:spcPct val="100000"/>
              </a:lnSpc>
            </a:pPr>
            <a:r>
              <a:rPr dirty="0" spc="-10"/>
              <a:t>Cit</a:t>
            </a:r>
            <a:r>
              <a:rPr dirty="0" spc="-40"/>
              <a:t>a</a:t>
            </a:r>
            <a:r>
              <a:rPr dirty="0" spc="-75"/>
              <a:t>re</a:t>
            </a:r>
            <a:r>
              <a:rPr dirty="0" spc="10"/>
              <a:t> </a:t>
            </a:r>
            <a:r>
              <a:rPr dirty="0" spc="-55"/>
              <a:t>(escaping</a:t>
            </a:r>
            <a:r>
              <a:rPr dirty="0" spc="-50"/>
              <a:t>)</a:t>
            </a:r>
            <a:r>
              <a:rPr dirty="0" spc="-35"/>
              <a:t>(c</a:t>
            </a:r>
            <a:r>
              <a:rPr dirty="0" spc="-50"/>
              <a:t>o</a:t>
            </a:r>
            <a:r>
              <a:rPr dirty="0" spc="-25"/>
              <a:t>nt.)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9193" y="1006804"/>
            <a:ext cx="3989704" cy="82550"/>
          </a:xfrm>
          <a:custGeom>
            <a:avLst/>
            <a:gdLst/>
            <a:ahLst/>
            <a:cxnLst/>
            <a:rect l="l" t="t" r="r" b="b"/>
            <a:pathLst>
              <a:path w="3989704" h="82550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82384"/>
                </a:lnTo>
                <a:lnTo>
                  <a:pt x="3989654" y="82384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E9CC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59994" y="1266266"/>
            <a:ext cx="101600" cy="101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235348" y="1253566"/>
            <a:ext cx="114249" cy="114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10794" y="1304366"/>
            <a:ext cx="3837254" cy="634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298848" y="1057363"/>
            <a:ext cx="50749" cy="101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298848" y="1108155"/>
            <a:ext cx="50749" cy="1581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09193" y="1051217"/>
            <a:ext cx="3989704" cy="266065"/>
          </a:xfrm>
          <a:custGeom>
            <a:avLst/>
            <a:gdLst/>
            <a:ahLst/>
            <a:cxnLst/>
            <a:rect l="l" t="t" r="r" b="b"/>
            <a:pathLst>
              <a:path w="3989704" h="266065">
                <a:moveTo>
                  <a:pt x="3989654" y="0"/>
                </a:moveTo>
                <a:lnTo>
                  <a:pt x="0" y="0"/>
                </a:lnTo>
                <a:lnTo>
                  <a:pt x="0" y="215049"/>
                </a:lnTo>
                <a:lnTo>
                  <a:pt x="4008" y="234773"/>
                </a:lnTo>
                <a:lnTo>
                  <a:pt x="14922" y="250926"/>
                </a:lnTo>
                <a:lnTo>
                  <a:pt x="31075" y="261840"/>
                </a:lnTo>
                <a:lnTo>
                  <a:pt x="50800" y="265849"/>
                </a:lnTo>
                <a:lnTo>
                  <a:pt x="3938854" y="265849"/>
                </a:lnTo>
                <a:lnTo>
                  <a:pt x="3958579" y="261840"/>
                </a:lnTo>
                <a:lnTo>
                  <a:pt x="3974732" y="250926"/>
                </a:lnTo>
                <a:lnTo>
                  <a:pt x="3985646" y="234773"/>
                </a:lnTo>
                <a:lnTo>
                  <a:pt x="3989654" y="215049"/>
                </a:lnTo>
                <a:lnTo>
                  <a:pt x="3989654" y="0"/>
                </a:lnTo>
                <a:close/>
              </a:path>
            </a:pathLst>
          </a:custGeom>
          <a:solidFill>
            <a:srgbClr val="E9CC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298848" y="1095455"/>
            <a:ext cx="0" cy="189865"/>
          </a:xfrm>
          <a:custGeom>
            <a:avLst/>
            <a:gdLst/>
            <a:ahLst/>
            <a:cxnLst/>
            <a:rect l="l" t="t" r="r" b="b"/>
            <a:pathLst>
              <a:path w="0" h="189865">
                <a:moveTo>
                  <a:pt x="0" y="18986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298848" y="108275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298848" y="107005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298848" y="105735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09193" y="1999843"/>
            <a:ext cx="3989704" cy="82550"/>
          </a:xfrm>
          <a:custGeom>
            <a:avLst/>
            <a:gdLst/>
            <a:ahLst/>
            <a:cxnLst/>
            <a:rect l="l" t="t" r="r" b="b"/>
            <a:pathLst>
              <a:path w="3989704" h="82550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82384"/>
                </a:lnTo>
                <a:lnTo>
                  <a:pt x="3989654" y="82384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E9CC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59994" y="2267762"/>
            <a:ext cx="101600" cy="1016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235348" y="2255062"/>
            <a:ext cx="114249" cy="1143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10794" y="2305863"/>
            <a:ext cx="3837254" cy="634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298848" y="2050415"/>
            <a:ext cx="50749" cy="1016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298848" y="2101216"/>
            <a:ext cx="50749" cy="16654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09193" y="2044278"/>
            <a:ext cx="3989704" cy="274320"/>
          </a:xfrm>
          <a:custGeom>
            <a:avLst/>
            <a:gdLst/>
            <a:ahLst/>
            <a:cxnLst/>
            <a:rect l="l" t="t" r="r" b="b"/>
            <a:pathLst>
              <a:path w="3989704" h="274319">
                <a:moveTo>
                  <a:pt x="3989654" y="0"/>
                </a:moveTo>
                <a:lnTo>
                  <a:pt x="0" y="0"/>
                </a:lnTo>
                <a:lnTo>
                  <a:pt x="0" y="223484"/>
                </a:lnTo>
                <a:lnTo>
                  <a:pt x="4008" y="243209"/>
                </a:lnTo>
                <a:lnTo>
                  <a:pt x="14922" y="259362"/>
                </a:lnTo>
                <a:lnTo>
                  <a:pt x="31075" y="270276"/>
                </a:lnTo>
                <a:lnTo>
                  <a:pt x="50800" y="274284"/>
                </a:lnTo>
                <a:lnTo>
                  <a:pt x="3938854" y="274284"/>
                </a:lnTo>
                <a:lnTo>
                  <a:pt x="3958579" y="270276"/>
                </a:lnTo>
                <a:lnTo>
                  <a:pt x="3974732" y="259362"/>
                </a:lnTo>
                <a:lnTo>
                  <a:pt x="3985646" y="243209"/>
                </a:lnTo>
                <a:lnTo>
                  <a:pt x="3989654" y="223484"/>
                </a:lnTo>
                <a:lnTo>
                  <a:pt x="3989654" y="0"/>
                </a:lnTo>
                <a:close/>
              </a:path>
            </a:pathLst>
          </a:custGeom>
          <a:solidFill>
            <a:srgbClr val="E9CC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298848" y="2088516"/>
            <a:ext cx="0" cy="198755"/>
          </a:xfrm>
          <a:custGeom>
            <a:avLst/>
            <a:gdLst/>
            <a:ahLst/>
            <a:cxnLst/>
            <a:rect l="l" t="t" r="r" b="b"/>
            <a:pathLst>
              <a:path w="0" h="198755">
                <a:moveTo>
                  <a:pt x="0" y="19829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298848" y="207581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298848" y="206311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298848" y="205041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347294" y="386829"/>
            <a:ext cx="2961005" cy="23558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41605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75">
                <a:latin typeface="Arial"/>
                <a:cs typeface="Arial"/>
              </a:rPr>
              <a:t>escaping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folosind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235" i="1">
                <a:latin typeface="Arial"/>
                <a:cs typeface="Arial"/>
              </a:rPr>
              <a:t>\</a:t>
            </a:r>
            <a:r>
              <a:rPr dirty="0" sz="1100" spc="55" i="1">
                <a:latin typeface="Arial"/>
                <a:cs typeface="Arial"/>
              </a:rPr>
              <a:t> </a:t>
            </a:r>
            <a:r>
              <a:rPr dirty="0" sz="1100" spc="55">
                <a:latin typeface="Arial"/>
                <a:cs typeface="Arial"/>
              </a:rPr>
              <a:t>(</a:t>
            </a:r>
            <a:r>
              <a:rPr dirty="0" sz="1100" spc="-45" i="1">
                <a:latin typeface="Trebuchet MS"/>
                <a:cs typeface="Trebuchet MS"/>
              </a:rPr>
              <a:t>backslas</a:t>
            </a:r>
            <a:r>
              <a:rPr dirty="0" sz="1100" spc="-40" i="1">
                <a:latin typeface="Trebuchet MS"/>
                <a:cs typeface="Trebuchet MS"/>
              </a:rPr>
              <a:t>h</a:t>
            </a:r>
            <a:r>
              <a:rPr dirty="0" sz="1100" spc="55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 marL="429259">
              <a:lnSpc>
                <a:spcPts val="12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f</a:t>
            </a:r>
            <a:r>
              <a:rPr dirty="0" sz="1000" spc="-55">
                <a:latin typeface="Arial"/>
                <a:cs typeface="Arial"/>
              </a:rPr>
              <a:t>o</a:t>
            </a:r>
            <a:r>
              <a:rPr dirty="0" sz="1000" spc="5">
                <a:latin typeface="Arial"/>
                <a:cs typeface="Arial"/>
              </a:rPr>
              <a:t>r</a:t>
            </a:r>
            <a:r>
              <a:rPr dirty="0" sz="1000" spc="-175">
                <a:latin typeface="Arial"/>
                <a:cs typeface="Arial"/>
              </a:rPr>
              <a:t>t</a:t>
            </a:r>
            <a:r>
              <a:rPr dirty="0" baseline="-16666" sz="750" spc="7">
                <a:latin typeface="Arial"/>
                <a:cs typeface="Arial"/>
              </a:rPr>
              <a:t>,</a:t>
            </a:r>
            <a:r>
              <a:rPr dirty="0" baseline="-16666" sz="750" spc="-52">
                <a:latin typeface="Arial"/>
                <a:cs typeface="Arial"/>
              </a:rPr>
              <a:t> </a:t>
            </a:r>
            <a:r>
              <a:rPr dirty="0" sz="1000" spc="-90">
                <a:latin typeface="Arial"/>
                <a:cs typeface="Arial"/>
              </a:rPr>
              <a:t>ea</a:t>
            </a:r>
            <a:r>
              <a:rPr dirty="0" sz="1000" spc="-95">
                <a:latin typeface="Arial"/>
                <a:cs typeface="Arial"/>
              </a:rPr>
              <a:t>z</a:t>
            </a:r>
            <a:r>
              <a:rPr dirty="0" sz="1000" spc="-325">
                <a:latin typeface="Arial"/>
                <a:cs typeface="Arial"/>
              </a:rPr>
              <a:t>˘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f</a:t>
            </a:r>
            <a:r>
              <a:rPr dirty="0" sz="1000" spc="-55">
                <a:latin typeface="Arial"/>
                <a:cs typeface="Arial"/>
              </a:rPr>
              <a:t>o</a:t>
            </a:r>
            <a:r>
              <a:rPr dirty="0" sz="1000">
                <a:latin typeface="Arial"/>
                <a:cs typeface="Arial"/>
              </a:rPr>
              <a:t>r</a:t>
            </a:r>
            <a:r>
              <a:rPr dirty="0" sz="1000" spc="-45">
                <a:latin typeface="Arial"/>
                <a:cs typeface="Arial"/>
              </a:rPr>
              <a:t>m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litera</a:t>
            </a:r>
            <a:r>
              <a:rPr dirty="0" sz="1000" spc="-25">
                <a:latin typeface="Arial"/>
                <a:cs typeface="Arial"/>
              </a:rPr>
              <a:t>l</a:t>
            </a:r>
            <a:r>
              <a:rPr dirty="0" sz="1000" spc="-325">
                <a:latin typeface="Arial"/>
                <a:cs typeface="Arial"/>
              </a:rPr>
              <a:t>˘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c</a:t>
            </a:r>
            <a:r>
              <a:rPr dirty="0" sz="1000" spc="-105">
                <a:latin typeface="Arial"/>
                <a:cs typeface="Arial"/>
              </a:rPr>
              <a:t>a</a:t>
            </a:r>
            <a:r>
              <a:rPr dirty="0" sz="1000" spc="-25">
                <a:latin typeface="Arial"/>
                <a:cs typeface="Arial"/>
              </a:rPr>
              <a:t>racterului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ur</a:t>
            </a:r>
            <a:r>
              <a:rPr dirty="0" sz="1000" spc="-50">
                <a:latin typeface="Arial"/>
                <a:cs typeface="Arial"/>
              </a:rPr>
              <a:t>m</a:t>
            </a:r>
            <a:r>
              <a:rPr dirty="0" sz="1000" spc="-325">
                <a:latin typeface="Arial"/>
                <a:cs typeface="Arial"/>
              </a:rPr>
              <a:t>˘</a:t>
            </a:r>
            <a:r>
              <a:rPr dirty="0" sz="1000" spc="-20">
                <a:latin typeface="Arial"/>
                <a:cs typeface="Arial"/>
              </a:rPr>
              <a:t>at</a:t>
            </a:r>
            <a:r>
              <a:rPr dirty="0" sz="1000" spc="-55">
                <a:latin typeface="Arial"/>
                <a:cs typeface="Arial"/>
              </a:rPr>
              <a:t>o</a:t>
            </a:r>
            <a:r>
              <a:rPr dirty="0" sz="1000" spc="5">
                <a:latin typeface="Arial"/>
                <a:cs typeface="Arial"/>
              </a:rPr>
              <a:t>r</a:t>
            </a:r>
            <a:endParaRPr sz="1000">
              <a:latin typeface="Arial"/>
              <a:cs typeface="Arial"/>
            </a:endParaRPr>
          </a:p>
          <a:p>
            <a:pPr marL="429259">
              <a:lnSpc>
                <a:spcPts val="1200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rol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s</a:t>
            </a:r>
            <a:r>
              <a:rPr dirty="0" sz="1000" spc="-60">
                <a:latin typeface="Arial"/>
                <a:cs typeface="Arial"/>
              </a:rPr>
              <a:t>p</a:t>
            </a:r>
            <a:r>
              <a:rPr dirty="0" sz="1000" spc="-45">
                <a:latin typeface="Arial"/>
                <a:cs typeface="Arial"/>
              </a:rPr>
              <a:t>ecial</a:t>
            </a:r>
            <a:r>
              <a:rPr dirty="0" sz="1000" spc="-75">
                <a:latin typeface="Arial"/>
                <a:cs typeface="Arial"/>
              </a:rPr>
              <a:t> </a:t>
            </a:r>
            <a:r>
              <a:rPr dirty="0" sz="1000" spc="-204">
                <a:latin typeface="Arial"/>
                <a:cs typeface="Arial"/>
              </a:rPr>
              <a:t>ˆ</a:t>
            </a:r>
            <a:r>
              <a:rPr dirty="0" sz="1000" spc="-45">
                <a:latin typeface="Arial"/>
                <a:cs typeface="Arial"/>
              </a:rPr>
              <a:t>ın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cazul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comenzii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14">
                <a:latin typeface="Arial"/>
                <a:cs typeface="Arial"/>
              </a:rPr>
              <a:t>e</a:t>
            </a:r>
            <a:r>
              <a:rPr dirty="0" sz="1000" spc="-55">
                <a:latin typeface="Arial"/>
                <a:cs typeface="Arial"/>
              </a:rPr>
              <a:t>cho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-e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1003935">
              <a:lnSpc>
                <a:spcPts val="950"/>
              </a:lnSpc>
              <a:tabLst>
                <a:tab pos="496570" algn="l"/>
                <a:tab pos="980440" algn="l"/>
              </a:tabLst>
            </a:pPr>
            <a:r>
              <a:rPr dirty="0" sz="800" spc="85">
                <a:latin typeface="PMingLiU"/>
                <a:cs typeface="PMingLiU"/>
              </a:rPr>
              <a:t>razvan@valhal</a:t>
            </a:r>
            <a:r>
              <a:rPr dirty="0" sz="800" spc="45">
                <a:latin typeface="PMingLiU"/>
                <a:cs typeface="PMingLiU"/>
              </a:rPr>
              <a:t>l</a:t>
            </a:r>
            <a:r>
              <a:rPr dirty="0" sz="800" spc="90">
                <a:latin typeface="PMingLiU"/>
                <a:cs typeface="PMingLiU"/>
              </a:rPr>
              <a:t>a:~$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85">
                <a:latin typeface="PMingLiU"/>
                <a:cs typeface="PMingLiU"/>
              </a:rPr>
              <a:t>e</a:t>
            </a:r>
            <a:r>
              <a:rPr dirty="0" sz="800" spc="80">
                <a:latin typeface="PMingLiU"/>
                <a:cs typeface="PMingLiU"/>
              </a:rPr>
              <a:t>c</a:t>
            </a:r>
            <a:r>
              <a:rPr dirty="0" sz="800" spc="45">
                <a:latin typeface="PMingLiU"/>
                <a:cs typeface="PMingLiU"/>
              </a:rPr>
              <a:t>ho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30">
                <a:latin typeface="PMingLiU"/>
                <a:cs typeface="PMingLiU"/>
              </a:rPr>
              <a:t>-e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00">
                <a:latin typeface="PMingLiU"/>
                <a:cs typeface="PMingLiU"/>
              </a:rPr>
              <a:t>"a</a:t>
            </a:r>
            <a:r>
              <a:rPr dirty="0" sz="800" spc="200" i="1">
                <a:latin typeface="Arial"/>
                <a:cs typeface="Arial"/>
              </a:rPr>
              <a:t>\</a:t>
            </a:r>
            <a:r>
              <a:rPr dirty="0" sz="800" spc="130">
                <a:latin typeface="PMingLiU"/>
                <a:cs typeface="PMingLiU"/>
              </a:rPr>
              <a:t>tb</a:t>
            </a:r>
            <a:r>
              <a:rPr dirty="0" sz="800" spc="200" i="1">
                <a:latin typeface="Arial"/>
                <a:cs typeface="Arial"/>
              </a:rPr>
              <a:t>\</a:t>
            </a:r>
            <a:r>
              <a:rPr dirty="0" sz="800" spc="130">
                <a:latin typeface="PMingLiU"/>
                <a:cs typeface="PMingLiU"/>
              </a:rPr>
              <a:t>tc" </a:t>
            </a:r>
            <a:r>
              <a:rPr dirty="0" sz="800" spc="85">
                <a:latin typeface="PMingLiU"/>
                <a:cs typeface="PMingLiU"/>
              </a:rPr>
              <a:t>a</a:t>
            </a:r>
            <a:r>
              <a:rPr dirty="0" sz="800">
                <a:latin typeface="PMingLiU"/>
                <a:cs typeface="PMingLiU"/>
              </a:rPr>
              <a:t>	</a:t>
            </a:r>
            <a:r>
              <a:rPr dirty="0" sz="800" spc="45">
                <a:latin typeface="PMingLiU"/>
                <a:cs typeface="PMingLiU"/>
              </a:rPr>
              <a:t>b</a:t>
            </a:r>
            <a:r>
              <a:rPr dirty="0" sz="800">
                <a:latin typeface="PMingLiU"/>
                <a:cs typeface="PMingLiU"/>
              </a:rPr>
              <a:t>	</a:t>
            </a:r>
            <a:r>
              <a:rPr dirty="0" sz="800" spc="85">
                <a:latin typeface="PMingLiU"/>
                <a:cs typeface="PMingLiU"/>
              </a:rPr>
              <a:t>c</a:t>
            </a:r>
            <a:endParaRPr sz="800">
              <a:latin typeface="PMingLiU"/>
              <a:cs typeface="PMingLiU"/>
            </a:endParaRPr>
          </a:p>
          <a:p>
            <a:pPr marL="141605">
              <a:lnSpc>
                <a:spcPct val="100000"/>
              </a:lnSpc>
              <a:spcBef>
                <a:spcPts val="65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75">
                <a:latin typeface="Arial"/>
                <a:cs typeface="Arial"/>
              </a:rPr>
              <a:t>escaping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folosind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180">
                <a:latin typeface="Arial"/>
                <a:cs typeface="Arial"/>
              </a:rPr>
              <a:t>"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(ghilimele,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5" i="1">
                <a:latin typeface="Trebuchet MS"/>
                <a:cs typeface="Trebuchet MS"/>
              </a:rPr>
              <a:t>quot</a:t>
            </a:r>
            <a:r>
              <a:rPr dirty="0" sz="1100" i="1">
                <a:latin typeface="Trebuchet MS"/>
                <a:cs typeface="Trebuchet MS"/>
              </a:rPr>
              <a:t>e</a:t>
            </a:r>
            <a:r>
              <a:rPr dirty="0" sz="1100" spc="55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 marL="429259">
              <a:lnSpc>
                <a:spcPts val="12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85">
                <a:latin typeface="Arial"/>
                <a:cs typeface="Arial"/>
              </a:rPr>
              <a:t>esca</a:t>
            </a:r>
            <a:r>
              <a:rPr dirty="0" sz="1000" spc="-65">
                <a:latin typeface="Arial"/>
                <a:cs typeface="Arial"/>
              </a:rPr>
              <a:t>p</a:t>
            </a:r>
            <a:r>
              <a:rPr dirty="0" sz="1000" spc="-90">
                <a:latin typeface="Arial"/>
                <a:cs typeface="Arial"/>
              </a:rPr>
              <a:t>ea</a:t>
            </a:r>
            <a:r>
              <a:rPr dirty="0" sz="1000" spc="-95">
                <a:latin typeface="Arial"/>
                <a:cs typeface="Arial"/>
              </a:rPr>
              <a:t>z</a:t>
            </a:r>
            <a:r>
              <a:rPr dirty="0" sz="1000" spc="-325">
                <a:latin typeface="Arial"/>
                <a:cs typeface="Arial"/>
              </a:rPr>
              <a:t>˘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textul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d</a:t>
            </a:r>
            <a:r>
              <a:rPr dirty="0" sz="1000" spc="-15">
                <a:latin typeface="Arial"/>
                <a:cs typeface="Arial"/>
              </a:rPr>
              <a:t>intre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ghilimele</a:t>
            </a:r>
            <a:endParaRPr sz="1000">
              <a:latin typeface="Arial"/>
              <a:cs typeface="Arial"/>
            </a:endParaRPr>
          </a:p>
          <a:p>
            <a:pPr marL="429259">
              <a:lnSpc>
                <a:spcPts val="1200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nu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5">
                <a:latin typeface="Arial"/>
                <a:cs typeface="Arial"/>
              </a:rPr>
              <a:t>esca</a:t>
            </a:r>
            <a:r>
              <a:rPr dirty="0" sz="1000" spc="-65">
                <a:latin typeface="Arial"/>
                <a:cs typeface="Arial"/>
              </a:rPr>
              <a:t>p</a:t>
            </a:r>
            <a:r>
              <a:rPr dirty="0" sz="1000" spc="-90">
                <a:latin typeface="Arial"/>
                <a:cs typeface="Arial"/>
              </a:rPr>
              <a:t>ea</a:t>
            </a:r>
            <a:r>
              <a:rPr dirty="0" sz="1000" spc="-95">
                <a:latin typeface="Arial"/>
                <a:cs typeface="Arial"/>
              </a:rPr>
              <a:t>z</a:t>
            </a:r>
            <a:r>
              <a:rPr dirty="0" sz="1000" spc="-325">
                <a:latin typeface="Arial"/>
                <a:cs typeface="Arial"/>
              </a:rPr>
              <a:t>˘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expand</a:t>
            </a:r>
            <a:r>
              <a:rPr dirty="0" sz="1000" spc="-95">
                <a:latin typeface="Arial"/>
                <a:cs typeface="Arial"/>
              </a:rPr>
              <a:t>a</a:t>
            </a:r>
            <a:r>
              <a:rPr dirty="0" sz="1000">
                <a:latin typeface="Arial"/>
                <a:cs typeface="Arial"/>
              </a:rPr>
              <a:t>r</a:t>
            </a:r>
            <a:r>
              <a:rPr dirty="0" sz="1000" spc="-114">
                <a:latin typeface="Arial"/>
                <a:cs typeface="Arial"/>
              </a:rPr>
              <a:t>e</a:t>
            </a:r>
            <a:r>
              <a:rPr dirty="0" sz="1000" spc="-80"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955"/>
              </a:lnSpc>
            </a:pPr>
            <a:r>
              <a:rPr dirty="0" sz="800" spc="75">
                <a:latin typeface="PMingLiU"/>
                <a:cs typeface="PMingLiU"/>
              </a:rPr>
              <a:t>razvan@valha</a:t>
            </a:r>
            <a:r>
              <a:rPr dirty="0" sz="800" spc="35">
                <a:latin typeface="PMingLiU"/>
                <a:cs typeface="PMingLiU"/>
              </a:rPr>
              <a:t>l</a:t>
            </a:r>
            <a:r>
              <a:rPr dirty="0" sz="800" spc="114">
                <a:latin typeface="PMingLiU"/>
                <a:cs typeface="PMingLiU"/>
              </a:rPr>
              <a:t>la:~$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85">
                <a:latin typeface="PMingLiU"/>
                <a:cs typeface="PMingLiU"/>
              </a:rPr>
              <a:t>e</a:t>
            </a:r>
            <a:r>
              <a:rPr dirty="0" sz="800" spc="80">
                <a:latin typeface="PMingLiU"/>
                <a:cs typeface="PMingLiU"/>
              </a:rPr>
              <a:t>c</a:t>
            </a:r>
            <a:r>
              <a:rPr dirty="0" sz="800" spc="45">
                <a:latin typeface="PMingLiU"/>
                <a:cs typeface="PMingLiU"/>
              </a:rPr>
              <a:t>ho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80">
                <a:latin typeface="PMingLiU"/>
                <a:cs typeface="PMingLiU"/>
              </a:rPr>
              <a:t>"*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210">
                <a:latin typeface="PMingLiU"/>
                <a:cs typeface="PMingLiU"/>
              </a:rPr>
              <a:t>;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-165">
                <a:latin typeface="PMingLiU"/>
                <a:cs typeface="PMingLiU"/>
              </a:rPr>
              <a:t>&amp;&amp;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270">
                <a:latin typeface="PMingLiU"/>
                <a:cs typeface="PMingLiU"/>
              </a:rPr>
              <a:t>|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-5">
                <a:latin typeface="PMingLiU"/>
                <a:cs typeface="PMingLiU"/>
              </a:rPr>
              <a:t>&gt;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45">
                <a:latin typeface="PMingLiU"/>
                <a:cs typeface="PMingLiU"/>
              </a:rPr>
              <a:t>$si</a:t>
            </a:r>
            <a:r>
              <a:rPr dirty="0" sz="800" spc="120">
                <a:latin typeface="PMingLiU"/>
                <a:cs typeface="PMingLiU"/>
              </a:rPr>
              <a:t>r</a:t>
            </a:r>
            <a:r>
              <a:rPr dirty="0" sz="800" spc="114">
                <a:latin typeface="PMingLiU"/>
                <a:cs typeface="PMingLiU"/>
              </a:rPr>
              <a:t>"</a:t>
            </a:r>
            <a:endParaRPr sz="800">
              <a:latin typeface="PMingLiU"/>
              <a:cs typeface="PMingLiU"/>
            </a:endParaRPr>
          </a:p>
          <a:p>
            <a:pPr marL="12700">
              <a:lnSpc>
                <a:spcPts val="955"/>
              </a:lnSpc>
            </a:pPr>
            <a:r>
              <a:rPr dirty="0" sz="800" spc="45">
                <a:latin typeface="PMingLiU"/>
                <a:cs typeface="PMingLiU"/>
              </a:rPr>
              <a:t>*</a:t>
            </a:r>
            <a:r>
              <a:rPr dirty="0" sz="800" spc="45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210">
                <a:latin typeface="PMingLiU"/>
                <a:cs typeface="PMingLiU"/>
              </a:rPr>
              <a:t>;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-165">
                <a:latin typeface="PMingLiU"/>
                <a:cs typeface="PMingLiU"/>
              </a:rPr>
              <a:t>&amp;&amp;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270">
                <a:latin typeface="PMingLiU"/>
                <a:cs typeface="PMingLiU"/>
              </a:rPr>
              <a:t>|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-5">
                <a:latin typeface="PMingLiU"/>
                <a:cs typeface="PMingLiU"/>
              </a:rPr>
              <a:t>&gt;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75">
                <a:latin typeface="PMingLiU"/>
                <a:cs typeface="PMingLiU"/>
              </a:rPr>
              <a:t>file.txt</a:t>
            </a:r>
            <a:endParaRPr sz="800">
              <a:latin typeface="PMingLiU"/>
              <a:cs typeface="PMingLiU"/>
            </a:endParaRPr>
          </a:p>
          <a:p>
            <a:pPr>
              <a:lnSpc>
                <a:spcPct val="100000"/>
              </a:lnSpc>
              <a:spcBef>
                <a:spcPts val="47"/>
              </a:spcBef>
            </a:pPr>
            <a:endParaRPr sz="650">
              <a:latin typeface="Times New Roman"/>
              <a:cs typeface="Times New Roman"/>
            </a:endParaRPr>
          </a:p>
          <a:p>
            <a:pPr marL="141605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325">
                <a:latin typeface="Arial"/>
                <a:cs typeface="Arial"/>
              </a:rPr>
              <a:t>’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(a</a:t>
            </a:r>
            <a:r>
              <a:rPr dirty="0" sz="1100" spc="-5">
                <a:latin typeface="Arial"/>
                <a:cs typeface="Arial"/>
              </a:rPr>
              <a:t>p</a:t>
            </a:r>
            <a:r>
              <a:rPr dirty="0" sz="1100" spc="-25">
                <a:latin typeface="Arial"/>
                <a:cs typeface="Arial"/>
              </a:rPr>
              <a:t>ostrof,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 spc="-60" i="1">
                <a:latin typeface="Trebuchet MS"/>
                <a:cs typeface="Trebuchet MS"/>
              </a:rPr>
              <a:t>single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65" i="1">
                <a:latin typeface="Trebuchet MS"/>
                <a:cs typeface="Trebuchet MS"/>
              </a:rPr>
              <a:t>quot</a:t>
            </a:r>
            <a:r>
              <a:rPr dirty="0" sz="1100" i="1">
                <a:latin typeface="Trebuchet MS"/>
                <a:cs typeface="Trebuchet MS"/>
              </a:rPr>
              <a:t>e</a:t>
            </a:r>
            <a:r>
              <a:rPr dirty="0" sz="1100" spc="55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 marL="429259">
              <a:lnSpc>
                <a:spcPct val="1000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85">
                <a:latin typeface="Arial"/>
                <a:cs typeface="Arial"/>
              </a:rPr>
              <a:t>esca</a:t>
            </a:r>
            <a:r>
              <a:rPr dirty="0" sz="1000" spc="-65">
                <a:latin typeface="Arial"/>
                <a:cs typeface="Arial"/>
              </a:rPr>
              <a:t>p</a:t>
            </a:r>
            <a:r>
              <a:rPr dirty="0" sz="1000" spc="-90">
                <a:latin typeface="Arial"/>
                <a:cs typeface="Arial"/>
              </a:rPr>
              <a:t>ea</a:t>
            </a:r>
            <a:r>
              <a:rPr dirty="0" sz="1000" spc="-95">
                <a:latin typeface="Arial"/>
                <a:cs typeface="Arial"/>
              </a:rPr>
              <a:t>z</a:t>
            </a:r>
            <a:r>
              <a:rPr dirty="0" sz="1000" spc="-325">
                <a:latin typeface="Arial"/>
                <a:cs typeface="Arial"/>
              </a:rPr>
              <a:t>˘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90">
                <a:latin typeface="Arial"/>
                <a:cs typeface="Arial"/>
              </a:rPr>
              <a:t>o</a:t>
            </a:r>
            <a:r>
              <a:rPr dirty="0" sz="1000" spc="-40">
                <a:latin typeface="Arial"/>
                <a:cs typeface="Arial"/>
              </a:rPr>
              <a:t>rice</a:t>
            </a:r>
            <a:r>
              <a:rPr dirty="0" sz="1000" spc="-80">
                <a:latin typeface="Arial"/>
                <a:cs typeface="Arial"/>
              </a:rPr>
              <a:t> </a:t>
            </a:r>
            <a:r>
              <a:rPr dirty="0" sz="1000" spc="-204">
                <a:latin typeface="Arial"/>
                <a:cs typeface="Arial"/>
              </a:rPr>
              <a:t>ˆ</a:t>
            </a:r>
            <a:r>
              <a:rPr dirty="0" sz="1000" spc="-25">
                <a:latin typeface="Arial"/>
                <a:cs typeface="Arial"/>
              </a:rPr>
              <a:t>ıntre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a</a:t>
            </a:r>
            <a:r>
              <a:rPr dirty="0" sz="1000" spc="-35">
                <a:latin typeface="Arial"/>
                <a:cs typeface="Arial"/>
              </a:rPr>
              <a:t>p</a:t>
            </a:r>
            <a:r>
              <a:rPr dirty="0" sz="1000" spc="-40">
                <a:latin typeface="Arial"/>
                <a:cs typeface="Arial"/>
              </a:rPr>
              <a:t>ostroafe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09193" y="2849473"/>
            <a:ext cx="3989704" cy="82550"/>
          </a:xfrm>
          <a:custGeom>
            <a:avLst/>
            <a:gdLst/>
            <a:ahLst/>
            <a:cxnLst/>
            <a:rect l="l" t="t" r="r" b="b"/>
            <a:pathLst>
              <a:path w="3989704" h="82550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82384"/>
                </a:lnTo>
                <a:lnTo>
                  <a:pt x="3989654" y="82384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E9CC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59994" y="3134245"/>
            <a:ext cx="101600" cy="1016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235348" y="3121545"/>
            <a:ext cx="114249" cy="1143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10794" y="3172346"/>
            <a:ext cx="3837254" cy="6349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298848" y="2900032"/>
            <a:ext cx="50749" cy="1016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298848" y="2950828"/>
            <a:ext cx="50749" cy="18341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09193" y="2893891"/>
            <a:ext cx="3989704" cy="291465"/>
          </a:xfrm>
          <a:custGeom>
            <a:avLst/>
            <a:gdLst/>
            <a:ahLst/>
            <a:cxnLst/>
            <a:rect l="l" t="t" r="r" b="b"/>
            <a:pathLst>
              <a:path w="3989704" h="291464">
                <a:moveTo>
                  <a:pt x="3989654" y="0"/>
                </a:moveTo>
                <a:lnTo>
                  <a:pt x="0" y="0"/>
                </a:lnTo>
                <a:lnTo>
                  <a:pt x="0" y="240353"/>
                </a:lnTo>
                <a:lnTo>
                  <a:pt x="4008" y="260078"/>
                </a:lnTo>
                <a:lnTo>
                  <a:pt x="14922" y="276231"/>
                </a:lnTo>
                <a:lnTo>
                  <a:pt x="31075" y="287145"/>
                </a:lnTo>
                <a:lnTo>
                  <a:pt x="50800" y="291154"/>
                </a:lnTo>
                <a:lnTo>
                  <a:pt x="3938854" y="291154"/>
                </a:lnTo>
                <a:lnTo>
                  <a:pt x="3958579" y="287145"/>
                </a:lnTo>
                <a:lnTo>
                  <a:pt x="3974732" y="276231"/>
                </a:lnTo>
                <a:lnTo>
                  <a:pt x="3985646" y="260078"/>
                </a:lnTo>
                <a:lnTo>
                  <a:pt x="3989654" y="240353"/>
                </a:lnTo>
                <a:lnTo>
                  <a:pt x="3989654" y="0"/>
                </a:lnTo>
                <a:close/>
              </a:path>
            </a:pathLst>
          </a:custGeom>
          <a:solidFill>
            <a:srgbClr val="E9CC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298848" y="2938128"/>
            <a:ext cx="0" cy="215265"/>
          </a:xfrm>
          <a:custGeom>
            <a:avLst/>
            <a:gdLst/>
            <a:ahLst/>
            <a:cxnLst/>
            <a:rect l="l" t="t" r="r" b="b"/>
            <a:pathLst>
              <a:path w="0" h="215264">
                <a:moveTo>
                  <a:pt x="0" y="215166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98848" y="292542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298848" y="291272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298848" y="290002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347294" y="2893517"/>
            <a:ext cx="2015489" cy="1701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75">
                <a:latin typeface="PMingLiU"/>
                <a:cs typeface="PMingLiU"/>
              </a:rPr>
              <a:t>razvan@valha</a:t>
            </a:r>
            <a:r>
              <a:rPr dirty="0" sz="800" spc="35">
                <a:latin typeface="PMingLiU"/>
                <a:cs typeface="PMingLiU"/>
              </a:rPr>
              <a:t>l</a:t>
            </a:r>
            <a:r>
              <a:rPr dirty="0" sz="800" spc="114">
                <a:latin typeface="PMingLiU"/>
                <a:cs typeface="PMingLiU"/>
              </a:rPr>
              <a:t>la:~$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80">
                <a:latin typeface="PMingLiU"/>
                <a:cs typeface="PMingLiU"/>
              </a:rPr>
              <a:t>e</a:t>
            </a:r>
            <a:r>
              <a:rPr dirty="0" sz="800" spc="60">
                <a:latin typeface="PMingLiU"/>
                <a:cs typeface="PMingLiU"/>
              </a:rPr>
              <a:t>cho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-380">
                <a:latin typeface="PMingLiU"/>
                <a:cs typeface="PMingLiU"/>
              </a:rPr>
              <a:t>’</a:t>
            </a:r>
            <a:r>
              <a:rPr dirty="0" sz="800" spc="200" i="1">
                <a:latin typeface="Arial"/>
                <a:cs typeface="Arial"/>
              </a:rPr>
              <a:t>\\\</a:t>
            </a:r>
            <a:r>
              <a:rPr dirty="0" sz="800" spc="10">
                <a:latin typeface="PMingLiU"/>
                <a:cs typeface="PMingLiU"/>
              </a:rPr>
              <a:t>$a$bc$de’</a:t>
            </a:r>
            <a:endParaRPr sz="800">
              <a:latin typeface="PMingLiU"/>
              <a:cs typeface="PMingLiU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47294" y="3013710"/>
            <a:ext cx="617220" cy="1701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200" i="1">
                <a:latin typeface="Arial"/>
                <a:cs typeface="Arial"/>
              </a:rPr>
              <a:t>\\\</a:t>
            </a:r>
            <a:r>
              <a:rPr dirty="0" sz="800" spc="60">
                <a:latin typeface="PMingLiU"/>
                <a:cs typeface="PMingLiU"/>
              </a:rPr>
              <a:t>$a$bc$de</a:t>
            </a:r>
            <a:endParaRPr sz="800">
              <a:latin typeface="PMingLiU"/>
              <a:cs typeface="PMingLiU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43" name="object 4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15">
                <a:hlinkClick r:id="rId18" action="ppaction://hlinksldjump"/>
              </a:rPr>
              <a:t>Cursul</a:t>
            </a:r>
            <a:r>
              <a:rPr dirty="0" baseline="5555" sz="750" spc="52">
                <a:hlinkClick r:id="rId18" action="ppaction://hlinksldjump"/>
              </a:rPr>
              <a:t> </a:t>
            </a:r>
            <a:r>
              <a:rPr dirty="0" baseline="5555" sz="750" spc="-7">
                <a:hlinkClick r:id="rId18" action="ppaction://hlinksldjump"/>
              </a:rPr>
              <a:t>6,</a:t>
            </a:r>
            <a:r>
              <a:rPr dirty="0" baseline="5555" sz="750" spc="52">
                <a:hlinkClick r:id="rId18" action="ppaction://hlinksldjump"/>
              </a:rPr>
              <a:t> </a:t>
            </a:r>
            <a:r>
              <a:rPr dirty="0" baseline="5555" sz="750">
                <a:hlinkClick r:id="rId18" action="ppaction://hlinksldjump"/>
              </a:rPr>
              <a:t>Interfa</a:t>
            </a:r>
            <a:r>
              <a:rPr dirty="0" baseline="5555" sz="750" spc="-179">
                <a:hlinkClick r:id="rId18" action="ppaction://hlinksldjump"/>
              </a:rPr>
              <a:t>t</a:t>
            </a:r>
            <a:r>
              <a:rPr dirty="0" sz="500" spc="25">
                <a:hlinkClick r:id="rId18" action="ppaction://hlinksldjump"/>
              </a:rPr>
              <a:t>,</a:t>
            </a:r>
            <a:r>
              <a:rPr dirty="0" baseline="5555" sz="750" spc="-37">
                <a:hlinkClick r:id="rId18" action="ppaction://hlinksldjump"/>
              </a:rPr>
              <a:t>a</a:t>
            </a:r>
            <a:r>
              <a:rPr dirty="0" baseline="5555" sz="750" spc="-52">
                <a:hlinkClick r:id="rId18" action="ppaction://hlinksldjump"/>
              </a:rPr>
              <a:t> </a:t>
            </a:r>
            <a:r>
              <a:rPr dirty="0" baseline="5555" sz="750" spc="-157">
                <a:hlinkClick r:id="rId18" action="ppaction://hlinksldjump"/>
              </a:rPr>
              <a:t>ˆ</a:t>
            </a:r>
            <a:r>
              <a:rPr dirty="0" baseline="5555" sz="750" spc="-15">
                <a:hlinkClick r:id="rId18" action="ppaction://hlinksldjump"/>
              </a:rPr>
              <a:t>ın</a:t>
            </a:r>
            <a:r>
              <a:rPr dirty="0" baseline="5555" sz="750" spc="52">
                <a:hlinkClick r:id="rId18" action="ppaction://hlinksldjump"/>
              </a:rPr>
              <a:t> </a:t>
            </a:r>
            <a:r>
              <a:rPr dirty="0" baseline="5555" sz="750">
                <a:hlinkClick r:id="rId18" action="ppaction://hlinksldjump"/>
              </a:rPr>
              <a:t>linia</a:t>
            </a:r>
            <a:r>
              <a:rPr dirty="0" baseline="5555" sz="750" spc="52">
                <a:hlinkClick r:id="rId18" action="ppaction://hlinksldjump"/>
              </a:rPr>
              <a:t> </a:t>
            </a:r>
            <a:r>
              <a:rPr dirty="0" baseline="5555" sz="750" spc="-37">
                <a:hlinkClick r:id="rId18" action="ppaction://hlinksldjump"/>
              </a:rPr>
              <a:t>de</a:t>
            </a:r>
            <a:r>
              <a:rPr dirty="0" baseline="5555" sz="750" spc="52">
                <a:hlinkClick r:id="rId18" action="ppaction://hlinksldjump"/>
              </a:rPr>
              <a:t> </a:t>
            </a:r>
            <a:r>
              <a:rPr dirty="0" baseline="5555" sz="750" spc="-22">
                <a:hlinkClick r:id="rId18" action="ppaction://hlinksldjump"/>
              </a:rPr>
              <a:t>c</a:t>
            </a:r>
            <a:r>
              <a:rPr dirty="0" baseline="5555" sz="750" spc="-30">
                <a:hlinkClick r:id="rId18" action="ppaction://hlinksldjump"/>
              </a:rPr>
              <a:t>o</a:t>
            </a:r>
            <a:r>
              <a:rPr dirty="0" baseline="5555" sz="750" spc="-15">
                <a:hlinkClick r:id="rId18" action="ppaction://hlinksldjump"/>
              </a:rPr>
              <a:t>man</a:t>
            </a:r>
            <a:r>
              <a:rPr dirty="0" baseline="5555" sz="750" spc="-22">
                <a:hlinkClick r:id="rId18" action="ppaction://hlinksldjump"/>
              </a:rPr>
              <a:t>d</a:t>
            </a:r>
            <a:r>
              <a:rPr dirty="0" baseline="5555" sz="750" spc="-247">
                <a:hlinkClick r:id="rId18" action="ppaction://hlinksldjump"/>
              </a:rPr>
              <a:t>˘</a:t>
            </a:r>
            <a:r>
              <a:rPr dirty="0" baseline="5555" sz="750" spc="-37">
                <a:hlinkClick r:id="rId18" action="ppaction://hlinksldjump"/>
              </a:rPr>
              <a:t>a</a:t>
            </a:r>
            <a:endParaRPr baseline="5555" sz="750"/>
          </a:p>
        </p:txBody>
      </p:sp>
      <p:sp>
        <p:nvSpPr>
          <p:cNvPr id="44" name="object 4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15"/>
              <a:t>40</a:t>
            </a:r>
            <a:r>
              <a:rPr dirty="0" spc="30"/>
              <a:t>/52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068320">
              <a:lnSpc>
                <a:spcPct val="100000"/>
              </a:lnSpc>
            </a:pPr>
            <a:r>
              <a:rPr dirty="0" spc="-55"/>
              <a:t>Expand</a:t>
            </a:r>
            <a:r>
              <a:rPr dirty="0" spc="-90"/>
              <a:t>a</a:t>
            </a:r>
            <a:r>
              <a:rPr dirty="0" spc="-75"/>
              <a:t>rea</a:t>
            </a:r>
            <a:r>
              <a:rPr dirty="0" spc="-140"/>
              <a:t> </a:t>
            </a:r>
            <a:r>
              <a:rPr dirty="0" spc="-505"/>
              <a:t>ˆ</a:t>
            </a:r>
            <a:r>
              <a:rPr dirty="0" spc="-35"/>
              <a:t>ın</a:t>
            </a:r>
            <a:r>
              <a:rPr dirty="0" spc="10"/>
              <a:t> </a:t>
            </a:r>
            <a:r>
              <a:rPr dirty="0" spc="-55"/>
              <a:t>shell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9193" y="486041"/>
            <a:ext cx="3989704" cy="165100"/>
          </a:xfrm>
          <a:custGeom>
            <a:avLst/>
            <a:gdLst/>
            <a:ahLst/>
            <a:cxnLst/>
            <a:rect l="l" t="t" r="r" b="b"/>
            <a:pathLst>
              <a:path w="3989704" h="165100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64627"/>
                </a:lnTo>
                <a:lnTo>
                  <a:pt x="3989654" y="164627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B854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47294" y="488924"/>
            <a:ext cx="1150620" cy="1555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5">
                <a:solidFill>
                  <a:srgbClr val="FFFFFF"/>
                </a:solidFill>
                <a:latin typeface="Trebuchet MS"/>
                <a:cs typeface="Trebuchet MS"/>
              </a:rPr>
              <a:t>Expand</a:t>
            </a:r>
            <a:r>
              <a:rPr dirty="0" sz="900" spc="-4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900" spc="-50">
                <a:solidFill>
                  <a:srgbClr val="FFFFFF"/>
                </a:solidFill>
                <a:latin typeface="Trebuchet MS"/>
                <a:cs typeface="Trebuchet MS"/>
              </a:rPr>
              <a:t>rea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25">
                <a:solidFill>
                  <a:srgbClr val="FFFFFF"/>
                </a:solidFill>
                <a:latin typeface="Trebuchet MS"/>
                <a:cs typeface="Trebuchet MS"/>
              </a:rPr>
              <a:t>v</a:t>
            </a:r>
            <a:r>
              <a:rPr dirty="0" sz="900" spc="-5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900" spc="-40">
                <a:solidFill>
                  <a:srgbClr val="FFFFFF"/>
                </a:solidFill>
                <a:latin typeface="Trebuchet MS"/>
                <a:cs typeface="Trebuchet MS"/>
              </a:rPr>
              <a:t>riabilel</a:t>
            </a:r>
            <a:r>
              <a:rPr dirty="0" sz="900" spc="-8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900" spc="-4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9194" y="638009"/>
            <a:ext cx="3989653" cy="506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59994" y="931087"/>
            <a:ext cx="101600" cy="101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235348" y="918387"/>
            <a:ext cx="114249" cy="114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0794" y="969188"/>
            <a:ext cx="3837254" cy="634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298848" y="530275"/>
            <a:ext cx="50749" cy="101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298848" y="581077"/>
            <a:ext cx="50749" cy="35001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09193" y="682298"/>
            <a:ext cx="3989704" cy="299720"/>
          </a:xfrm>
          <a:custGeom>
            <a:avLst/>
            <a:gdLst/>
            <a:ahLst/>
            <a:cxnLst/>
            <a:rect l="l" t="t" r="r" b="b"/>
            <a:pathLst>
              <a:path w="3989704" h="299719">
                <a:moveTo>
                  <a:pt x="3989654" y="0"/>
                </a:moveTo>
                <a:lnTo>
                  <a:pt x="0" y="0"/>
                </a:lnTo>
                <a:lnTo>
                  <a:pt x="0" y="248789"/>
                </a:lnTo>
                <a:lnTo>
                  <a:pt x="4008" y="268513"/>
                </a:lnTo>
                <a:lnTo>
                  <a:pt x="14922" y="284666"/>
                </a:lnTo>
                <a:lnTo>
                  <a:pt x="31075" y="295581"/>
                </a:lnTo>
                <a:lnTo>
                  <a:pt x="50800" y="299589"/>
                </a:lnTo>
                <a:lnTo>
                  <a:pt x="3938854" y="299589"/>
                </a:lnTo>
                <a:lnTo>
                  <a:pt x="3958579" y="295581"/>
                </a:lnTo>
                <a:lnTo>
                  <a:pt x="3974732" y="284666"/>
                </a:lnTo>
                <a:lnTo>
                  <a:pt x="3985646" y="268513"/>
                </a:lnTo>
                <a:lnTo>
                  <a:pt x="3989654" y="248789"/>
                </a:lnTo>
                <a:lnTo>
                  <a:pt x="3989654" y="0"/>
                </a:lnTo>
                <a:close/>
              </a:path>
            </a:pathLst>
          </a:custGeom>
          <a:solidFill>
            <a:srgbClr val="E9CC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298848" y="568377"/>
            <a:ext cx="0" cy="382270"/>
          </a:xfrm>
          <a:custGeom>
            <a:avLst/>
            <a:gdLst/>
            <a:ahLst/>
            <a:cxnLst/>
            <a:rect l="l" t="t" r="r" b="b"/>
            <a:pathLst>
              <a:path w="0" h="382269">
                <a:moveTo>
                  <a:pt x="0" y="38176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298848" y="55567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298848" y="54297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298848" y="53027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09193" y="1114005"/>
            <a:ext cx="3989704" cy="165100"/>
          </a:xfrm>
          <a:custGeom>
            <a:avLst/>
            <a:gdLst/>
            <a:ahLst/>
            <a:cxnLst/>
            <a:rect l="l" t="t" r="r" b="b"/>
            <a:pathLst>
              <a:path w="3989704" h="165100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64627"/>
                </a:lnTo>
                <a:lnTo>
                  <a:pt x="3989654" y="164627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B854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09194" y="1265974"/>
            <a:ext cx="3989653" cy="5060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59994" y="1736178"/>
            <a:ext cx="101600" cy="1016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235348" y="1723478"/>
            <a:ext cx="114249" cy="1143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0794" y="1774279"/>
            <a:ext cx="3837254" cy="634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298848" y="1158240"/>
            <a:ext cx="50749" cy="1016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298848" y="1209029"/>
            <a:ext cx="50749" cy="52714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09193" y="1310251"/>
            <a:ext cx="3989704" cy="476884"/>
          </a:xfrm>
          <a:custGeom>
            <a:avLst/>
            <a:gdLst/>
            <a:ahLst/>
            <a:cxnLst/>
            <a:rect l="l" t="t" r="r" b="b"/>
            <a:pathLst>
              <a:path w="3989704" h="476885">
                <a:moveTo>
                  <a:pt x="3989654" y="0"/>
                </a:moveTo>
                <a:lnTo>
                  <a:pt x="0" y="0"/>
                </a:lnTo>
                <a:lnTo>
                  <a:pt x="0" y="425927"/>
                </a:lnTo>
                <a:lnTo>
                  <a:pt x="4008" y="445652"/>
                </a:lnTo>
                <a:lnTo>
                  <a:pt x="14922" y="461805"/>
                </a:lnTo>
                <a:lnTo>
                  <a:pt x="31075" y="472719"/>
                </a:lnTo>
                <a:lnTo>
                  <a:pt x="50800" y="476727"/>
                </a:lnTo>
                <a:lnTo>
                  <a:pt x="3938854" y="476727"/>
                </a:lnTo>
                <a:lnTo>
                  <a:pt x="3958579" y="472719"/>
                </a:lnTo>
                <a:lnTo>
                  <a:pt x="3974732" y="461805"/>
                </a:lnTo>
                <a:lnTo>
                  <a:pt x="3985646" y="445652"/>
                </a:lnTo>
                <a:lnTo>
                  <a:pt x="3989654" y="425927"/>
                </a:lnTo>
                <a:lnTo>
                  <a:pt x="3989654" y="0"/>
                </a:lnTo>
                <a:close/>
              </a:path>
            </a:pathLst>
          </a:custGeom>
          <a:solidFill>
            <a:srgbClr val="E9CC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298848" y="1196329"/>
            <a:ext cx="0" cy="559435"/>
          </a:xfrm>
          <a:custGeom>
            <a:avLst/>
            <a:gdLst/>
            <a:ahLst/>
            <a:cxnLst/>
            <a:rect l="l" t="t" r="r" b="b"/>
            <a:pathLst>
              <a:path w="0" h="559435">
                <a:moveTo>
                  <a:pt x="0" y="55889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298848" y="118362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298848" y="117092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298848" y="115822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09193" y="1919109"/>
            <a:ext cx="3989704" cy="165100"/>
          </a:xfrm>
          <a:custGeom>
            <a:avLst/>
            <a:gdLst/>
            <a:ahLst/>
            <a:cxnLst/>
            <a:rect l="l" t="t" r="r" b="b"/>
            <a:pathLst>
              <a:path w="3989704" h="165100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64627"/>
                </a:lnTo>
                <a:lnTo>
                  <a:pt x="3989654" y="164627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B854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09194" y="2071078"/>
            <a:ext cx="3989653" cy="5060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59994" y="2541282"/>
            <a:ext cx="101600" cy="1016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235348" y="2528582"/>
            <a:ext cx="114249" cy="1143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10794" y="2579383"/>
            <a:ext cx="3837254" cy="6349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298848" y="1963343"/>
            <a:ext cx="50749" cy="1016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98848" y="2014133"/>
            <a:ext cx="50749" cy="52714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309193" y="2115355"/>
            <a:ext cx="3989704" cy="476884"/>
          </a:xfrm>
          <a:custGeom>
            <a:avLst/>
            <a:gdLst/>
            <a:ahLst/>
            <a:cxnLst/>
            <a:rect l="l" t="t" r="r" b="b"/>
            <a:pathLst>
              <a:path w="3989704" h="476885">
                <a:moveTo>
                  <a:pt x="3989654" y="0"/>
                </a:moveTo>
                <a:lnTo>
                  <a:pt x="0" y="0"/>
                </a:lnTo>
                <a:lnTo>
                  <a:pt x="0" y="425927"/>
                </a:lnTo>
                <a:lnTo>
                  <a:pt x="4008" y="445652"/>
                </a:lnTo>
                <a:lnTo>
                  <a:pt x="14922" y="461805"/>
                </a:lnTo>
                <a:lnTo>
                  <a:pt x="31075" y="472719"/>
                </a:lnTo>
                <a:lnTo>
                  <a:pt x="50800" y="476727"/>
                </a:lnTo>
                <a:lnTo>
                  <a:pt x="3938854" y="476727"/>
                </a:lnTo>
                <a:lnTo>
                  <a:pt x="3958579" y="472719"/>
                </a:lnTo>
                <a:lnTo>
                  <a:pt x="3974732" y="461805"/>
                </a:lnTo>
                <a:lnTo>
                  <a:pt x="3985646" y="445652"/>
                </a:lnTo>
                <a:lnTo>
                  <a:pt x="3989654" y="425927"/>
                </a:lnTo>
                <a:lnTo>
                  <a:pt x="3989654" y="0"/>
                </a:lnTo>
                <a:close/>
              </a:path>
            </a:pathLst>
          </a:custGeom>
          <a:solidFill>
            <a:srgbClr val="E9CC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298848" y="2001433"/>
            <a:ext cx="0" cy="559435"/>
          </a:xfrm>
          <a:custGeom>
            <a:avLst/>
            <a:gdLst/>
            <a:ahLst/>
            <a:cxnLst/>
            <a:rect l="l" t="t" r="r" b="b"/>
            <a:pathLst>
              <a:path w="0" h="559435">
                <a:moveTo>
                  <a:pt x="0" y="55889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298848" y="198873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4298848" y="197603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4298848" y="196333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309193" y="2724200"/>
            <a:ext cx="3989704" cy="177800"/>
          </a:xfrm>
          <a:custGeom>
            <a:avLst/>
            <a:gdLst/>
            <a:ahLst/>
            <a:cxnLst/>
            <a:rect l="l" t="t" r="r" b="b"/>
            <a:pathLst>
              <a:path w="3989704" h="177800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77280"/>
                </a:lnTo>
                <a:lnTo>
                  <a:pt x="3989654" y="177280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B854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/>
          <p:nvPr/>
        </p:nvSpPr>
        <p:spPr>
          <a:xfrm>
            <a:off x="347294" y="689203"/>
            <a:ext cx="1591310" cy="22028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602615">
              <a:lnSpc>
                <a:spcPts val="700"/>
              </a:lnSpc>
            </a:pPr>
            <a:r>
              <a:rPr dirty="0" sz="600" spc="45">
                <a:latin typeface="PMingLiU"/>
                <a:cs typeface="PMingLiU"/>
              </a:rPr>
              <a:t>razvan@asgar</a:t>
            </a:r>
            <a:r>
              <a:rPr dirty="0" sz="600" spc="45">
                <a:latin typeface="PMingLiU"/>
                <a:cs typeface="PMingLiU"/>
              </a:rPr>
              <a:t>d</a:t>
            </a:r>
            <a:r>
              <a:rPr dirty="0" sz="600" spc="65">
                <a:latin typeface="PMingLiU"/>
                <a:cs typeface="PMingLiU"/>
              </a:rPr>
              <a:t>:~$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30">
                <a:latin typeface="PMingLiU"/>
                <a:cs typeface="PMingLiU"/>
              </a:rPr>
              <a:t>a=3</a:t>
            </a:r>
            <a:r>
              <a:rPr dirty="0" sz="600" spc="15">
                <a:latin typeface="PMingLiU"/>
                <a:cs typeface="PMingLiU"/>
              </a:rPr>
              <a:t> </a:t>
            </a:r>
            <a:r>
              <a:rPr dirty="0" sz="600" spc="45">
                <a:latin typeface="PMingLiU"/>
                <a:cs typeface="PMingLiU"/>
              </a:rPr>
              <a:t>razvan@asgar</a:t>
            </a:r>
            <a:r>
              <a:rPr dirty="0" sz="600" spc="45">
                <a:latin typeface="PMingLiU"/>
                <a:cs typeface="PMingLiU"/>
              </a:rPr>
              <a:t>d</a:t>
            </a:r>
            <a:r>
              <a:rPr dirty="0" sz="600" spc="65">
                <a:latin typeface="PMingLiU"/>
                <a:cs typeface="PMingLiU"/>
              </a:rPr>
              <a:t>:~$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50">
                <a:latin typeface="PMingLiU"/>
                <a:cs typeface="PMingLiU"/>
              </a:rPr>
              <a:t>ec</a:t>
            </a:r>
            <a:r>
              <a:rPr dirty="0" sz="600" spc="55">
                <a:latin typeface="PMingLiU"/>
                <a:cs typeface="PMingLiU"/>
              </a:rPr>
              <a:t>h</a:t>
            </a:r>
            <a:r>
              <a:rPr dirty="0" sz="600" spc="35">
                <a:latin typeface="PMingLiU"/>
                <a:cs typeface="PMingLiU"/>
              </a:rPr>
              <a:t>o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50">
                <a:latin typeface="PMingLiU"/>
                <a:cs typeface="PMingLiU"/>
              </a:rPr>
              <a:t>$a</a:t>
            </a:r>
            <a:r>
              <a:rPr dirty="0" sz="600" spc="30">
                <a:latin typeface="PMingLiU"/>
                <a:cs typeface="PMingLiU"/>
              </a:rPr>
              <a:t> </a:t>
            </a:r>
            <a:r>
              <a:rPr dirty="0" sz="600" spc="35">
                <a:latin typeface="PMingLiU"/>
                <a:cs typeface="PMingLiU"/>
              </a:rPr>
              <a:t>3</a:t>
            </a:r>
            <a:endParaRPr sz="600">
              <a:latin typeface="PMingLiU"/>
              <a:cs typeface="PMingLiU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900" spc="-15">
                <a:solidFill>
                  <a:srgbClr val="FFFFFF"/>
                </a:solidFill>
                <a:latin typeface="Trebuchet MS"/>
                <a:cs typeface="Trebuchet MS"/>
              </a:rPr>
              <a:t>Expand</a:t>
            </a:r>
            <a:r>
              <a:rPr dirty="0" sz="900" spc="-4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900" spc="-50">
                <a:solidFill>
                  <a:srgbClr val="FFFFFF"/>
                </a:solidFill>
                <a:latin typeface="Trebuchet MS"/>
                <a:cs typeface="Trebuchet MS"/>
              </a:rPr>
              <a:t>rea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35">
                <a:solidFill>
                  <a:srgbClr val="FFFFFF"/>
                </a:solidFill>
                <a:latin typeface="Trebuchet MS"/>
                <a:cs typeface="Trebuchet MS"/>
              </a:rPr>
              <a:t>comenzil</a:t>
            </a:r>
            <a:r>
              <a:rPr dirty="0" sz="900" spc="-7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900" spc="-4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endParaRPr sz="900">
              <a:latin typeface="Trebuchet MS"/>
              <a:cs typeface="Trebuchet MS"/>
            </a:endParaRPr>
          </a:p>
          <a:p>
            <a:pPr marL="12700" marR="481330">
              <a:lnSpc>
                <a:spcPts val="700"/>
              </a:lnSpc>
              <a:spcBef>
                <a:spcPts val="495"/>
              </a:spcBef>
            </a:pPr>
            <a:r>
              <a:rPr dirty="0" sz="600" spc="45">
                <a:latin typeface="PMingLiU"/>
                <a:cs typeface="PMingLiU"/>
              </a:rPr>
              <a:t>razvan@asgar</a:t>
            </a:r>
            <a:r>
              <a:rPr dirty="0" sz="600" spc="45">
                <a:latin typeface="PMingLiU"/>
                <a:cs typeface="PMingLiU"/>
              </a:rPr>
              <a:t>d</a:t>
            </a:r>
            <a:r>
              <a:rPr dirty="0" sz="600" spc="65">
                <a:latin typeface="PMingLiU"/>
                <a:cs typeface="PMingLiU"/>
              </a:rPr>
              <a:t>:~$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125">
                <a:latin typeface="PMingLiU"/>
                <a:cs typeface="PMingLiU"/>
              </a:rPr>
              <a:t>ls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200">
                <a:latin typeface="PMingLiU"/>
                <a:cs typeface="PMingLiU"/>
              </a:rPr>
              <a:t>|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-15">
                <a:latin typeface="PMingLiU"/>
                <a:cs typeface="PMingLiU"/>
              </a:rPr>
              <a:t>wc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145">
                <a:latin typeface="PMingLiU"/>
                <a:cs typeface="PMingLiU"/>
              </a:rPr>
              <a:t>-l</a:t>
            </a:r>
            <a:r>
              <a:rPr dirty="0" sz="600" spc="130">
                <a:latin typeface="PMingLiU"/>
                <a:cs typeface="PMingLiU"/>
              </a:rPr>
              <a:t> </a:t>
            </a:r>
            <a:r>
              <a:rPr dirty="0" sz="600" spc="35">
                <a:latin typeface="PMingLiU"/>
                <a:cs typeface="PMingLiU"/>
              </a:rPr>
              <a:t>17</a:t>
            </a:r>
            <a:endParaRPr sz="600">
              <a:latin typeface="PMingLiU"/>
              <a:cs typeface="PMingLiU"/>
            </a:endParaRPr>
          </a:p>
          <a:p>
            <a:pPr marL="12700">
              <a:lnSpc>
                <a:spcPts val="665"/>
              </a:lnSpc>
            </a:pPr>
            <a:r>
              <a:rPr dirty="0" sz="600" spc="45">
                <a:latin typeface="PMingLiU"/>
                <a:cs typeface="PMingLiU"/>
              </a:rPr>
              <a:t>razvan@asgar</a:t>
            </a:r>
            <a:r>
              <a:rPr dirty="0" sz="600" spc="45">
                <a:latin typeface="PMingLiU"/>
                <a:cs typeface="PMingLiU"/>
              </a:rPr>
              <a:t>d</a:t>
            </a:r>
            <a:r>
              <a:rPr dirty="0" sz="600" spc="65">
                <a:latin typeface="PMingLiU"/>
                <a:cs typeface="PMingLiU"/>
              </a:rPr>
              <a:t>:~$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-15">
                <a:latin typeface="PMingLiU"/>
                <a:cs typeface="PMingLiU"/>
              </a:rPr>
              <a:t>nu</a:t>
            </a:r>
            <a:r>
              <a:rPr dirty="0" sz="600" spc="-30">
                <a:latin typeface="PMingLiU"/>
                <a:cs typeface="PMingLiU"/>
              </a:rPr>
              <a:t>m</a:t>
            </a:r>
            <a:r>
              <a:rPr dirty="0" sz="600" spc="80">
                <a:latin typeface="PMingLiU"/>
                <a:cs typeface="PMingLiU"/>
              </a:rPr>
              <a:t>=$(ls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200">
                <a:latin typeface="PMingLiU"/>
                <a:cs typeface="PMingLiU"/>
              </a:rPr>
              <a:t>|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-15">
                <a:latin typeface="PMingLiU"/>
                <a:cs typeface="PMingLiU"/>
              </a:rPr>
              <a:t>wc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140">
                <a:latin typeface="PMingLiU"/>
                <a:cs typeface="PMingLiU"/>
              </a:rPr>
              <a:t>-l)</a:t>
            </a:r>
            <a:endParaRPr sz="600">
              <a:latin typeface="PMingLiU"/>
              <a:cs typeface="PMingLiU"/>
            </a:endParaRPr>
          </a:p>
          <a:p>
            <a:pPr marL="12700" marR="521970">
              <a:lnSpc>
                <a:spcPts val="700"/>
              </a:lnSpc>
              <a:spcBef>
                <a:spcPts val="25"/>
              </a:spcBef>
            </a:pPr>
            <a:r>
              <a:rPr dirty="0" sz="600" spc="45">
                <a:latin typeface="PMingLiU"/>
                <a:cs typeface="PMingLiU"/>
              </a:rPr>
              <a:t>razvan@asgar</a:t>
            </a:r>
            <a:r>
              <a:rPr dirty="0" sz="600" spc="45">
                <a:latin typeface="PMingLiU"/>
                <a:cs typeface="PMingLiU"/>
              </a:rPr>
              <a:t>d</a:t>
            </a:r>
            <a:r>
              <a:rPr dirty="0" sz="600" spc="65">
                <a:latin typeface="PMingLiU"/>
                <a:cs typeface="PMingLiU"/>
              </a:rPr>
              <a:t>:~$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50">
                <a:latin typeface="PMingLiU"/>
                <a:cs typeface="PMingLiU"/>
              </a:rPr>
              <a:t>ec</a:t>
            </a:r>
            <a:r>
              <a:rPr dirty="0" sz="600" spc="55">
                <a:latin typeface="PMingLiU"/>
                <a:cs typeface="PMingLiU"/>
              </a:rPr>
              <a:t>h</a:t>
            </a:r>
            <a:r>
              <a:rPr dirty="0" sz="600" spc="35">
                <a:latin typeface="PMingLiU"/>
                <a:cs typeface="PMingLiU"/>
              </a:rPr>
              <a:t>o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-5">
                <a:latin typeface="PMingLiU"/>
                <a:cs typeface="PMingLiU"/>
              </a:rPr>
              <a:t>$num</a:t>
            </a:r>
            <a:r>
              <a:rPr dirty="0" sz="600" spc="-5">
                <a:latin typeface="PMingLiU"/>
                <a:cs typeface="PMingLiU"/>
              </a:rPr>
              <a:t> </a:t>
            </a:r>
            <a:r>
              <a:rPr dirty="0" sz="600" spc="35">
                <a:latin typeface="PMingLiU"/>
                <a:cs typeface="PMingLiU"/>
              </a:rPr>
              <a:t>17</a:t>
            </a:r>
            <a:endParaRPr sz="600">
              <a:latin typeface="PMingLiU"/>
              <a:cs typeface="PMingLiU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900" spc="-15">
                <a:solidFill>
                  <a:srgbClr val="FFFFFF"/>
                </a:solidFill>
                <a:latin typeface="Trebuchet MS"/>
                <a:cs typeface="Trebuchet MS"/>
              </a:rPr>
              <a:t>Expand</a:t>
            </a:r>
            <a:r>
              <a:rPr dirty="0" sz="900" spc="-4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900" spc="-50">
                <a:solidFill>
                  <a:srgbClr val="FFFFFF"/>
                </a:solidFill>
                <a:latin typeface="Trebuchet MS"/>
                <a:cs typeface="Trebuchet MS"/>
              </a:rPr>
              <a:t>rea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6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900" spc="-40">
                <a:solidFill>
                  <a:srgbClr val="FFFFFF"/>
                </a:solidFill>
                <a:latin typeface="Trebuchet MS"/>
                <a:cs typeface="Trebuchet MS"/>
              </a:rPr>
              <a:t>ritmeti</a:t>
            </a:r>
            <a:r>
              <a:rPr dirty="0" sz="900" spc="-5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900" spc="-470">
                <a:solidFill>
                  <a:srgbClr val="FFFFFF"/>
                </a:solidFill>
                <a:latin typeface="Trebuchet MS"/>
                <a:cs typeface="Trebuchet MS"/>
              </a:rPr>
              <a:t>˘</a:t>
            </a:r>
            <a:r>
              <a:rPr dirty="0" sz="900" spc="-3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endParaRPr sz="900">
              <a:latin typeface="Trebuchet MS"/>
              <a:cs typeface="Trebuchet MS"/>
            </a:endParaRPr>
          </a:p>
          <a:p>
            <a:pPr marL="12700" marR="481330">
              <a:lnSpc>
                <a:spcPts val="700"/>
              </a:lnSpc>
              <a:spcBef>
                <a:spcPts val="495"/>
              </a:spcBef>
            </a:pPr>
            <a:r>
              <a:rPr dirty="0" sz="600" spc="45">
                <a:latin typeface="PMingLiU"/>
                <a:cs typeface="PMingLiU"/>
              </a:rPr>
              <a:t>razvan@asgar</a:t>
            </a:r>
            <a:r>
              <a:rPr dirty="0" sz="600" spc="45">
                <a:latin typeface="PMingLiU"/>
                <a:cs typeface="PMingLiU"/>
              </a:rPr>
              <a:t>d</a:t>
            </a:r>
            <a:r>
              <a:rPr dirty="0" sz="600" spc="65">
                <a:latin typeface="PMingLiU"/>
                <a:cs typeface="PMingLiU"/>
              </a:rPr>
              <a:t>:~$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30">
                <a:latin typeface="PMingLiU"/>
                <a:cs typeface="PMingLiU"/>
              </a:rPr>
              <a:t>a=3</a:t>
            </a:r>
            <a:r>
              <a:rPr dirty="0" sz="600" spc="15">
                <a:latin typeface="PMingLiU"/>
                <a:cs typeface="PMingLiU"/>
              </a:rPr>
              <a:t> </a:t>
            </a:r>
            <a:r>
              <a:rPr dirty="0" sz="600" spc="45">
                <a:latin typeface="PMingLiU"/>
                <a:cs typeface="PMingLiU"/>
              </a:rPr>
              <a:t>razvan@asgar</a:t>
            </a:r>
            <a:r>
              <a:rPr dirty="0" sz="600" spc="45">
                <a:latin typeface="PMingLiU"/>
                <a:cs typeface="PMingLiU"/>
              </a:rPr>
              <a:t>d</a:t>
            </a:r>
            <a:r>
              <a:rPr dirty="0" sz="600" spc="65">
                <a:latin typeface="PMingLiU"/>
                <a:cs typeface="PMingLiU"/>
              </a:rPr>
              <a:t>:~$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95">
                <a:latin typeface="PMingLiU"/>
                <a:cs typeface="PMingLiU"/>
              </a:rPr>
              <a:t>((</a:t>
            </a:r>
            <a:r>
              <a:rPr dirty="0" sz="600" spc="125">
                <a:latin typeface="PMingLiU"/>
                <a:cs typeface="PMingLiU"/>
              </a:rPr>
              <a:t>a</a:t>
            </a:r>
            <a:r>
              <a:rPr dirty="0" sz="600" spc="60">
                <a:latin typeface="PMingLiU"/>
                <a:cs typeface="PMingLiU"/>
              </a:rPr>
              <a:t>++))</a:t>
            </a:r>
            <a:r>
              <a:rPr dirty="0" sz="600" spc="35">
                <a:latin typeface="PMingLiU"/>
                <a:cs typeface="PMingLiU"/>
              </a:rPr>
              <a:t> </a:t>
            </a:r>
            <a:r>
              <a:rPr dirty="0" sz="600" spc="45">
                <a:latin typeface="PMingLiU"/>
                <a:cs typeface="PMingLiU"/>
              </a:rPr>
              <a:t>razvan@asgar</a:t>
            </a:r>
            <a:r>
              <a:rPr dirty="0" sz="600" spc="45">
                <a:latin typeface="PMingLiU"/>
                <a:cs typeface="PMingLiU"/>
              </a:rPr>
              <a:t>d</a:t>
            </a:r>
            <a:r>
              <a:rPr dirty="0" sz="600" spc="65">
                <a:latin typeface="PMingLiU"/>
                <a:cs typeface="PMingLiU"/>
              </a:rPr>
              <a:t>:~$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20">
                <a:latin typeface="PMingLiU"/>
                <a:cs typeface="PMingLiU"/>
              </a:rPr>
              <a:t>b=</a:t>
            </a:r>
            <a:r>
              <a:rPr dirty="0" sz="600" spc="15">
                <a:latin typeface="PMingLiU"/>
                <a:cs typeface="PMingLiU"/>
              </a:rPr>
              <a:t>$</a:t>
            </a:r>
            <a:r>
              <a:rPr dirty="0" sz="600" spc="85">
                <a:latin typeface="PMingLiU"/>
                <a:cs typeface="PMingLiU"/>
              </a:rPr>
              <a:t>((a+1))</a:t>
            </a:r>
            <a:r>
              <a:rPr dirty="0" sz="600" spc="60">
                <a:latin typeface="PMingLiU"/>
                <a:cs typeface="PMingLiU"/>
              </a:rPr>
              <a:t> </a:t>
            </a:r>
            <a:r>
              <a:rPr dirty="0" sz="600" spc="45">
                <a:latin typeface="PMingLiU"/>
                <a:cs typeface="PMingLiU"/>
              </a:rPr>
              <a:t>razvan@asgar</a:t>
            </a:r>
            <a:r>
              <a:rPr dirty="0" sz="600" spc="45">
                <a:latin typeface="PMingLiU"/>
                <a:cs typeface="PMingLiU"/>
              </a:rPr>
              <a:t>d</a:t>
            </a:r>
            <a:r>
              <a:rPr dirty="0" sz="600" spc="65">
                <a:latin typeface="PMingLiU"/>
                <a:cs typeface="PMingLiU"/>
              </a:rPr>
              <a:t>:~$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50">
                <a:latin typeface="PMingLiU"/>
                <a:cs typeface="PMingLiU"/>
              </a:rPr>
              <a:t>ec</a:t>
            </a:r>
            <a:r>
              <a:rPr dirty="0" sz="600" spc="55">
                <a:latin typeface="PMingLiU"/>
                <a:cs typeface="PMingLiU"/>
              </a:rPr>
              <a:t>h</a:t>
            </a:r>
            <a:r>
              <a:rPr dirty="0" sz="600" spc="35">
                <a:latin typeface="PMingLiU"/>
                <a:cs typeface="PMingLiU"/>
              </a:rPr>
              <a:t>o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35">
                <a:latin typeface="PMingLiU"/>
                <a:cs typeface="PMingLiU"/>
              </a:rPr>
              <a:t>$b</a:t>
            </a:r>
            <a:endParaRPr sz="600">
              <a:latin typeface="PMingLiU"/>
              <a:cs typeface="PMingLiU"/>
            </a:endParaRPr>
          </a:p>
          <a:p>
            <a:pPr marL="12700">
              <a:lnSpc>
                <a:spcPts val="675"/>
              </a:lnSpc>
            </a:pPr>
            <a:r>
              <a:rPr dirty="0" sz="600" spc="35">
                <a:latin typeface="PMingLiU"/>
                <a:cs typeface="PMingLiU"/>
              </a:rPr>
              <a:t>5</a:t>
            </a:r>
            <a:endParaRPr sz="600">
              <a:latin typeface="PMingLiU"/>
              <a:cs typeface="PMingLiU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900" spc="-20">
                <a:solidFill>
                  <a:srgbClr val="FFFFFF"/>
                </a:solidFill>
                <a:latin typeface="Trebuchet MS"/>
                <a:cs typeface="Trebuchet MS"/>
              </a:rPr>
              <a:t>Alte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35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dirty="0" sz="900" spc="-75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900" spc="-45">
                <a:solidFill>
                  <a:srgbClr val="FFFFFF"/>
                </a:solidFill>
                <a:latin typeface="Trebuchet MS"/>
                <a:cs typeface="Trebuchet MS"/>
              </a:rPr>
              <a:t>rme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55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35">
                <a:solidFill>
                  <a:srgbClr val="FFFFFF"/>
                </a:solidFill>
                <a:latin typeface="Trebuchet MS"/>
                <a:cs typeface="Trebuchet MS"/>
              </a:rPr>
              <a:t>expand</a:t>
            </a:r>
            <a:r>
              <a:rPr dirty="0" sz="900" spc="-6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900" spc="-60">
                <a:solidFill>
                  <a:srgbClr val="FFFFFF"/>
                </a:solidFill>
                <a:latin typeface="Trebuchet MS"/>
                <a:cs typeface="Trebuchet MS"/>
              </a:rPr>
              <a:t>re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25">
                <a:solidFill>
                  <a:srgbClr val="FFFFFF"/>
                </a:solidFill>
                <a:latin typeface="Trebuchet MS"/>
                <a:cs typeface="Trebuchet MS"/>
              </a:rPr>
              <a:t>(</a:t>
            </a:r>
            <a:r>
              <a:rPr dirty="0" sz="900" spc="-265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baseline="-11111" sz="750" spc="7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baseline="-11111" sz="75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25">
                <a:solidFill>
                  <a:srgbClr val="FFFFFF"/>
                </a:solidFill>
                <a:latin typeface="Trebuchet MS"/>
                <a:cs typeface="Trebuchet MS"/>
              </a:rPr>
              <a:t>iruri)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309194" y="2888831"/>
            <a:ext cx="3989653" cy="5060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359994" y="3181896"/>
            <a:ext cx="101600" cy="1016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4235348" y="3169196"/>
            <a:ext cx="114249" cy="1143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410794" y="3219996"/>
            <a:ext cx="3837254" cy="6349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4298848" y="2768434"/>
            <a:ext cx="50749" cy="10160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4298848" y="2819232"/>
            <a:ext cx="50749" cy="362663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309193" y="2933107"/>
            <a:ext cx="3989704" cy="299720"/>
          </a:xfrm>
          <a:custGeom>
            <a:avLst/>
            <a:gdLst/>
            <a:ahLst/>
            <a:cxnLst/>
            <a:rect l="l" t="t" r="r" b="b"/>
            <a:pathLst>
              <a:path w="3989704" h="299719">
                <a:moveTo>
                  <a:pt x="3989654" y="0"/>
                </a:moveTo>
                <a:lnTo>
                  <a:pt x="0" y="0"/>
                </a:lnTo>
                <a:lnTo>
                  <a:pt x="0" y="248789"/>
                </a:lnTo>
                <a:lnTo>
                  <a:pt x="4008" y="268513"/>
                </a:lnTo>
                <a:lnTo>
                  <a:pt x="14922" y="284666"/>
                </a:lnTo>
                <a:lnTo>
                  <a:pt x="31075" y="295581"/>
                </a:lnTo>
                <a:lnTo>
                  <a:pt x="50800" y="299589"/>
                </a:lnTo>
                <a:lnTo>
                  <a:pt x="3938854" y="299589"/>
                </a:lnTo>
                <a:lnTo>
                  <a:pt x="3958579" y="295581"/>
                </a:lnTo>
                <a:lnTo>
                  <a:pt x="3974732" y="284666"/>
                </a:lnTo>
                <a:lnTo>
                  <a:pt x="3985646" y="268513"/>
                </a:lnTo>
                <a:lnTo>
                  <a:pt x="3989654" y="248789"/>
                </a:lnTo>
                <a:lnTo>
                  <a:pt x="3989654" y="0"/>
                </a:lnTo>
                <a:close/>
              </a:path>
            </a:pathLst>
          </a:custGeom>
          <a:solidFill>
            <a:srgbClr val="E9CC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4298848" y="2806532"/>
            <a:ext cx="0" cy="394970"/>
          </a:xfrm>
          <a:custGeom>
            <a:avLst/>
            <a:gdLst/>
            <a:ahLst/>
            <a:cxnLst/>
            <a:rect l="l" t="t" r="r" b="b"/>
            <a:pathLst>
              <a:path w="0" h="394969">
                <a:moveTo>
                  <a:pt x="0" y="39441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4298848" y="279383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4298848" y="278113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4298848" y="276843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 txBox="1"/>
          <p:nvPr/>
        </p:nvSpPr>
        <p:spPr>
          <a:xfrm>
            <a:off x="347294" y="2940012"/>
            <a:ext cx="1494155" cy="2139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700"/>
              </a:lnSpc>
            </a:pPr>
            <a:r>
              <a:rPr dirty="0" sz="600" spc="45">
                <a:latin typeface="PMingLiU"/>
                <a:cs typeface="PMingLiU"/>
              </a:rPr>
              <a:t>razvan@asgar</a:t>
            </a:r>
            <a:r>
              <a:rPr dirty="0" sz="600" spc="45">
                <a:latin typeface="PMingLiU"/>
                <a:cs typeface="PMingLiU"/>
              </a:rPr>
              <a:t>d</a:t>
            </a:r>
            <a:r>
              <a:rPr dirty="0" sz="600" spc="65">
                <a:latin typeface="PMingLiU"/>
                <a:cs typeface="PMingLiU"/>
              </a:rPr>
              <a:t>:~$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125">
                <a:latin typeface="PMingLiU"/>
                <a:cs typeface="PMingLiU"/>
              </a:rPr>
              <a:t>si</a:t>
            </a:r>
            <a:r>
              <a:rPr dirty="0" sz="600" spc="120">
                <a:latin typeface="PMingLiU"/>
                <a:cs typeface="PMingLiU"/>
              </a:rPr>
              <a:t>r</a:t>
            </a:r>
            <a:r>
              <a:rPr dirty="0" sz="600" spc="110">
                <a:latin typeface="PMingLiU"/>
                <a:cs typeface="PMingLiU"/>
              </a:rPr>
              <a:t>="file.txt"</a:t>
            </a:r>
            <a:r>
              <a:rPr dirty="0" sz="600" spc="80">
                <a:latin typeface="PMingLiU"/>
                <a:cs typeface="PMingLiU"/>
              </a:rPr>
              <a:t> </a:t>
            </a:r>
            <a:r>
              <a:rPr dirty="0" sz="600" spc="45">
                <a:latin typeface="PMingLiU"/>
                <a:cs typeface="PMingLiU"/>
              </a:rPr>
              <a:t>razvan@asgar</a:t>
            </a:r>
            <a:r>
              <a:rPr dirty="0" sz="600" spc="45">
                <a:latin typeface="PMingLiU"/>
                <a:cs typeface="PMingLiU"/>
              </a:rPr>
              <a:t>d</a:t>
            </a:r>
            <a:r>
              <a:rPr dirty="0" sz="600" spc="65">
                <a:latin typeface="PMingLiU"/>
                <a:cs typeface="PMingLiU"/>
              </a:rPr>
              <a:t>:~$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50">
                <a:latin typeface="PMingLiU"/>
                <a:cs typeface="PMingLiU"/>
              </a:rPr>
              <a:t>ec</a:t>
            </a:r>
            <a:r>
              <a:rPr dirty="0" sz="600" spc="55">
                <a:latin typeface="PMingLiU"/>
                <a:cs typeface="PMingLiU"/>
              </a:rPr>
              <a:t>h</a:t>
            </a:r>
            <a:r>
              <a:rPr dirty="0" sz="600" spc="35">
                <a:latin typeface="PMingLiU"/>
                <a:cs typeface="PMingLiU"/>
              </a:rPr>
              <a:t>o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35">
                <a:latin typeface="PMingLiU"/>
                <a:cs typeface="PMingLiU"/>
              </a:rPr>
              <a:t>$</a:t>
            </a:r>
            <a:r>
              <a:rPr dirty="0" sz="600" spc="180" i="1">
                <a:latin typeface="Arial"/>
                <a:cs typeface="Arial"/>
              </a:rPr>
              <a:t>{</a:t>
            </a:r>
            <a:r>
              <a:rPr dirty="0" sz="600" spc="120">
                <a:latin typeface="PMingLiU"/>
                <a:cs typeface="PMingLiU"/>
              </a:rPr>
              <a:t>sir/txt/da</a:t>
            </a:r>
            <a:r>
              <a:rPr dirty="0" sz="600" spc="90">
                <a:latin typeface="PMingLiU"/>
                <a:cs typeface="PMingLiU"/>
              </a:rPr>
              <a:t>t</a:t>
            </a:r>
            <a:r>
              <a:rPr dirty="0" sz="600" spc="180" i="1">
                <a:latin typeface="Arial"/>
                <a:cs typeface="Arial"/>
              </a:rPr>
              <a:t>}</a:t>
            </a:r>
            <a:endParaRPr sz="6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47294" y="3112071"/>
            <a:ext cx="348615" cy="107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00" spc="114">
                <a:latin typeface="PMingLiU"/>
                <a:cs typeface="PMingLiU"/>
              </a:rPr>
              <a:t>file.dat</a:t>
            </a:r>
            <a:endParaRPr sz="600">
              <a:latin typeface="PMingLiU"/>
              <a:cs typeface="PMingLiU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59" name="object 5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15">
                <a:hlinkClick r:id="rId27" action="ppaction://hlinksldjump"/>
              </a:rPr>
              <a:t>Cursul</a:t>
            </a:r>
            <a:r>
              <a:rPr dirty="0" baseline="5555" sz="750" spc="52">
                <a:hlinkClick r:id="rId27" action="ppaction://hlinksldjump"/>
              </a:rPr>
              <a:t> </a:t>
            </a:r>
            <a:r>
              <a:rPr dirty="0" baseline="5555" sz="750" spc="-7">
                <a:hlinkClick r:id="rId27" action="ppaction://hlinksldjump"/>
              </a:rPr>
              <a:t>6,</a:t>
            </a:r>
            <a:r>
              <a:rPr dirty="0" baseline="5555" sz="750" spc="52">
                <a:hlinkClick r:id="rId27" action="ppaction://hlinksldjump"/>
              </a:rPr>
              <a:t> </a:t>
            </a:r>
            <a:r>
              <a:rPr dirty="0" baseline="5555" sz="750">
                <a:hlinkClick r:id="rId27" action="ppaction://hlinksldjump"/>
              </a:rPr>
              <a:t>Interfa</a:t>
            </a:r>
            <a:r>
              <a:rPr dirty="0" baseline="5555" sz="750" spc="-179">
                <a:hlinkClick r:id="rId27" action="ppaction://hlinksldjump"/>
              </a:rPr>
              <a:t>t</a:t>
            </a:r>
            <a:r>
              <a:rPr dirty="0" sz="500" spc="25">
                <a:hlinkClick r:id="rId27" action="ppaction://hlinksldjump"/>
              </a:rPr>
              <a:t>,</a:t>
            </a:r>
            <a:r>
              <a:rPr dirty="0" baseline="5555" sz="750" spc="-37">
                <a:hlinkClick r:id="rId27" action="ppaction://hlinksldjump"/>
              </a:rPr>
              <a:t>a</a:t>
            </a:r>
            <a:r>
              <a:rPr dirty="0" baseline="5555" sz="750" spc="-52">
                <a:hlinkClick r:id="rId27" action="ppaction://hlinksldjump"/>
              </a:rPr>
              <a:t> </a:t>
            </a:r>
            <a:r>
              <a:rPr dirty="0" baseline="5555" sz="750" spc="-157">
                <a:hlinkClick r:id="rId27" action="ppaction://hlinksldjump"/>
              </a:rPr>
              <a:t>ˆ</a:t>
            </a:r>
            <a:r>
              <a:rPr dirty="0" baseline="5555" sz="750" spc="-15">
                <a:hlinkClick r:id="rId27" action="ppaction://hlinksldjump"/>
              </a:rPr>
              <a:t>ın</a:t>
            </a:r>
            <a:r>
              <a:rPr dirty="0" baseline="5555" sz="750" spc="52">
                <a:hlinkClick r:id="rId27" action="ppaction://hlinksldjump"/>
              </a:rPr>
              <a:t> </a:t>
            </a:r>
            <a:r>
              <a:rPr dirty="0" baseline="5555" sz="750">
                <a:hlinkClick r:id="rId27" action="ppaction://hlinksldjump"/>
              </a:rPr>
              <a:t>linia</a:t>
            </a:r>
            <a:r>
              <a:rPr dirty="0" baseline="5555" sz="750" spc="52">
                <a:hlinkClick r:id="rId27" action="ppaction://hlinksldjump"/>
              </a:rPr>
              <a:t> </a:t>
            </a:r>
            <a:r>
              <a:rPr dirty="0" baseline="5555" sz="750" spc="-37">
                <a:hlinkClick r:id="rId27" action="ppaction://hlinksldjump"/>
              </a:rPr>
              <a:t>de</a:t>
            </a:r>
            <a:r>
              <a:rPr dirty="0" baseline="5555" sz="750" spc="52">
                <a:hlinkClick r:id="rId27" action="ppaction://hlinksldjump"/>
              </a:rPr>
              <a:t> </a:t>
            </a:r>
            <a:r>
              <a:rPr dirty="0" baseline="5555" sz="750" spc="-22">
                <a:hlinkClick r:id="rId27" action="ppaction://hlinksldjump"/>
              </a:rPr>
              <a:t>c</a:t>
            </a:r>
            <a:r>
              <a:rPr dirty="0" baseline="5555" sz="750" spc="-30">
                <a:hlinkClick r:id="rId27" action="ppaction://hlinksldjump"/>
              </a:rPr>
              <a:t>o</a:t>
            </a:r>
            <a:r>
              <a:rPr dirty="0" baseline="5555" sz="750" spc="-15">
                <a:hlinkClick r:id="rId27" action="ppaction://hlinksldjump"/>
              </a:rPr>
              <a:t>man</a:t>
            </a:r>
            <a:r>
              <a:rPr dirty="0" baseline="5555" sz="750" spc="-22">
                <a:hlinkClick r:id="rId27" action="ppaction://hlinksldjump"/>
              </a:rPr>
              <a:t>d</a:t>
            </a:r>
            <a:r>
              <a:rPr dirty="0" baseline="5555" sz="750" spc="-247">
                <a:hlinkClick r:id="rId27" action="ppaction://hlinksldjump"/>
              </a:rPr>
              <a:t>˘</a:t>
            </a:r>
            <a:r>
              <a:rPr dirty="0" baseline="5555" sz="750" spc="-37">
                <a:hlinkClick r:id="rId27" action="ppaction://hlinksldjump"/>
              </a:rPr>
              <a:t>a</a:t>
            </a:r>
            <a:endParaRPr baseline="5555" sz="750"/>
          </a:p>
        </p:txBody>
      </p:sp>
      <p:sp>
        <p:nvSpPr>
          <p:cNvPr id="60" name="object 6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15"/>
              <a:t>41</a:t>
            </a:r>
            <a:r>
              <a:rPr dirty="0" spc="30"/>
              <a:t>/52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663315">
              <a:lnSpc>
                <a:spcPct val="100000"/>
              </a:lnSpc>
            </a:pPr>
            <a:r>
              <a:rPr dirty="0" spc="-55"/>
              <a:t>Globbing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9193" y="1076947"/>
            <a:ext cx="3989704" cy="165100"/>
          </a:xfrm>
          <a:custGeom>
            <a:avLst/>
            <a:gdLst/>
            <a:ahLst/>
            <a:cxnLst/>
            <a:rect l="l" t="t" r="r" b="b"/>
            <a:pathLst>
              <a:path w="3989704" h="165100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64627"/>
                </a:lnTo>
                <a:lnTo>
                  <a:pt x="3989654" y="164627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B854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47294" y="1079830"/>
            <a:ext cx="1664335" cy="1555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25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dirty="0" sz="900" spc="-45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900" spc="-3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sz="900" spc="-40">
                <a:solidFill>
                  <a:srgbClr val="FFFFFF"/>
                </a:solidFill>
                <a:latin typeface="Trebuchet MS"/>
                <a:cs typeface="Trebuchet MS"/>
              </a:rPr>
              <a:t>osire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20">
                <a:solidFill>
                  <a:srgbClr val="FFFFFF"/>
                </a:solidFill>
                <a:latin typeface="Trebuchet MS"/>
                <a:cs typeface="Trebuchet MS"/>
              </a:rPr>
              <a:t>globbing</a:t>
            </a:r>
            <a:r>
              <a:rPr dirty="0" sz="900" spc="-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355">
                <a:solidFill>
                  <a:srgbClr val="FFFFFF"/>
                </a:solidFill>
                <a:latin typeface="Trebuchet MS"/>
                <a:cs typeface="Trebuchet MS"/>
              </a:rPr>
              <a:t>ˆ</a:t>
            </a:r>
            <a:r>
              <a:rPr dirty="0" sz="900" spc="-30">
                <a:solidFill>
                  <a:srgbClr val="FFFFFF"/>
                </a:solidFill>
                <a:latin typeface="Trebuchet MS"/>
                <a:cs typeface="Trebuchet MS"/>
              </a:rPr>
              <a:t>ın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35">
                <a:solidFill>
                  <a:srgbClr val="FFFFFF"/>
                </a:solidFill>
                <a:latin typeface="Trebuchet MS"/>
                <a:cs typeface="Trebuchet MS"/>
              </a:rPr>
              <a:t>comenzi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45">
                <a:solidFill>
                  <a:srgbClr val="FFFFFF"/>
                </a:solidFill>
                <a:latin typeface="Trebuchet MS"/>
                <a:cs typeface="Trebuchet MS"/>
              </a:rPr>
              <a:t>shell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9194" y="1228928"/>
            <a:ext cx="3989653" cy="506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59994" y="2319109"/>
            <a:ext cx="101600" cy="101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235348" y="2306408"/>
            <a:ext cx="114249" cy="114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0794" y="2357209"/>
            <a:ext cx="3837254" cy="634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298848" y="1121181"/>
            <a:ext cx="50749" cy="101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298848" y="1171976"/>
            <a:ext cx="50749" cy="11471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09193" y="1273199"/>
            <a:ext cx="3989704" cy="1097280"/>
          </a:xfrm>
          <a:custGeom>
            <a:avLst/>
            <a:gdLst/>
            <a:ahLst/>
            <a:cxnLst/>
            <a:rect l="l" t="t" r="r" b="b"/>
            <a:pathLst>
              <a:path w="3989704" h="1097280">
                <a:moveTo>
                  <a:pt x="3989654" y="0"/>
                </a:moveTo>
                <a:lnTo>
                  <a:pt x="0" y="0"/>
                </a:lnTo>
                <a:lnTo>
                  <a:pt x="0" y="1045909"/>
                </a:lnTo>
                <a:lnTo>
                  <a:pt x="4008" y="1065634"/>
                </a:lnTo>
                <a:lnTo>
                  <a:pt x="14922" y="1081787"/>
                </a:lnTo>
                <a:lnTo>
                  <a:pt x="31075" y="1092701"/>
                </a:lnTo>
                <a:lnTo>
                  <a:pt x="50800" y="1096710"/>
                </a:lnTo>
                <a:lnTo>
                  <a:pt x="3938854" y="1096710"/>
                </a:lnTo>
                <a:lnTo>
                  <a:pt x="3958579" y="1092701"/>
                </a:lnTo>
                <a:lnTo>
                  <a:pt x="3974732" y="1081787"/>
                </a:lnTo>
                <a:lnTo>
                  <a:pt x="3985646" y="1065634"/>
                </a:lnTo>
                <a:lnTo>
                  <a:pt x="3989654" y="1045909"/>
                </a:lnTo>
                <a:lnTo>
                  <a:pt x="3989654" y="0"/>
                </a:lnTo>
                <a:close/>
              </a:path>
            </a:pathLst>
          </a:custGeom>
          <a:solidFill>
            <a:srgbClr val="E9CC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298848" y="1159276"/>
            <a:ext cx="0" cy="1179195"/>
          </a:xfrm>
          <a:custGeom>
            <a:avLst/>
            <a:gdLst/>
            <a:ahLst/>
            <a:cxnLst/>
            <a:rect l="l" t="t" r="r" b="b"/>
            <a:pathLst>
              <a:path w="0" h="1179195">
                <a:moveTo>
                  <a:pt x="0" y="117888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298848" y="114657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298848" y="113387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298848" y="112117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347294" y="1275029"/>
            <a:ext cx="3171825" cy="9937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>
              <a:lnSpc>
                <a:spcPts val="710"/>
              </a:lnSpc>
            </a:pPr>
            <a:r>
              <a:rPr dirty="0" sz="600" spc="45">
                <a:latin typeface="PMingLiU"/>
                <a:cs typeface="PMingLiU"/>
              </a:rPr>
              <a:t>razvan@asgar</a:t>
            </a:r>
            <a:r>
              <a:rPr dirty="0" sz="600" spc="45">
                <a:latin typeface="PMingLiU"/>
                <a:cs typeface="PMingLiU"/>
              </a:rPr>
              <a:t>d</a:t>
            </a:r>
            <a:r>
              <a:rPr dirty="0" sz="600" spc="90">
                <a:latin typeface="PMingLiU"/>
                <a:cs typeface="PMingLiU"/>
              </a:rPr>
              <a:t>:~/code/tests$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125">
                <a:latin typeface="PMingLiU"/>
                <a:cs typeface="PMingLiU"/>
              </a:rPr>
              <a:t>ls</a:t>
            </a:r>
            <a:endParaRPr sz="600">
              <a:latin typeface="PMingLiU"/>
              <a:cs typeface="PMingLiU"/>
            </a:endParaRPr>
          </a:p>
          <a:p>
            <a:pPr algn="just" marL="12700" marR="650240">
              <a:lnSpc>
                <a:spcPts val="700"/>
              </a:lnSpc>
              <a:spcBef>
                <a:spcPts val="25"/>
              </a:spcBef>
            </a:pPr>
            <a:r>
              <a:rPr dirty="0" sz="600" spc="60">
                <a:latin typeface="PMingLiU"/>
                <a:cs typeface="PMingLiU"/>
              </a:rPr>
              <a:t>Makefile</a:t>
            </a:r>
            <a:r>
              <a:rPr dirty="0" sz="600" spc="60">
                <a:latin typeface="PMingLiU"/>
                <a:cs typeface="PMingLiU"/>
              </a:rPr>
              <a:t>   </a:t>
            </a:r>
            <a:r>
              <a:rPr dirty="0" sz="600" spc="10">
                <a:latin typeface="PMingLiU"/>
                <a:cs typeface="PMingLiU"/>
              </a:rPr>
              <a:t> </a:t>
            </a:r>
            <a:r>
              <a:rPr dirty="0" sz="600" spc="80">
                <a:latin typeface="PMingLiU"/>
                <a:cs typeface="PMingLiU"/>
              </a:rPr>
              <a:t>endian.c</a:t>
            </a:r>
            <a:r>
              <a:rPr dirty="0" sz="600">
                <a:latin typeface="PMingLiU"/>
                <a:cs typeface="PMingLiU"/>
              </a:rPr>
              <a:t>   </a:t>
            </a:r>
            <a:r>
              <a:rPr dirty="0" sz="600" spc="10">
                <a:latin typeface="PMingLiU"/>
                <a:cs typeface="PMingLiU"/>
              </a:rPr>
              <a:t> </a:t>
            </a:r>
            <a:r>
              <a:rPr dirty="0" sz="600" spc="100">
                <a:latin typeface="PMingLiU"/>
                <a:cs typeface="PMingLiU"/>
              </a:rPr>
              <a:t>struct_bit</a:t>
            </a:r>
            <a:r>
              <a:rPr dirty="0" sz="600">
                <a:latin typeface="PMingLiU"/>
                <a:cs typeface="PMingLiU"/>
              </a:rPr>
              <a:t>       </a:t>
            </a:r>
            <a:r>
              <a:rPr dirty="0" sz="600" spc="20">
                <a:latin typeface="PMingLiU"/>
                <a:cs typeface="PMingLiU"/>
              </a:rPr>
              <a:t> </a:t>
            </a:r>
            <a:r>
              <a:rPr dirty="0" sz="600" spc="100">
                <a:latin typeface="PMingLiU"/>
                <a:cs typeface="PMingLiU"/>
              </a:rPr>
              <a:t>struct_bit.o</a:t>
            </a:r>
            <a:r>
              <a:rPr dirty="0" sz="600">
                <a:latin typeface="PMingLiU"/>
                <a:cs typeface="PMingLiU"/>
              </a:rPr>
              <a:t>   </a:t>
            </a:r>
            <a:r>
              <a:rPr dirty="0" sz="600" spc="10">
                <a:latin typeface="PMingLiU"/>
                <a:cs typeface="PMingLiU"/>
              </a:rPr>
              <a:t> </a:t>
            </a:r>
            <a:r>
              <a:rPr dirty="0" sz="600" spc="45">
                <a:latin typeface="PMingLiU"/>
                <a:cs typeface="PMingLiU"/>
              </a:rPr>
              <a:t>tcp_new_soc</a:t>
            </a:r>
            <a:r>
              <a:rPr dirty="0" sz="600" spc="45">
                <a:latin typeface="PMingLiU"/>
                <a:cs typeface="PMingLiU"/>
              </a:rPr>
              <a:t>k</a:t>
            </a:r>
            <a:r>
              <a:rPr dirty="0" sz="600" spc="120">
                <a:latin typeface="PMingLiU"/>
                <a:cs typeface="PMingLiU"/>
              </a:rPr>
              <a:t>.c</a:t>
            </a:r>
            <a:r>
              <a:rPr dirty="0" sz="600" spc="95">
                <a:latin typeface="PMingLiU"/>
                <a:cs typeface="PMingLiU"/>
              </a:rPr>
              <a:t> </a:t>
            </a:r>
            <a:r>
              <a:rPr dirty="0" sz="600" spc="65">
                <a:latin typeface="PMingLiU"/>
                <a:cs typeface="PMingLiU"/>
              </a:rPr>
              <a:t>endian</a:t>
            </a:r>
            <a:r>
              <a:rPr dirty="0" sz="600">
                <a:latin typeface="PMingLiU"/>
                <a:cs typeface="PMingLiU"/>
              </a:rPr>
              <a:t>       </a:t>
            </a:r>
            <a:r>
              <a:rPr dirty="0" sz="600" spc="20">
                <a:latin typeface="PMingLiU"/>
                <a:cs typeface="PMingLiU"/>
              </a:rPr>
              <a:t> </a:t>
            </a:r>
            <a:r>
              <a:rPr dirty="0" sz="600" spc="75">
                <a:latin typeface="PMingLiU"/>
                <a:cs typeface="PMingLiU"/>
              </a:rPr>
              <a:t>endian.o</a:t>
            </a:r>
            <a:r>
              <a:rPr dirty="0" sz="600">
                <a:latin typeface="PMingLiU"/>
                <a:cs typeface="PMingLiU"/>
              </a:rPr>
              <a:t>   </a:t>
            </a:r>
            <a:r>
              <a:rPr dirty="0" sz="600" spc="10">
                <a:latin typeface="PMingLiU"/>
                <a:cs typeface="PMingLiU"/>
              </a:rPr>
              <a:t> </a:t>
            </a:r>
            <a:r>
              <a:rPr dirty="0" sz="600" spc="105">
                <a:latin typeface="PMingLiU"/>
                <a:cs typeface="PMingLiU"/>
              </a:rPr>
              <a:t>struct_bit.c</a:t>
            </a:r>
            <a:r>
              <a:rPr dirty="0" sz="600">
                <a:latin typeface="PMingLiU"/>
                <a:cs typeface="PMingLiU"/>
              </a:rPr>
              <a:t>   </a:t>
            </a:r>
            <a:r>
              <a:rPr dirty="0" sz="600" spc="10">
                <a:latin typeface="PMingLiU"/>
                <a:cs typeface="PMingLiU"/>
              </a:rPr>
              <a:t> </a:t>
            </a:r>
            <a:r>
              <a:rPr dirty="0" sz="600" spc="45">
                <a:latin typeface="PMingLiU"/>
                <a:cs typeface="PMingLiU"/>
              </a:rPr>
              <a:t>tcp_new_sock</a:t>
            </a:r>
            <a:r>
              <a:rPr dirty="0" sz="600">
                <a:latin typeface="PMingLiU"/>
                <a:cs typeface="PMingLiU"/>
              </a:rPr>
              <a:t>   </a:t>
            </a:r>
            <a:r>
              <a:rPr dirty="0" sz="600" spc="10">
                <a:latin typeface="PMingLiU"/>
                <a:cs typeface="PMingLiU"/>
              </a:rPr>
              <a:t> </a:t>
            </a:r>
            <a:r>
              <a:rPr dirty="0" sz="600" spc="45">
                <a:latin typeface="PMingLiU"/>
                <a:cs typeface="PMingLiU"/>
              </a:rPr>
              <a:t>tcp_new_soc</a:t>
            </a:r>
            <a:r>
              <a:rPr dirty="0" sz="600" spc="45">
                <a:latin typeface="PMingLiU"/>
                <a:cs typeface="PMingLiU"/>
              </a:rPr>
              <a:t>k</a:t>
            </a:r>
            <a:r>
              <a:rPr dirty="0" sz="600" spc="105">
                <a:latin typeface="PMingLiU"/>
                <a:cs typeface="PMingLiU"/>
              </a:rPr>
              <a:t>.o</a:t>
            </a:r>
            <a:r>
              <a:rPr dirty="0" sz="600" spc="75">
                <a:latin typeface="PMingLiU"/>
                <a:cs typeface="PMingLiU"/>
              </a:rPr>
              <a:t> </a:t>
            </a:r>
            <a:r>
              <a:rPr dirty="0" sz="600" spc="45">
                <a:latin typeface="PMingLiU"/>
                <a:cs typeface="PMingLiU"/>
              </a:rPr>
              <a:t>razvan@asgar</a:t>
            </a:r>
            <a:r>
              <a:rPr dirty="0" sz="600" spc="45">
                <a:latin typeface="PMingLiU"/>
                <a:cs typeface="PMingLiU"/>
              </a:rPr>
              <a:t>d</a:t>
            </a:r>
            <a:r>
              <a:rPr dirty="0" sz="600" spc="90">
                <a:latin typeface="PMingLiU"/>
                <a:cs typeface="PMingLiU"/>
              </a:rPr>
              <a:t>:~/code/tests$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125">
                <a:latin typeface="PMingLiU"/>
                <a:cs typeface="PMingLiU"/>
              </a:rPr>
              <a:t>ls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90">
                <a:latin typeface="PMingLiU"/>
                <a:cs typeface="PMingLiU"/>
              </a:rPr>
              <a:t>*.c</a:t>
            </a:r>
            <a:endParaRPr sz="600">
              <a:latin typeface="PMingLiU"/>
              <a:cs typeface="PMingLiU"/>
            </a:endParaRPr>
          </a:p>
          <a:p>
            <a:pPr algn="just" marL="12700">
              <a:lnSpc>
                <a:spcPts val="665"/>
              </a:lnSpc>
            </a:pPr>
            <a:r>
              <a:rPr dirty="0" sz="600" spc="80">
                <a:latin typeface="PMingLiU"/>
                <a:cs typeface="PMingLiU"/>
              </a:rPr>
              <a:t>endian.c</a:t>
            </a:r>
            <a:r>
              <a:rPr dirty="0" sz="600" spc="80">
                <a:latin typeface="PMingLiU"/>
                <a:cs typeface="PMingLiU"/>
              </a:rPr>
              <a:t>   </a:t>
            </a:r>
            <a:r>
              <a:rPr dirty="0" sz="600" spc="10">
                <a:latin typeface="PMingLiU"/>
                <a:cs typeface="PMingLiU"/>
              </a:rPr>
              <a:t> </a:t>
            </a:r>
            <a:r>
              <a:rPr dirty="0" sz="600" spc="105">
                <a:latin typeface="PMingLiU"/>
                <a:cs typeface="PMingLiU"/>
              </a:rPr>
              <a:t>struct_bit.c</a:t>
            </a:r>
            <a:r>
              <a:rPr dirty="0" sz="600">
                <a:latin typeface="PMingLiU"/>
                <a:cs typeface="PMingLiU"/>
              </a:rPr>
              <a:t>   </a:t>
            </a:r>
            <a:r>
              <a:rPr dirty="0" sz="600" spc="10">
                <a:latin typeface="PMingLiU"/>
                <a:cs typeface="PMingLiU"/>
              </a:rPr>
              <a:t> </a:t>
            </a:r>
            <a:r>
              <a:rPr dirty="0" sz="600" spc="55">
                <a:latin typeface="PMingLiU"/>
                <a:cs typeface="PMingLiU"/>
              </a:rPr>
              <a:t>tcp_new_sock.c</a:t>
            </a:r>
            <a:endParaRPr sz="600">
              <a:latin typeface="PMingLiU"/>
              <a:cs typeface="PMingLiU"/>
            </a:endParaRPr>
          </a:p>
          <a:p>
            <a:pPr marL="12700" marR="1577975">
              <a:lnSpc>
                <a:spcPts val="700"/>
              </a:lnSpc>
              <a:spcBef>
                <a:spcPts val="25"/>
              </a:spcBef>
            </a:pPr>
            <a:r>
              <a:rPr dirty="0" sz="600" spc="45">
                <a:latin typeface="PMingLiU"/>
                <a:cs typeface="PMingLiU"/>
              </a:rPr>
              <a:t>razvan@asgar</a:t>
            </a:r>
            <a:r>
              <a:rPr dirty="0" sz="600" spc="45">
                <a:latin typeface="PMingLiU"/>
                <a:cs typeface="PMingLiU"/>
              </a:rPr>
              <a:t>d</a:t>
            </a:r>
            <a:r>
              <a:rPr dirty="0" sz="600" spc="90">
                <a:latin typeface="PMingLiU"/>
                <a:cs typeface="PMingLiU"/>
              </a:rPr>
              <a:t>:~/code/tests$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125">
                <a:latin typeface="PMingLiU"/>
                <a:cs typeface="PMingLiU"/>
              </a:rPr>
              <a:t>ls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65">
                <a:latin typeface="PMingLiU"/>
                <a:cs typeface="PMingLiU"/>
              </a:rPr>
              <a:t>end?an.c</a:t>
            </a:r>
            <a:r>
              <a:rPr dirty="0" sz="600" spc="40">
                <a:latin typeface="PMingLiU"/>
                <a:cs typeface="PMingLiU"/>
              </a:rPr>
              <a:t> </a:t>
            </a:r>
            <a:r>
              <a:rPr dirty="0" sz="600" spc="80">
                <a:latin typeface="PMingLiU"/>
                <a:cs typeface="PMingLiU"/>
              </a:rPr>
              <a:t>endian.c</a:t>
            </a:r>
            <a:endParaRPr sz="600">
              <a:latin typeface="PMingLiU"/>
              <a:cs typeface="PMingLiU"/>
            </a:endParaRPr>
          </a:p>
          <a:p>
            <a:pPr algn="just" marL="12700">
              <a:lnSpc>
                <a:spcPts val="665"/>
              </a:lnSpc>
            </a:pPr>
            <a:r>
              <a:rPr dirty="0" sz="600" spc="45">
                <a:latin typeface="PMingLiU"/>
                <a:cs typeface="PMingLiU"/>
              </a:rPr>
              <a:t>razvan@asgar</a:t>
            </a:r>
            <a:r>
              <a:rPr dirty="0" sz="600" spc="45">
                <a:latin typeface="PMingLiU"/>
                <a:cs typeface="PMingLiU"/>
              </a:rPr>
              <a:t>d</a:t>
            </a:r>
            <a:r>
              <a:rPr dirty="0" sz="600" spc="90">
                <a:latin typeface="PMingLiU"/>
                <a:cs typeface="PMingLiU"/>
              </a:rPr>
              <a:t>:~/code/tests$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125">
                <a:latin typeface="PMingLiU"/>
                <a:cs typeface="PMingLiU"/>
              </a:rPr>
              <a:t>ls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100">
                <a:latin typeface="PMingLiU"/>
                <a:cs typeface="PMingLiU"/>
              </a:rPr>
              <a:t>[a-s]*.c</a:t>
            </a:r>
            <a:endParaRPr sz="600">
              <a:latin typeface="PMingLiU"/>
              <a:cs typeface="PMingLiU"/>
            </a:endParaRPr>
          </a:p>
          <a:p>
            <a:pPr marL="12700" marR="1698625">
              <a:lnSpc>
                <a:spcPts val="700"/>
              </a:lnSpc>
              <a:spcBef>
                <a:spcPts val="25"/>
              </a:spcBef>
            </a:pPr>
            <a:r>
              <a:rPr dirty="0" sz="600" spc="80">
                <a:latin typeface="PMingLiU"/>
                <a:cs typeface="PMingLiU"/>
              </a:rPr>
              <a:t>endian.c</a:t>
            </a:r>
            <a:r>
              <a:rPr dirty="0" sz="600" spc="80">
                <a:latin typeface="PMingLiU"/>
                <a:cs typeface="PMingLiU"/>
              </a:rPr>
              <a:t>   </a:t>
            </a:r>
            <a:r>
              <a:rPr dirty="0" sz="600" spc="10">
                <a:latin typeface="PMingLiU"/>
                <a:cs typeface="PMingLiU"/>
              </a:rPr>
              <a:t> </a:t>
            </a:r>
            <a:r>
              <a:rPr dirty="0" sz="600" spc="105">
                <a:latin typeface="PMingLiU"/>
                <a:cs typeface="PMingLiU"/>
              </a:rPr>
              <a:t>struct_bit.c</a:t>
            </a:r>
            <a:r>
              <a:rPr dirty="0" sz="600" spc="75">
                <a:latin typeface="PMingLiU"/>
                <a:cs typeface="PMingLiU"/>
              </a:rPr>
              <a:t> </a:t>
            </a:r>
            <a:r>
              <a:rPr dirty="0" sz="600" spc="45">
                <a:latin typeface="PMingLiU"/>
                <a:cs typeface="PMingLiU"/>
              </a:rPr>
              <a:t>razvan@asgar</a:t>
            </a:r>
            <a:r>
              <a:rPr dirty="0" sz="600" spc="45">
                <a:latin typeface="PMingLiU"/>
                <a:cs typeface="PMingLiU"/>
              </a:rPr>
              <a:t>d</a:t>
            </a:r>
            <a:r>
              <a:rPr dirty="0" sz="600" spc="90">
                <a:latin typeface="PMingLiU"/>
                <a:cs typeface="PMingLiU"/>
              </a:rPr>
              <a:t>:~/code/tests$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125">
                <a:latin typeface="PMingLiU"/>
                <a:cs typeface="PMingLiU"/>
              </a:rPr>
              <a:t>ls</a:t>
            </a:r>
            <a:r>
              <a:rPr dirty="0" sz="600">
                <a:latin typeface="PMingLiU"/>
                <a:cs typeface="PMingLiU"/>
              </a:rPr>
              <a:t> </a:t>
            </a:r>
            <a:r>
              <a:rPr dirty="0" sz="600" spc="5">
                <a:latin typeface="PMingLiU"/>
                <a:cs typeface="PMingLiU"/>
              </a:rPr>
              <a:t> </a:t>
            </a:r>
            <a:r>
              <a:rPr dirty="0" sz="600" spc="95">
                <a:latin typeface="PMingLiU"/>
                <a:cs typeface="PMingLiU"/>
              </a:rPr>
              <a:t>*.c,o</a:t>
            </a:r>
            <a:endParaRPr sz="600">
              <a:latin typeface="PMingLiU"/>
              <a:cs typeface="PMingLiU"/>
            </a:endParaRPr>
          </a:p>
          <a:p>
            <a:pPr algn="just" marL="12700">
              <a:lnSpc>
                <a:spcPts val="675"/>
              </a:lnSpc>
            </a:pPr>
            <a:r>
              <a:rPr dirty="0" sz="600" spc="80">
                <a:latin typeface="PMingLiU"/>
                <a:cs typeface="PMingLiU"/>
              </a:rPr>
              <a:t>endian.c</a:t>
            </a:r>
            <a:r>
              <a:rPr dirty="0" sz="600" spc="80">
                <a:latin typeface="PMingLiU"/>
                <a:cs typeface="PMingLiU"/>
              </a:rPr>
              <a:t>   </a:t>
            </a:r>
            <a:r>
              <a:rPr dirty="0" sz="600" spc="10">
                <a:latin typeface="PMingLiU"/>
                <a:cs typeface="PMingLiU"/>
              </a:rPr>
              <a:t> </a:t>
            </a:r>
            <a:r>
              <a:rPr dirty="0" sz="600" spc="75">
                <a:latin typeface="PMingLiU"/>
                <a:cs typeface="PMingLiU"/>
              </a:rPr>
              <a:t>endian.o</a:t>
            </a:r>
            <a:r>
              <a:rPr dirty="0" sz="600">
                <a:latin typeface="PMingLiU"/>
                <a:cs typeface="PMingLiU"/>
              </a:rPr>
              <a:t>   </a:t>
            </a:r>
            <a:r>
              <a:rPr dirty="0" sz="600" spc="10">
                <a:latin typeface="PMingLiU"/>
                <a:cs typeface="PMingLiU"/>
              </a:rPr>
              <a:t> </a:t>
            </a:r>
            <a:r>
              <a:rPr dirty="0" sz="600" spc="105">
                <a:latin typeface="PMingLiU"/>
                <a:cs typeface="PMingLiU"/>
              </a:rPr>
              <a:t>struct_bit.c</a:t>
            </a:r>
            <a:r>
              <a:rPr dirty="0" sz="600">
                <a:latin typeface="PMingLiU"/>
                <a:cs typeface="PMingLiU"/>
              </a:rPr>
              <a:t>   </a:t>
            </a:r>
            <a:r>
              <a:rPr dirty="0" sz="600" spc="10">
                <a:latin typeface="PMingLiU"/>
                <a:cs typeface="PMingLiU"/>
              </a:rPr>
              <a:t> </a:t>
            </a:r>
            <a:r>
              <a:rPr dirty="0" sz="600" spc="100">
                <a:latin typeface="PMingLiU"/>
                <a:cs typeface="PMingLiU"/>
              </a:rPr>
              <a:t>struct_bit.o</a:t>
            </a:r>
            <a:r>
              <a:rPr dirty="0" sz="600">
                <a:latin typeface="PMingLiU"/>
                <a:cs typeface="PMingLiU"/>
              </a:rPr>
              <a:t>   </a:t>
            </a:r>
            <a:r>
              <a:rPr dirty="0" sz="600" spc="10">
                <a:latin typeface="PMingLiU"/>
                <a:cs typeface="PMingLiU"/>
              </a:rPr>
              <a:t> </a:t>
            </a:r>
            <a:r>
              <a:rPr dirty="0" sz="600" spc="55">
                <a:latin typeface="PMingLiU"/>
                <a:cs typeface="PMingLiU"/>
              </a:rPr>
              <a:t>tcp_new_sock.c</a:t>
            </a:r>
            <a:r>
              <a:rPr dirty="0" sz="600">
                <a:latin typeface="PMingLiU"/>
                <a:cs typeface="PMingLiU"/>
              </a:rPr>
              <a:t>   </a:t>
            </a:r>
            <a:r>
              <a:rPr dirty="0" sz="600" spc="10">
                <a:latin typeface="PMingLiU"/>
                <a:cs typeface="PMingLiU"/>
              </a:rPr>
              <a:t> </a:t>
            </a:r>
            <a:r>
              <a:rPr dirty="0" sz="600" spc="55">
                <a:latin typeface="PMingLiU"/>
                <a:cs typeface="PMingLiU"/>
              </a:rPr>
              <a:t>tcp_new_sock.o</a:t>
            </a:r>
            <a:endParaRPr sz="600">
              <a:latin typeface="PMingLiU"/>
              <a:cs typeface="PMingLiU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15">
                <a:hlinkClick r:id="rId9" action="ppaction://hlinksldjump"/>
              </a:rPr>
              <a:t>Cursul</a:t>
            </a:r>
            <a:r>
              <a:rPr dirty="0" baseline="5555" sz="750" spc="52">
                <a:hlinkClick r:id="rId9" action="ppaction://hlinksldjump"/>
              </a:rPr>
              <a:t> </a:t>
            </a:r>
            <a:r>
              <a:rPr dirty="0" baseline="5555" sz="750" spc="-7">
                <a:hlinkClick r:id="rId9" action="ppaction://hlinksldjump"/>
              </a:rPr>
              <a:t>6,</a:t>
            </a:r>
            <a:r>
              <a:rPr dirty="0" baseline="5555" sz="750" spc="52">
                <a:hlinkClick r:id="rId9" action="ppaction://hlinksldjump"/>
              </a:rPr>
              <a:t> </a:t>
            </a:r>
            <a:r>
              <a:rPr dirty="0" baseline="5555" sz="750">
                <a:hlinkClick r:id="rId9" action="ppaction://hlinksldjump"/>
              </a:rPr>
              <a:t>Interfa</a:t>
            </a:r>
            <a:r>
              <a:rPr dirty="0" baseline="5555" sz="750" spc="-179">
                <a:hlinkClick r:id="rId9" action="ppaction://hlinksldjump"/>
              </a:rPr>
              <a:t>t</a:t>
            </a:r>
            <a:r>
              <a:rPr dirty="0" sz="500" spc="25">
                <a:hlinkClick r:id="rId9" action="ppaction://hlinksldjump"/>
              </a:rPr>
              <a:t>,</a:t>
            </a:r>
            <a:r>
              <a:rPr dirty="0" baseline="5555" sz="750" spc="-37">
                <a:hlinkClick r:id="rId9" action="ppaction://hlinksldjump"/>
              </a:rPr>
              <a:t>a</a:t>
            </a:r>
            <a:r>
              <a:rPr dirty="0" baseline="5555" sz="750" spc="-52">
                <a:hlinkClick r:id="rId9" action="ppaction://hlinksldjump"/>
              </a:rPr>
              <a:t> </a:t>
            </a:r>
            <a:r>
              <a:rPr dirty="0" baseline="5555" sz="750" spc="-157">
                <a:hlinkClick r:id="rId9" action="ppaction://hlinksldjump"/>
              </a:rPr>
              <a:t>ˆ</a:t>
            </a:r>
            <a:r>
              <a:rPr dirty="0" baseline="5555" sz="750" spc="-15">
                <a:hlinkClick r:id="rId9" action="ppaction://hlinksldjump"/>
              </a:rPr>
              <a:t>ın</a:t>
            </a:r>
            <a:r>
              <a:rPr dirty="0" baseline="5555" sz="750" spc="52">
                <a:hlinkClick r:id="rId9" action="ppaction://hlinksldjump"/>
              </a:rPr>
              <a:t> </a:t>
            </a:r>
            <a:r>
              <a:rPr dirty="0" baseline="5555" sz="750">
                <a:hlinkClick r:id="rId9" action="ppaction://hlinksldjump"/>
              </a:rPr>
              <a:t>linia</a:t>
            </a:r>
            <a:r>
              <a:rPr dirty="0" baseline="5555" sz="750" spc="52">
                <a:hlinkClick r:id="rId9" action="ppaction://hlinksldjump"/>
              </a:rPr>
              <a:t> </a:t>
            </a:r>
            <a:r>
              <a:rPr dirty="0" baseline="5555" sz="750" spc="-37">
                <a:hlinkClick r:id="rId9" action="ppaction://hlinksldjump"/>
              </a:rPr>
              <a:t>de</a:t>
            </a:r>
            <a:r>
              <a:rPr dirty="0" baseline="5555" sz="750" spc="52">
                <a:hlinkClick r:id="rId9" action="ppaction://hlinksldjump"/>
              </a:rPr>
              <a:t> </a:t>
            </a:r>
            <a:r>
              <a:rPr dirty="0" baseline="5555" sz="750" spc="-22">
                <a:hlinkClick r:id="rId9" action="ppaction://hlinksldjump"/>
              </a:rPr>
              <a:t>c</a:t>
            </a:r>
            <a:r>
              <a:rPr dirty="0" baseline="5555" sz="750" spc="-30">
                <a:hlinkClick r:id="rId9" action="ppaction://hlinksldjump"/>
              </a:rPr>
              <a:t>o</a:t>
            </a:r>
            <a:r>
              <a:rPr dirty="0" baseline="5555" sz="750" spc="-15">
                <a:hlinkClick r:id="rId9" action="ppaction://hlinksldjump"/>
              </a:rPr>
              <a:t>man</a:t>
            </a:r>
            <a:r>
              <a:rPr dirty="0" baseline="5555" sz="750" spc="-22">
                <a:hlinkClick r:id="rId9" action="ppaction://hlinksldjump"/>
              </a:rPr>
              <a:t>d</a:t>
            </a:r>
            <a:r>
              <a:rPr dirty="0" baseline="5555" sz="750" spc="-247">
                <a:hlinkClick r:id="rId9" action="ppaction://hlinksldjump"/>
              </a:rPr>
              <a:t>˘</a:t>
            </a:r>
            <a:r>
              <a:rPr dirty="0" baseline="5555" sz="750" spc="-37">
                <a:hlinkClick r:id="rId9" action="ppaction://hlinksldjump"/>
              </a:rPr>
              <a:t>a</a:t>
            </a:r>
            <a:endParaRPr baseline="5555" sz="750"/>
          </a:p>
        </p:txBody>
      </p:sp>
      <p:sp>
        <p:nvSpPr>
          <p:cNvPr id="22" name="object 2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15"/>
              <a:t>42</a:t>
            </a:r>
            <a:r>
              <a:rPr dirty="0" spc="30"/>
              <a:t>/52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235960">
              <a:lnSpc>
                <a:spcPct val="100000"/>
              </a:lnSpc>
            </a:pPr>
            <a:r>
              <a:rPr dirty="0" spc="-50"/>
              <a:t>Globbin</a:t>
            </a:r>
            <a:r>
              <a:rPr dirty="0" spc="-55"/>
              <a:t>g</a:t>
            </a:r>
            <a:r>
              <a:rPr dirty="0" spc="-30"/>
              <a:t>(cont.)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52501" rIns="0" bIns="0" rtlCol="0" vert="horz">
            <a:spAutoFit/>
          </a:bodyPr>
          <a:lstStyle/>
          <a:p>
            <a:pPr marL="141605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0">
                <a:latin typeface="Arial"/>
                <a:cs typeface="Arial"/>
              </a:rPr>
              <a:t>p</a:t>
            </a:r>
            <a:r>
              <a:rPr dirty="0" sz="1100" spc="-30">
                <a:latin typeface="Arial"/>
                <a:cs typeface="Arial"/>
              </a:rPr>
              <a:t>entru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rula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o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coman</a:t>
            </a:r>
            <a:r>
              <a:rPr dirty="0" sz="1100" spc="-70">
                <a:latin typeface="Arial"/>
                <a:cs typeface="Arial"/>
              </a:rPr>
              <a:t>d</a:t>
            </a:r>
            <a:r>
              <a:rPr dirty="0" sz="1100" spc="-360">
                <a:latin typeface="Arial"/>
                <a:cs typeface="Arial"/>
              </a:rPr>
              <a:t>˘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p</a:t>
            </a:r>
            <a:r>
              <a:rPr dirty="0" sz="1100" spc="-130">
                <a:latin typeface="Arial"/>
                <a:cs typeface="Arial"/>
              </a:rPr>
              <a:t>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mai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multe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15">
                <a:latin typeface="Arial"/>
                <a:cs typeface="Arial"/>
              </a:rPr>
              <a:t>fi</a:t>
            </a:r>
            <a:r>
              <a:rPr dirty="0" sz="1100" spc="-434">
                <a:latin typeface="Arial"/>
                <a:cs typeface="Arial"/>
              </a:rPr>
              <a:t>s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7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iere</a:t>
            </a:r>
            <a:endParaRPr sz="1100">
              <a:latin typeface="Arial"/>
              <a:cs typeface="Arial"/>
            </a:endParaRPr>
          </a:p>
          <a:p>
            <a:pPr marL="141605">
              <a:lnSpc>
                <a:spcPct val="100000"/>
              </a:lnSpc>
              <a:spcBef>
                <a:spcPts val="409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0">
                <a:latin typeface="Arial"/>
                <a:cs typeface="Arial"/>
              </a:rPr>
              <a:t>filename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expansion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55">
                <a:latin typeface="Arial"/>
                <a:cs typeface="Arial"/>
              </a:rPr>
              <a:t>(</a:t>
            </a:r>
            <a:r>
              <a:rPr dirty="0" sz="1100" spc="-434">
                <a:latin typeface="Arial"/>
                <a:cs typeface="Arial"/>
              </a:rPr>
              <a:t>s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75">
                <a:latin typeface="Arial"/>
                <a:cs typeface="Arial"/>
              </a:rPr>
              <a:t> </a:t>
            </a:r>
            <a:r>
              <a:rPr dirty="0" sz="1100" spc="15">
                <a:latin typeface="Arial"/>
                <a:cs typeface="Arial"/>
              </a:rPr>
              <a:t>i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altele)</a:t>
            </a:r>
            <a:endParaRPr sz="1100">
              <a:latin typeface="Arial"/>
              <a:cs typeface="Arial"/>
            </a:endParaRPr>
          </a:p>
          <a:p>
            <a:pPr marL="141605">
              <a:lnSpc>
                <a:spcPct val="100000"/>
              </a:lnSpc>
              <a:spcBef>
                <a:spcPts val="409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140">
                <a:latin typeface="Arial"/>
                <a:cs typeface="Arial"/>
              </a:rPr>
              <a:t>*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–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100">
                <a:latin typeface="Arial"/>
                <a:cs typeface="Arial"/>
              </a:rPr>
              <a:t>o</a:t>
            </a:r>
            <a:r>
              <a:rPr dirty="0" sz="1100" spc="-45">
                <a:latin typeface="Arial"/>
                <a:cs typeface="Arial"/>
              </a:rPr>
              <a:t>rice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75">
                <a:latin typeface="Arial"/>
                <a:cs typeface="Arial"/>
              </a:rPr>
              <a:t>c</a:t>
            </a:r>
            <a:r>
              <a:rPr dirty="0" sz="1100" spc="-114">
                <a:latin typeface="Arial"/>
                <a:cs typeface="Arial"/>
              </a:rPr>
              <a:t>a</a:t>
            </a:r>
            <a:r>
              <a:rPr dirty="0" sz="1100" spc="-35">
                <a:latin typeface="Arial"/>
                <a:cs typeface="Arial"/>
              </a:rPr>
              <a:t>racter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d</a:t>
            </a:r>
            <a:r>
              <a:rPr dirty="0" sz="1100" spc="-130">
                <a:latin typeface="Arial"/>
                <a:cs typeface="Arial"/>
              </a:rPr>
              <a:t>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105">
                <a:latin typeface="Arial"/>
                <a:cs typeface="Arial"/>
              </a:rPr>
              <a:t>o</a:t>
            </a:r>
            <a:r>
              <a:rPr dirty="0" sz="1100" spc="-15">
                <a:latin typeface="Arial"/>
                <a:cs typeface="Arial"/>
              </a:rPr>
              <a:t>ri</a:t>
            </a:r>
            <a:r>
              <a:rPr dirty="0" sz="1100" spc="-40">
                <a:latin typeface="Arial"/>
                <a:cs typeface="Arial"/>
              </a:rPr>
              <a:t>c</a:t>
            </a:r>
            <a:r>
              <a:rPr dirty="0" sz="1100" spc="-360">
                <a:latin typeface="Arial"/>
                <a:cs typeface="Arial"/>
              </a:rPr>
              <a:t>ˆ</a:t>
            </a:r>
            <a:r>
              <a:rPr dirty="0" sz="1100" spc="-45">
                <a:latin typeface="Arial"/>
                <a:cs typeface="Arial"/>
              </a:rPr>
              <a:t>ate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100">
                <a:latin typeface="Arial"/>
                <a:cs typeface="Arial"/>
              </a:rPr>
              <a:t>o</a:t>
            </a:r>
            <a:r>
              <a:rPr dirty="0" sz="1100" spc="10">
                <a:latin typeface="Arial"/>
                <a:cs typeface="Arial"/>
              </a:rPr>
              <a:t>ri</a:t>
            </a:r>
            <a:endParaRPr sz="1100">
              <a:latin typeface="Arial"/>
              <a:cs typeface="Arial"/>
            </a:endParaRPr>
          </a:p>
          <a:p>
            <a:pPr marL="141605">
              <a:lnSpc>
                <a:spcPct val="100000"/>
              </a:lnSpc>
              <a:spcBef>
                <a:spcPts val="409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0">
                <a:latin typeface="Arial"/>
                <a:cs typeface="Arial"/>
              </a:rPr>
              <a:t>?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1100" spc="-130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–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100">
                <a:latin typeface="Arial"/>
                <a:cs typeface="Arial"/>
              </a:rPr>
              <a:t>o</a:t>
            </a:r>
            <a:r>
              <a:rPr dirty="0" sz="1100" spc="-45">
                <a:latin typeface="Arial"/>
                <a:cs typeface="Arial"/>
              </a:rPr>
              <a:t>rice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75">
                <a:latin typeface="Arial"/>
                <a:cs typeface="Arial"/>
              </a:rPr>
              <a:t>c</a:t>
            </a:r>
            <a:r>
              <a:rPr dirty="0" sz="1100" spc="-114">
                <a:latin typeface="Arial"/>
                <a:cs typeface="Arial"/>
              </a:rPr>
              <a:t>a</a:t>
            </a:r>
            <a:r>
              <a:rPr dirty="0" sz="1100" spc="-35">
                <a:latin typeface="Arial"/>
                <a:cs typeface="Arial"/>
              </a:rPr>
              <a:t>racter</a:t>
            </a:r>
            <a:endParaRPr sz="1100">
              <a:latin typeface="Arial"/>
              <a:cs typeface="Arial"/>
            </a:endParaRPr>
          </a:p>
          <a:p>
            <a:pPr marL="141605">
              <a:lnSpc>
                <a:spcPct val="100000"/>
              </a:lnSpc>
              <a:spcBef>
                <a:spcPts val="409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55">
                <a:latin typeface="Arial"/>
                <a:cs typeface="Arial"/>
              </a:rPr>
              <a:t>[abcde]</a:t>
            </a:r>
            <a:r>
              <a:rPr dirty="0" sz="1100" spc="-5">
                <a:latin typeface="Arial"/>
                <a:cs typeface="Arial"/>
              </a:rPr>
              <a:t>,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130">
                <a:latin typeface="Arial"/>
                <a:cs typeface="Arial"/>
              </a:rPr>
              <a:t>[a-e]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–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set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75">
                <a:latin typeface="Arial"/>
                <a:cs typeface="Arial"/>
              </a:rPr>
              <a:t>c</a:t>
            </a:r>
            <a:r>
              <a:rPr dirty="0" sz="1100" spc="-114">
                <a:latin typeface="Arial"/>
                <a:cs typeface="Arial"/>
              </a:rPr>
              <a:t>a</a:t>
            </a:r>
            <a:r>
              <a:rPr dirty="0" sz="1100" spc="-45">
                <a:latin typeface="Arial"/>
                <a:cs typeface="Arial"/>
              </a:rPr>
              <a:t>ractere</a:t>
            </a:r>
            <a:endParaRPr sz="1100">
              <a:latin typeface="Arial"/>
              <a:cs typeface="Arial"/>
            </a:endParaRPr>
          </a:p>
          <a:p>
            <a:pPr marL="141605">
              <a:lnSpc>
                <a:spcPct val="100000"/>
              </a:lnSpc>
              <a:spcBef>
                <a:spcPts val="409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85">
                <a:latin typeface="Arial"/>
                <a:cs typeface="Arial"/>
              </a:rPr>
              <a:t>[^abc]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–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diferit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setul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75">
                <a:latin typeface="Arial"/>
                <a:cs typeface="Arial"/>
              </a:rPr>
              <a:t>c</a:t>
            </a:r>
            <a:r>
              <a:rPr dirty="0" sz="1100" spc="-114">
                <a:latin typeface="Arial"/>
                <a:cs typeface="Arial"/>
              </a:rPr>
              <a:t>a</a:t>
            </a:r>
            <a:r>
              <a:rPr dirty="0" sz="1100" spc="-45">
                <a:latin typeface="Arial"/>
                <a:cs typeface="Arial"/>
              </a:rPr>
              <a:t>ractere</a:t>
            </a:r>
            <a:endParaRPr sz="1100">
              <a:latin typeface="Arial"/>
              <a:cs typeface="Arial"/>
            </a:endParaRPr>
          </a:p>
          <a:p>
            <a:pPr marL="141605">
              <a:lnSpc>
                <a:spcPct val="100000"/>
              </a:lnSpc>
              <a:spcBef>
                <a:spcPts val="409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175" i="1">
                <a:latin typeface="Arial"/>
                <a:cs typeface="Arial"/>
              </a:rPr>
              <a:t>{</a:t>
            </a:r>
            <a:r>
              <a:rPr dirty="0" sz="1100" spc="20">
                <a:latin typeface="Arial"/>
                <a:cs typeface="Arial"/>
              </a:rPr>
              <a:t>jpg,png,bmp</a:t>
            </a:r>
            <a:r>
              <a:rPr dirty="0" sz="1100" spc="175" i="1">
                <a:latin typeface="Arial"/>
                <a:cs typeface="Arial"/>
              </a:rPr>
              <a:t>}</a:t>
            </a:r>
            <a:r>
              <a:rPr dirty="0" sz="1100" spc="55" i="1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–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selec</a:t>
            </a:r>
            <a:r>
              <a:rPr dirty="0" sz="1100" spc="-204">
                <a:latin typeface="Arial"/>
                <a:cs typeface="Arial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ie</a:t>
            </a:r>
            <a:r>
              <a:rPr dirty="0" sz="1100" spc="-85">
                <a:latin typeface="Arial"/>
                <a:cs typeface="Arial"/>
              </a:rPr>
              <a:t> </a:t>
            </a:r>
            <a:r>
              <a:rPr dirty="0" sz="1100" spc="-229">
                <a:latin typeface="Arial"/>
                <a:cs typeface="Arial"/>
              </a:rPr>
              <a:t>ˆ</a:t>
            </a:r>
            <a:r>
              <a:rPr dirty="0" sz="1100" spc="-30">
                <a:latin typeface="Arial"/>
                <a:cs typeface="Arial"/>
              </a:rPr>
              <a:t>ıntre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v</a:t>
            </a:r>
            <a:r>
              <a:rPr dirty="0" sz="1100" spc="-105">
                <a:latin typeface="Arial"/>
                <a:cs typeface="Arial"/>
              </a:rPr>
              <a:t>a</a:t>
            </a:r>
            <a:r>
              <a:rPr dirty="0" sz="1100" spc="-30">
                <a:latin typeface="Arial"/>
                <a:cs typeface="Arial"/>
              </a:rPr>
              <a:t>riante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15">
                <a:hlinkClick r:id="rId3" action="ppaction://hlinksldjump"/>
              </a:rPr>
              <a:t>Cursul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 spc="-7">
                <a:hlinkClick r:id="rId3" action="ppaction://hlinksldjump"/>
              </a:rPr>
              <a:t>6,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>
                <a:hlinkClick r:id="rId3" action="ppaction://hlinksldjump"/>
              </a:rPr>
              <a:t>Interfa</a:t>
            </a:r>
            <a:r>
              <a:rPr dirty="0" baseline="5555" sz="750" spc="-179">
                <a:hlinkClick r:id="rId3" action="ppaction://hlinksldjump"/>
              </a:rPr>
              <a:t>t</a:t>
            </a:r>
            <a:r>
              <a:rPr dirty="0" sz="500" spc="25">
                <a:hlinkClick r:id="rId3" action="ppaction://hlinksldjump"/>
              </a:rPr>
              <a:t>,</a:t>
            </a:r>
            <a:r>
              <a:rPr dirty="0" baseline="5555" sz="750" spc="-37">
                <a:hlinkClick r:id="rId3" action="ppaction://hlinksldjump"/>
              </a:rPr>
              <a:t>a</a:t>
            </a:r>
            <a:r>
              <a:rPr dirty="0" baseline="5555" sz="750" spc="-52">
                <a:hlinkClick r:id="rId3" action="ppaction://hlinksldjump"/>
              </a:rPr>
              <a:t> </a:t>
            </a:r>
            <a:r>
              <a:rPr dirty="0" baseline="5555" sz="750" spc="-157">
                <a:hlinkClick r:id="rId3" action="ppaction://hlinksldjump"/>
              </a:rPr>
              <a:t>ˆ</a:t>
            </a:r>
            <a:r>
              <a:rPr dirty="0" baseline="5555" sz="750" spc="-15">
                <a:hlinkClick r:id="rId3" action="ppaction://hlinksldjump"/>
              </a:rPr>
              <a:t>ın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>
                <a:hlinkClick r:id="rId3" action="ppaction://hlinksldjump"/>
              </a:rPr>
              <a:t>linia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 spc="-37">
                <a:hlinkClick r:id="rId3" action="ppaction://hlinksldjump"/>
              </a:rPr>
              <a:t>de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 spc="-22">
                <a:hlinkClick r:id="rId3" action="ppaction://hlinksldjump"/>
              </a:rPr>
              <a:t>c</a:t>
            </a:r>
            <a:r>
              <a:rPr dirty="0" baseline="5555" sz="750" spc="-30">
                <a:hlinkClick r:id="rId3" action="ppaction://hlinksldjump"/>
              </a:rPr>
              <a:t>o</a:t>
            </a:r>
            <a:r>
              <a:rPr dirty="0" baseline="5555" sz="750" spc="-15">
                <a:hlinkClick r:id="rId3" action="ppaction://hlinksldjump"/>
              </a:rPr>
              <a:t>man</a:t>
            </a:r>
            <a:r>
              <a:rPr dirty="0" baseline="5555" sz="750" spc="-22">
                <a:hlinkClick r:id="rId3" action="ppaction://hlinksldjump"/>
              </a:rPr>
              <a:t>d</a:t>
            </a:r>
            <a:r>
              <a:rPr dirty="0" baseline="5555" sz="750" spc="-247">
                <a:hlinkClick r:id="rId3" action="ppaction://hlinksldjump"/>
              </a:rPr>
              <a:t>˘</a:t>
            </a:r>
            <a:r>
              <a:rPr dirty="0" baseline="5555" sz="750" spc="-37">
                <a:hlinkClick r:id="rId3" action="ppaction://hlinksldjump"/>
              </a:rPr>
              <a:t>a</a:t>
            </a:r>
            <a:endParaRPr baseline="5555" sz="750"/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15"/>
              <a:t>43</a:t>
            </a:r>
            <a:r>
              <a:rPr dirty="0" spc="30"/>
              <a:t>/52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997835">
              <a:lnSpc>
                <a:spcPct val="100000"/>
              </a:lnSpc>
            </a:pPr>
            <a:r>
              <a:rPr dirty="0"/>
              <a:t>F</a:t>
            </a:r>
            <a:r>
              <a:rPr dirty="0" spc="-15"/>
              <a:t>acili</a:t>
            </a:r>
            <a:r>
              <a:rPr dirty="0" spc="-30"/>
              <a:t>t</a:t>
            </a:r>
            <a:r>
              <a:rPr dirty="0" spc="-650"/>
              <a:t>˘</a:t>
            </a:r>
            <a:r>
              <a:rPr dirty="0" spc="-75"/>
              <a:t>a</a:t>
            </a:r>
            <a:r>
              <a:rPr dirty="0" spc="-280"/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67">
                <a:latin typeface="Arial"/>
                <a:cs typeface="Arial"/>
              </a:rPr>
              <a:t> </a:t>
            </a:r>
            <a:r>
              <a:rPr dirty="0" sz="1200"/>
              <a:t>i</a:t>
            </a:r>
            <a:r>
              <a:rPr dirty="0" sz="1200" spc="10"/>
              <a:t> </a:t>
            </a:r>
            <a:r>
              <a:rPr dirty="0" sz="1200" spc="-35"/>
              <a:t>CL</a:t>
            </a:r>
            <a:r>
              <a:rPr dirty="0" sz="1200" spc="-20"/>
              <a:t>I</a:t>
            </a:r>
            <a:r>
              <a:rPr dirty="0" sz="1200" spc="15"/>
              <a:t> </a:t>
            </a:r>
            <a:r>
              <a:rPr dirty="0" sz="1200" spc="-405"/>
              <a:t>s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52">
                <a:latin typeface="Arial"/>
                <a:cs typeface="Arial"/>
              </a:rPr>
              <a:t> </a:t>
            </a:r>
            <a:r>
              <a:rPr dirty="0" sz="1200"/>
              <a:t>i</a:t>
            </a:r>
            <a:r>
              <a:rPr dirty="0" sz="1200" spc="10"/>
              <a:t> </a:t>
            </a:r>
            <a:r>
              <a:rPr dirty="0" sz="1200" spc="-55"/>
              <a:t>shell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76389" y="761326"/>
            <a:ext cx="1832610" cy="20770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80">
                <a:latin typeface="Arial"/>
                <a:cs typeface="Arial"/>
              </a:rPr>
              <a:t>p</a:t>
            </a:r>
            <a:r>
              <a:rPr dirty="0" sz="1100" spc="-15">
                <a:latin typeface="Arial"/>
                <a:cs typeface="Arial"/>
              </a:rPr>
              <a:t>rompt,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c</a:t>
            </a:r>
            <a:r>
              <a:rPr dirty="0" sz="1100" spc="-55">
                <a:latin typeface="Arial"/>
                <a:cs typeface="Arial"/>
              </a:rPr>
              <a:t>omenzi,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 spc="-120">
                <a:latin typeface="Arial"/>
                <a:cs typeface="Arial"/>
              </a:rPr>
              <a:t>a</a:t>
            </a:r>
            <a:r>
              <a:rPr dirty="0" sz="1100" spc="-50">
                <a:latin typeface="Arial"/>
                <a:cs typeface="Arial"/>
              </a:rPr>
              <a:t>rgumente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60">
                <a:latin typeface="Arial"/>
                <a:cs typeface="Arial"/>
              </a:rPr>
              <a:t>command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completion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15">
                <a:latin typeface="Arial"/>
                <a:cs typeface="Arial"/>
              </a:rPr>
              <a:t>ajut</a:t>
            </a:r>
            <a:r>
              <a:rPr dirty="0" sz="1100" spc="-55">
                <a:latin typeface="Arial"/>
                <a:cs typeface="Arial"/>
              </a:rPr>
              <a:t>o</a:t>
            </a:r>
            <a:r>
              <a:rPr dirty="0" sz="1100">
                <a:latin typeface="Arial"/>
                <a:cs typeface="Arial"/>
              </a:rPr>
              <a:t>r,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d</a:t>
            </a:r>
            <a:r>
              <a:rPr dirty="0" sz="1100" spc="-30">
                <a:latin typeface="Arial"/>
                <a:cs typeface="Arial"/>
              </a:rPr>
              <a:t>o</a:t>
            </a:r>
            <a:r>
              <a:rPr dirty="0" sz="1100" spc="-50">
                <a:latin typeface="Arial"/>
                <a:cs typeface="Arial"/>
              </a:rPr>
              <a:t>cument</a:t>
            </a:r>
            <a:r>
              <a:rPr dirty="0" sz="1100" spc="-80">
                <a:latin typeface="Arial"/>
                <a:cs typeface="Arial"/>
              </a:rPr>
              <a:t>a</a:t>
            </a:r>
            <a:r>
              <a:rPr dirty="0" sz="1100" spc="-65">
                <a:latin typeface="Arial"/>
                <a:cs typeface="Arial"/>
              </a:rPr>
              <a:t>re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5">
                <a:latin typeface="Arial"/>
                <a:cs typeface="Arial"/>
              </a:rPr>
              <a:t>ist</a:t>
            </a:r>
            <a:r>
              <a:rPr dirty="0" sz="1100" spc="-70">
                <a:latin typeface="Arial"/>
                <a:cs typeface="Arial"/>
              </a:rPr>
              <a:t>o</a:t>
            </a:r>
            <a:r>
              <a:rPr dirty="0" sz="1100" spc="-15">
                <a:latin typeface="Arial"/>
                <a:cs typeface="Arial"/>
              </a:rPr>
              <a:t>ric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comenzi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5">
                <a:latin typeface="Arial"/>
                <a:cs typeface="Arial"/>
              </a:rPr>
              <a:t>scur</a:t>
            </a:r>
            <a:r>
              <a:rPr dirty="0" sz="1100" spc="-30">
                <a:latin typeface="Arial"/>
                <a:cs typeface="Arial"/>
              </a:rPr>
              <a:t>t</a:t>
            </a:r>
            <a:r>
              <a:rPr dirty="0" sz="1100" spc="-360">
                <a:latin typeface="Arial"/>
                <a:cs typeface="Arial"/>
              </a:rPr>
              <a:t>˘</a:t>
            </a:r>
            <a:r>
              <a:rPr dirty="0" sz="1100" spc="-10">
                <a:latin typeface="Arial"/>
                <a:cs typeface="Arial"/>
              </a:rPr>
              <a:t>aturi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taste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0">
                <a:latin typeface="Arial"/>
                <a:cs typeface="Arial"/>
              </a:rPr>
              <a:t>redict</a:t>
            </a:r>
            <a:r>
              <a:rPr dirty="0" sz="1100" spc="-80">
                <a:latin typeface="Arial"/>
                <a:cs typeface="Arial"/>
              </a:rPr>
              <a:t>a</a:t>
            </a:r>
            <a:r>
              <a:rPr dirty="0" sz="1100" spc="-65">
                <a:latin typeface="Arial"/>
                <a:cs typeface="Arial"/>
              </a:rPr>
              <a:t>re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5">
                <a:latin typeface="Arial"/>
                <a:cs typeface="Arial"/>
              </a:rPr>
              <a:t>comunic</a:t>
            </a:r>
            <a:r>
              <a:rPr dirty="0" sz="1100" spc="-85">
                <a:latin typeface="Arial"/>
                <a:cs typeface="Arial"/>
              </a:rPr>
              <a:t>a</a:t>
            </a:r>
            <a:r>
              <a:rPr dirty="0" sz="1100" spc="-65">
                <a:latin typeface="Arial"/>
                <a:cs typeface="Arial"/>
              </a:rPr>
              <a:t>re</a:t>
            </a:r>
            <a:r>
              <a:rPr dirty="0" sz="1100" spc="-85">
                <a:latin typeface="Arial"/>
                <a:cs typeface="Arial"/>
              </a:rPr>
              <a:t> </a:t>
            </a:r>
            <a:r>
              <a:rPr dirty="0" sz="1100" spc="-229">
                <a:latin typeface="Arial"/>
                <a:cs typeface="Arial"/>
              </a:rPr>
              <a:t>ˆ</a:t>
            </a:r>
            <a:r>
              <a:rPr dirty="0" sz="1100" spc="-5">
                <a:latin typeface="Arial"/>
                <a:cs typeface="Arial"/>
              </a:rPr>
              <a:t>ınt</a:t>
            </a:r>
            <a:r>
              <a:rPr dirty="0" sz="1100" spc="-10">
                <a:latin typeface="Arial"/>
                <a:cs typeface="Arial"/>
              </a:rPr>
              <a:t>r</a:t>
            </a:r>
            <a:r>
              <a:rPr dirty="0" sz="1100" spc="-130">
                <a:latin typeface="Arial"/>
                <a:cs typeface="Arial"/>
              </a:rPr>
              <a:t>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80">
                <a:latin typeface="Arial"/>
                <a:cs typeface="Arial"/>
              </a:rPr>
              <a:t>p</a:t>
            </a:r>
            <a:r>
              <a:rPr dirty="0" sz="1100" spc="-25">
                <a:latin typeface="Arial"/>
                <a:cs typeface="Arial"/>
              </a:rPr>
              <a:t>r</a:t>
            </a:r>
            <a:r>
              <a:rPr dirty="0" sz="1100" spc="-10">
                <a:latin typeface="Arial"/>
                <a:cs typeface="Arial"/>
              </a:rPr>
              <a:t>o</a:t>
            </a:r>
            <a:r>
              <a:rPr dirty="0" sz="1100" spc="-114">
                <a:latin typeface="Arial"/>
                <a:cs typeface="Arial"/>
              </a:rPr>
              <a:t>cese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65">
                <a:latin typeface="Arial"/>
                <a:cs typeface="Arial"/>
              </a:rPr>
              <a:t>v</a:t>
            </a:r>
            <a:r>
              <a:rPr dirty="0" sz="1100" spc="-105">
                <a:latin typeface="Arial"/>
                <a:cs typeface="Arial"/>
              </a:rPr>
              <a:t>a</a:t>
            </a:r>
            <a:r>
              <a:rPr dirty="0" sz="1100" spc="-30">
                <a:latin typeface="Arial"/>
                <a:cs typeface="Arial"/>
              </a:rPr>
              <a:t>riabile,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v</a:t>
            </a:r>
            <a:r>
              <a:rPr dirty="0" sz="1100" spc="-105">
                <a:latin typeface="Arial"/>
                <a:cs typeface="Arial"/>
              </a:rPr>
              <a:t>a</a:t>
            </a:r>
            <a:r>
              <a:rPr dirty="0" sz="1100" spc="-20">
                <a:latin typeface="Arial"/>
                <a:cs typeface="Arial"/>
              </a:rPr>
              <a:t>ri</a:t>
            </a:r>
            <a:r>
              <a:rPr dirty="0" sz="1100" spc="-40">
                <a:latin typeface="Arial"/>
                <a:cs typeface="Arial"/>
              </a:rPr>
              <a:t>a</a:t>
            </a:r>
            <a:r>
              <a:rPr dirty="0" sz="1100" spc="-40">
                <a:latin typeface="Arial"/>
                <a:cs typeface="Arial"/>
              </a:rPr>
              <a:t>bile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mediu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75">
                <a:latin typeface="Arial"/>
                <a:cs typeface="Arial"/>
              </a:rPr>
              <a:t>escaping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0">
                <a:latin typeface="Arial"/>
                <a:cs typeface="Arial"/>
              </a:rPr>
              <a:t>globbing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15">
                <a:hlinkClick r:id="rId3" action="ppaction://hlinksldjump"/>
              </a:rPr>
              <a:t>Cursul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 spc="-7">
                <a:hlinkClick r:id="rId3" action="ppaction://hlinksldjump"/>
              </a:rPr>
              <a:t>6,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>
                <a:hlinkClick r:id="rId3" action="ppaction://hlinksldjump"/>
              </a:rPr>
              <a:t>Interfa</a:t>
            </a:r>
            <a:r>
              <a:rPr dirty="0" baseline="5555" sz="750" spc="-179">
                <a:hlinkClick r:id="rId3" action="ppaction://hlinksldjump"/>
              </a:rPr>
              <a:t>t</a:t>
            </a:r>
            <a:r>
              <a:rPr dirty="0" sz="500" spc="25">
                <a:hlinkClick r:id="rId3" action="ppaction://hlinksldjump"/>
              </a:rPr>
              <a:t>,</a:t>
            </a:r>
            <a:r>
              <a:rPr dirty="0" baseline="5555" sz="750" spc="-37">
                <a:hlinkClick r:id="rId3" action="ppaction://hlinksldjump"/>
              </a:rPr>
              <a:t>a</a:t>
            </a:r>
            <a:r>
              <a:rPr dirty="0" baseline="5555" sz="750" spc="-52">
                <a:hlinkClick r:id="rId3" action="ppaction://hlinksldjump"/>
              </a:rPr>
              <a:t> </a:t>
            </a:r>
            <a:r>
              <a:rPr dirty="0" baseline="5555" sz="750" spc="-157">
                <a:hlinkClick r:id="rId3" action="ppaction://hlinksldjump"/>
              </a:rPr>
              <a:t>ˆ</a:t>
            </a:r>
            <a:r>
              <a:rPr dirty="0" baseline="5555" sz="750" spc="-15">
                <a:hlinkClick r:id="rId3" action="ppaction://hlinksldjump"/>
              </a:rPr>
              <a:t>ın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>
                <a:hlinkClick r:id="rId3" action="ppaction://hlinksldjump"/>
              </a:rPr>
              <a:t>linia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 spc="-37">
                <a:hlinkClick r:id="rId3" action="ppaction://hlinksldjump"/>
              </a:rPr>
              <a:t>de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 spc="-22">
                <a:hlinkClick r:id="rId3" action="ppaction://hlinksldjump"/>
              </a:rPr>
              <a:t>c</a:t>
            </a:r>
            <a:r>
              <a:rPr dirty="0" baseline="5555" sz="750" spc="-30">
                <a:hlinkClick r:id="rId3" action="ppaction://hlinksldjump"/>
              </a:rPr>
              <a:t>o</a:t>
            </a:r>
            <a:r>
              <a:rPr dirty="0" baseline="5555" sz="750" spc="-15">
                <a:hlinkClick r:id="rId3" action="ppaction://hlinksldjump"/>
              </a:rPr>
              <a:t>man</a:t>
            </a:r>
            <a:r>
              <a:rPr dirty="0" baseline="5555" sz="750" spc="-22">
                <a:hlinkClick r:id="rId3" action="ppaction://hlinksldjump"/>
              </a:rPr>
              <a:t>d</a:t>
            </a:r>
            <a:r>
              <a:rPr dirty="0" baseline="5555" sz="750" spc="-247">
                <a:hlinkClick r:id="rId3" action="ppaction://hlinksldjump"/>
              </a:rPr>
              <a:t>˘</a:t>
            </a:r>
            <a:r>
              <a:rPr dirty="0" baseline="5555" sz="750" spc="-37">
                <a:hlinkClick r:id="rId3" action="ppaction://hlinksldjump"/>
              </a:rPr>
              <a:t>a</a:t>
            </a:r>
            <a:endParaRPr baseline="5555" sz="750"/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15"/>
              <a:t>45</a:t>
            </a:r>
            <a:r>
              <a:rPr dirty="0" spc="30"/>
              <a:t>/52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840355">
              <a:lnSpc>
                <a:spcPct val="100000"/>
              </a:lnSpc>
            </a:pPr>
            <a:r>
              <a:rPr dirty="0" spc="-35"/>
              <a:t>Prehist</a:t>
            </a:r>
            <a:r>
              <a:rPr dirty="0" spc="-80"/>
              <a:t>o</a:t>
            </a:r>
            <a:r>
              <a:rPr dirty="0" spc="-25"/>
              <a:t>ric</a:t>
            </a:r>
            <a:r>
              <a:rPr dirty="0" spc="10"/>
              <a:t> </a:t>
            </a:r>
            <a:r>
              <a:rPr dirty="0" spc="-20"/>
              <a:t>File</a:t>
            </a:r>
            <a:r>
              <a:rPr dirty="0" spc="10"/>
              <a:t> </a:t>
            </a:r>
            <a:r>
              <a:rPr dirty="0" spc="-60"/>
              <a:t>Sys</a:t>
            </a:r>
            <a:r>
              <a:rPr dirty="0" spc="-35"/>
              <a:t>t</a:t>
            </a:r>
            <a:r>
              <a:rPr dirty="0" spc="-60"/>
              <a:t>e</a:t>
            </a:r>
            <a:r>
              <a:rPr dirty="0" spc="-85"/>
              <a:t>m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332001" y="604746"/>
            <a:ext cx="1943999" cy="23007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901077" y="2917837"/>
            <a:ext cx="2806065" cy="107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00" spc="95">
                <a:latin typeface="PMingLiU"/>
                <a:cs typeface="PMingLiU"/>
                <a:hlinkClick r:id="rId4"/>
              </a:rPr>
              <a:t>http://crazy</a:t>
            </a:r>
            <a:r>
              <a:rPr dirty="0" sz="600" spc="120">
                <a:latin typeface="PMingLiU"/>
                <a:cs typeface="PMingLiU"/>
                <a:hlinkClick r:id="rId4"/>
              </a:rPr>
              <a:t>h</a:t>
            </a:r>
            <a:r>
              <a:rPr dirty="0" sz="600" spc="60">
                <a:latin typeface="PMingLiU"/>
                <a:cs typeface="PMingLiU"/>
                <a:hlinkClick r:id="rId4"/>
              </a:rPr>
              <a:t>yena.com/funny</a:t>
            </a:r>
            <a:r>
              <a:rPr dirty="0" sz="600" spc="85">
                <a:latin typeface="PMingLiU"/>
                <a:cs typeface="PMingLiU"/>
                <a:hlinkClick r:id="rId4"/>
              </a:rPr>
              <a:t>-</a:t>
            </a:r>
            <a:r>
              <a:rPr dirty="0" sz="600" spc="125">
                <a:latin typeface="PMingLiU"/>
                <a:cs typeface="PMingLiU"/>
                <a:hlinkClick r:id="rId4"/>
              </a:rPr>
              <a:t>file</a:t>
            </a:r>
            <a:r>
              <a:rPr dirty="0" sz="600" spc="170">
                <a:latin typeface="PMingLiU"/>
                <a:cs typeface="PMingLiU"/>
                <a:hlinkClick r:id="rId4"/>
              </a:rPr>
              <a:t>-</a:t>
            </a:r>
            <a:r>
              <a:rPr dirty="0" sz="600" spc="65">
                <a:latin typeface="PMingLiU"/>
                <a:cs typeface="PMingLiU"/>
                <a:hlinkClick r:id="rId4"/>
              </a:rPr>
              <a:t>system</a:t>
            </a:r>
            <a:r>
              <a:rPr dirty="0" sz="600" spc="95">
                <a:latin typeface="PMingLiU"/>
                <a:cs typeface="PMingLiU"/>
                <a:hlinkClick r:id="rId4"/>
              </a:rPr>
              <a:t>-</a:t>
            </a:r>
            <a:r>
              <a:rPr dirty="0" sz="600" spc="125">
                <a:latin typeface="PMingLiU"/>
                <a:cs typeface="PMingLiU"/>
                <a:hlinkClick r:id="rId4"/>
              </a:rPr>
              <a:t>is</a:t>
            </a:r>
            <a:r>
              <a:rPr dirty="0" sz="600" spc="175">
                <a:latin typeface="PMingLiU"/>
                <a:cs typeface="PMingLiU"/>
                <a:hlinkClick r:id="rId4"/>
              </a:rPr>
              <a:t>-</a:t>
            </a:r>
            <a:r>
              <a:rPr dirty="0" sz="600" spc="155">
                <a:latin typeface="PMingLiU"/>
                <a:cs typeface="PMingLiU"/>
                <a:hlinkClick r:id="rId4"/>
              </a:rPr>
              <a:t>t</a:t>
            </a:r>
            <a:r>
              <a:rPr dirty="0" sz="600" spc="85">
                <a:latin typeface="PMingLiU"/>
                <a:cs typeface="PMingLiU"/>
                <a:hlinkClick r:id="rId4"/>
              </a:rPr>
              <a:t>he</a:t>
            </a:r>
            <a:r>
              <a:rPr dirty="0" sz="600" spc="110">
                <a:latin typeface="PMingLiU"/>
                <a:cs typeface="PMingLiU"/>
                <a:hlinkClick r:id="rId4"/>
              </a:rPr>
              <a:t>-</a:t>
            </a:r>
            <a:r>
              <a:rPr dirty="0" sz="600" spc="90">
                <a:latin typeface="PMingLiU"/>
                <a:cs typeface="PMingLiU"/>
                <a:hlinkClick r:id="rId4"/>
              </a:rPr>
              <a:t>preh</a:t>
            </a:r>
            <a:r>
              <a:rPr dirty="0" sz="600" spc="50">
                <a:latin typeface="PMingLiU"/>
                <a:cs typeface="PMingLiU"/>
                <a:hlinkClick r:id="rId4"/>
              </a:rPr>
              <a:t>i</a:t>
            </a:r>
            <a:r>
              <a:rPr dirty="0" sz="600" spc="110">
                <a:latin typeface="PMingLiU"/>
                <a:cs typeface="PMingLiU"/>
                <a:hlinkClick r:id="rId4"/>
              </a:rPr>
              <a:t>storic</a:t>
            </a:r>
            <a:r>
              <a:rPr dirty="0" sz="600" spc="145">
                <a:latin typeface="PMingLiU"/>
                <a:cs typeface="PMingLiU"/>
                <a:hlinkClick r:id="rId4"/>
              </a:rPr>
              <a:t>-</a:t>
            </a:r>
            <a:r>
              <a:rPr dirty="0" sz="600" spc="55">
                <a:latin typeface="PMingLiU"/>
                <a:cs typeface="PMingLiU"/>
                <a:hlinkClick r:id="rId4"/>
              </a:rPr>
              <a:t>google_en</a:t>
            </a:r>
            <a:endParaRPr sz="600">
              <a:latin typeface="PMingLiU"/>
              <a:cs typeface="PMingLiU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15">
                <a:hlinkClick r:id="rId5" action="ppaction://hlinksldjump"/>
              </a:rPr>
              <a:t>Cursul</a:t>
            </a:r>
            <a:r>
              <a:rPr dirty="0" baseline="5555" sz="750" spc="52">
                <a:hlinkClick r:id="rId5" action="ppaction://hlinksldjump"/>
              </a:rPr>
              <a:t> </a:t>
            </a:r>
            <a:r>
              <a:rPr dirty="0" baseline="5555" sz="750" spc="-30">
                <a:hlinkClick r:id="rId5" action="ppaction://hlinksldjump"/>
              </a:rPr>
              <a:t>6</a:t>
            </a:r>
            <a:r>
              <a:rPr dirty="0" baseline="5555" sz="750" spc="7"/>
              <a:t>,</a:t>
            </a:r>
            <a:r>
              <a:rPr dirty="0" baseline="5555" sz="750" spc="52"/>
              <a:t> </a:t>
            </a:r>
            <a:r>
              <a:rPr dirty="0" baseline="5555" sz="750">
                <a:hlinkClick r:id="rId5" action="ppaction://hlinksldjump"/>
              </a:rPr>
              <a:t>Interfa</a:t>
            </a:r>
            <a:r>
              <a:rPr dirty="0" baseline="5555" sz="750" spc="-179">
                <a:hlinkClick r:id="rId5" action="ppaction://hlinksldjump"/>
              </a:rPr>
              <a:t>t</a:t>
            </a:r>
            <a:r>
              <a:rPr dirty="0" sz="500" spc="25">
                <a:hlinkClick r:id="rId5" action="ppaction://hlinksldjump"/>
              </a:rPr>
              <a:t>,</a:t>
            </a:r>
            <a:r>
              <a:rPr dirty="0" baseline="5555" sz="750" spc="-37">
                <a:hlinkClick r:id="rId5" action="ppaction://hlinksldjump"/>
              </a:rPr>
              <a:t>a</a:t>
            </a:r>
            <a:r>
              <a:rPr dirty="0" baseline="5555" sz="750" spc="-52">
                <a:hlinkClick r:id="rId5" action="ppaction://hlinksldjump"/>
              </a:rPr>
              <a:t> </a:t>
            </a:r>
            <a:r>
              <a:rPr dirty="0" baseline="5555" sz="750" spc="-157">
                <a:hlinkClick r:id="rId5" action="ppaction://hlinksldjump"/>
              </a:rPr>
              <a:t>ˆ</a:t>
            </a:r>
            <a:r>
              <a:rPr dirty="0" baseline="5555" sz="750" spc="-15">
                <a:hlinkClick r:id="rId5" action="ppaction://hlinksldjump"/>
              </a:rPr>
              <a:t>ın</a:t>
            </a:r>
            <a:r>
              <a:rPr dirty="0" baseline="5555" sz="750" spc="52">
                <a:hlinkClick r:id="rId5" action="ppaction://hlinksldjump"/>
              </a:rPr>
              <a:t> </a:t>
            </a:r>
            <a:r>
              <a:rPr dirty="0" baseline="5555" sz="750">
                <a:hlinkClick r:id="rId5" action="ppaction://hlinksldjump"/>
              </a:rPr>
              <a:t>linia</a:t>
            </a:r>
            <a:r>
              <a:rPr dirty="0" baseline="5555" sz="750" spc="52">
                <a:hlinkClick r:id="rId5" action="ppaction://hlinksldjump"/>
              </a:rPr>
              <a:t> </a:t>
            </a:r>
            <a:r>
              <a:rPr dirty="0" baseline="5555" sz="750" spc="-37">
                <a:hlinkClick r:id="rId5" action="ppaction://hlinksldjump"/>
              </a:rPr>
              <a:t>de</a:t>
            </a:r>
            <a:r>
              <a:rPr dirty="0" baseline="5555" sz="750" spc="52">
                <a:hlinkClick r:id="rId5" action="ppaction://hlinksldjump"/>
              </a:rPr>
              <a:t> </a:t>
            </a:r>
            <a:r>
              <a:rPr dirty="0" baseline="5555" sz="750" spc="-15">
                <a:hlinkClick r:id="rId5" action="ppaction://hlinksldjump"/>
              </a:rPr>
              <a:t>coman</a:t>
            </a:r>
            <a:r>
              <a:rPr dirty="0" baseline="5555" sz="750" spc="-22">
                <a:hlinkClick r:id="rId5" action="ppaction://hlinksldjump"/>
              </a:rPr>
              <a:t>d</a:t>
            </a:r>
            <a:r>
              <a:rPr dirty="0" baseline="5555" sz="750" spc="-247">
                <a:hlinkClick r:id="rId5" action="ppaction://hlinksldjump"/>
              </a:rPr>
              <a:t>˘</a:t>
            </a:r>
            <a:r>
              <a:rPr dirty="0" baseline="5555" sz="750" spc="-37">
                <a:hlinkClick r:id="rId5" action="ppaction://hlinksldjump"/>
              </a:rPr>
              <a:t>a</a:t>
            </a:r>
            <a:endParaRPr baseline="5555" sz="750"/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58419">
              <a:lnSpc>
                <a:spcPts val="575"/>
              </a:lnSpc>
            </a:pPr>
            <a:fld id="{81D60167-4931-47E6-BA6A-407CBD079E47}" type="slidenum">
              <a:rPr dirty="0" spc="-15"/>
              <a:t>1</a:t>
            </a:fld>
            <a:r>
              <a:rPr dirty="0" spc="30"/>
              <a:t>/52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171825">
              <a:lnSpc>
                <a:spcPct val="100000"/>
              </a:lnSpc>
            </a:pPr>
            <a:r>
              <a:rPr dirty="0" spc="-30"/>
              <a:t>Unix</a:t>
            </a:r>
            <a:r>
              <a:rPr dirty="0" spc="10"/>
              <a:t> </a:t>
            </a:r>
            <a:r>
              <a:rPr dirty="0" spc="45"/>
              <a:t>P</a:t>
            </a:r>
            <a:r>
              <a:rPr dirty="0" spc="-105"/>
              <a:t>o</a:t>
            </a:r>
            <a:r>
              <a:rPr dirty="0" spc="-135"/>
              <a:t>w</a:t>
            </a:r>
            <a:r>
              <a:rPr dirty="0" spc="-75"/>
              <a:t>er</a:t>
            </a:r>
            <a:r>
              <a:rPr dirty="0" spc="15"/>
              <a:t> </a:t>
            </a:r>
            <a:r>
              <a:rPr dirty="0" spc="-5"/>
              <a:t>T</a:t>
            </a:r>
            <a:r>
              <a:rPr dirty="0" spc="-40"/>
              <a:t>o</a:t>
            </a:r>
            <a:r>
              <a:rPr dirty="0" spc="-55"/>
              <a:t>ols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76389" y="1111796"/>
            <a:ext cx="3300095" cy="12026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5">
                <a:latin typeface="Arial"/>
                <a:cs typeface="Arial"/>
              </a:rPr>
              <a:t>edi</a:t>
            </a:r>
            <a:r>
              <a:rPr dirty="0" sz="1100" spc="-204">
                <a:latin typeface="Arial"/>
                <a:cs typeface="Arial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ia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3-a,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2002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0">
                <a:latin typeface="Arial"/>
                <a:cs typeface="Arial"/>
              </a:rPr>
              <a:t>enciclo</a:t>
            </a:r>
            <a:r>
              <a:rPr dirty="0" sz="1100" spc="-30">
                <a:latin typeface="Arial"/>
                <a:cs typeface="Arial"/>
              </a:rPr>
              <a:t>p</a:t>
            </a:r>
            <a:r>
              <a:rPr dirty="0" sz="1100" spc="-75">
                <a:latin typeface="Arial"/>
                <a:cs typeface="Arial"/>
              </a:rPr>
              <a:t>edie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facil</a:t>
            </a:r>
            <a:r>
              <a:rPr dirty="0" sz="1100" spc="-15">
                <a:latin typeface="Arial"/>
                <a:cs typeface="Arial"/>
              </a:rPr>
              <a:t>t</a:t>
            </a:r>
            <a:r>
              <a:rPr dirty="0" sz="1100" spc="-365">
                <a:latin typeface="Arial"/>
                <a:cs typeface="Arial"/>
              </a:rPr>
              <a:t>˘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 spc="-204">
                <a:latin typeface="Arial"/>
                <a:cs typeface="Arial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il</a:t>
            </a:r>
            <a:r>
              <a:rPr dirty="0" sz="1100" spc="-55">
                <a:latin typeface="Arial"/>
                <a:cs typeface="Arial"/>
              </a:rPr>
              <a:t>o</a:t>
            </a:r>
            <a:r>
              <a:rPr dirty="0" sz="1100" spc="5">
                <a:latin typeface="Arial"/>
                <a:cs typeface="Arial"/>
              </a:rPr>
              <a:t>r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Unix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70">
                <a:latin typeface="Arial"/>
                <a:cs typeface="Arial"/>
              </a:rPr>
              <a:t>1100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pagini,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51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ca</a:t>
            </a:r>
            <a:r>
              <a:rPr dirty="0" sz="1100" spc="-75">
                <a:latin typeface="Arial"/>
                <a:cs typeface="Arial"/>
              </a:rPr>
              <a:t>p</a:t>
            </a:r>
            <a:r>
              <a:rPr dirty="0" sz="1100" spc="-15">
                <a:latin typeface="Arial"/>
                <a:cs typeface="Arial"/>
              </a:rPr>
              <a:t>itole</a:t>
            </a:r>
            <a:endParaRPr sz="1100">
              <a:latin typeface="Arial"/>
              <a:cs typeface="Arial"/>
            </a:endParaRPr>
          </a:p>
          <a:p>
            <a:pPr marL="160655" marR="5080" indent="-148590">
              <a:lnSpc>
                <a:spcPct val="102600"/>
              </a:lnSpc>
              <a:spcBef>
                <a:spcPts val="30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0">
                <a:latin typeface="Arial"/>
                <a:cs typeface="Arial"/>
              </a:rPr>
              <a:t>p</a:t>
            </a:r>
            <a:r>
              <a:rPr dirty="0" sz="1100" spc="-30">
                <a:latin typeface="Arial"/>
                <a:cs typeface="Arial"/>
              </a:rPr>
              <a:t>entru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45">
                <a:latin typeface="Arial"/>
                <a:cs typeface="Arial"/>
              </a:rPr>
              <a:t>“</a:t>
            </a:r>
            <a:r>
              <a:rPr dirty="0" sz="1100" spc="110">
                <a:latin typeface="Arial"/>
                <a:cs typeface="Arial"/>
              </a:rPr>
              <a:t>p</a:t>
            </a:r>
            <a:r>
              <a:rPr dirty="0" sz="1100" spc="-105">
                <a:latin typeface="Arial"/>
                <a:cs typeface="Arial"/>
              </a:rPr>
              <a:t>o</a:t>
            </a:r>
            <a:r>
              <a:rPr dirty="0" sz="1100" spc="-85">
                <a:latin typeface="Arial"/>
                <a:cs typeface="Arial"/>
              </a:rPr>
              <a:t>w</a:t>
            </a:r>
            <a:r>
              <a:rPr dirty="0" sz="1100" spc="-65">
                <a:latin typeface="Arial"/>
                <a:cs typeface="Arial"/>
              </a:rPr>
              <a:t>er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users”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–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utilizat</a:t>
            </a:r>
            <a:r>
              <a:rPr dirty="0" sz="1100" spc="-45">
                <a:latin typeface="Arial"/>
                <a:cs typeface="Arial"/>
              </a:rPr>
              <a:t>o</a:t>
            </a:r>
            <a:r>
              <a:rPr dirty="0" sz="1100" spc="10">
                <a:latin typeface="Arial"/>
                <a:cs typeface="Arial"/>
              </a:rPr>
              <a:t>ri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85">
                <a:latin typeface="Arial"/>
                <a:cs typeface="Arial"/>
              </a:rPr>
              <a:t>avansa</a:t>
            </a:r>
            <a:r>
              <a:rPr dirty="0" sz="1100" spc="-204">
                <a:latin typeface="Arial"/>
                <a:cs typeface="Arial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100" spc="15">
                <a:latin typeface="Arial"/>
                <a:cs typeface="Arial"/>
              </a:rPr>
              <a:t>i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75">
                <a:latin typeface="Arial"/>
                <a:cs typeface="Arial"/>
              </a:rPr>
              <a:t>c</a:t>
            </a:r>
            <a:r>
              <a:rPr dirty="0" sz="1100" spc="-114">
                <a:latin typeface="Arial"/>
                <a:cs typeface="Arial"/>
              </a:rPr>
              <a:t>a</a:t>
            </a:r>
            <a:r>
              <a:rPr dirty="0" sz="1100">
                <a:latin typeface="Arial"/>
                <a:cs typeface="Arial"/>
              </a:rPr>
              <a:t>r</a:t>
            </a:r>
            <a:r>
              <a:rPr dirty="0" sz="1100" spc="-130">
                <a:latin typeface="Arial"/>
                <a:cs typeface="Arial"/>
              </a:rPr>
              <a:t>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v</a:t>
            </a:r>
            <a:r>
              <a:rPr dirty="0" sz="1100" spc="-95">
                <a:latin typeface="Arial"/>
                <a:cs typeface="Arial"/>
              </a:rPr>
              <a:t>o</a:t>
            </a:r>
            <a:r>
              <a:rPr dirty="0" sz="1100" spc="5">
                <a:latin typeface="Arial"/>
                <a:cs typeface="Arial"/>
              </a:rPr>
              <a:t>r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145">
                <a:latin typeface="Arial"/>
                <a:cs typeface="Arial"/>
              </a:rPr>
              <a:t>s</a:t>
            </a:r>
            <a:r>
              <a:rPr dirty="0" sz="1100" spc="-365">
                <a:latin typeface="Arial"/>
                <a:cs typeface="Arial"/>
              </a:rPr>
              <a:t>˘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foloseas</a:t>
            </a:r>
            <a:r>
              <a:rPr dirty="0" sz="1100" spc="-95">
                <a:latin typeface="Arial"/>
                <a:cs typeface="Arial"/>
              </a:rPr>
              <a:t>c</a:t>
            </a:r>
            <a:r>
              <a:rPr dirty="0" sz="1100" spc="-360">
                <a:latin typeface="Arial"/>
                <a:cs typeface="Arial"/>
              </a:rPr>
              <a:t>˘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la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maxim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sistemul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5">
                <a:latin typeface="Arial"/>
                <a:cs typeface="Arial"/>
              </a:rPr>
              <a:t>capitole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excelente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des</a:t>
            </a:r>
            <a:r>
              <a:rPr dirty="0" sz="1100" spc="-130">
                <a:latin typeface="Arial"/>
                <a:cs typeface="Arial"/>
              </a:rPr>
              <a:t>p</a:t>
            </a:r>
            <a:r>
              <a:rPr dirty="0" sz="1100" spc="-65">
                <a:latin typeface="Arial"/>
                <a:cs typeface="Arial"/>
              </a:rPr>
              <a:t>re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shell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 spc="-434">
                <a:latin typeface="Arial"/>
                <a:cs typeface="Arial"/>
              </a:rPr>
              <a:t>s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75">
                <a:latin typeface="Arial"/>
                <a:cs typeface="Arial"/>
              </a:rPr>
              <a:t> </a:t>
            </a:r>
            <a:r>
              <a:rPr dirty="0" sz="1100" spc="15">
                <a:latin typeface="Arial"/>
                <a:cs typeface="Arial"/>
              </a:rPr>
              <a:t>i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shell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scripting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15">
                <a:hlinkClick r:id="rId3" action="ppaction://hlinksldjump"/>
              </a:rPr>
              <a:t>Cursul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 spc="-7">
                <a:hlinkClick r:id="rId3" action="ppaction://hlinksldjump"/>
              </a:rPr>
              <a:t>6,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>
                <a:hlinkClick r:id="rId3" action="ppaction://hlinksldjump"/>
              </a:rPr>
              <a:t>Interfa</a:t>
            </a:r>
            <a:r>
              <a:rPr dirty="0" baseline="5555" sz="750" spc="-179">
                <a:hlinkClick r:id="rId3" action="ppaction://hlinksldjump"/>
              </a:rPr>
              <a:t>t</a:t>
            </a:r>
            <a:r>
              <a:rPr dirty="0" sz="500" spc="25">
                <a:hlinkClick r:id="rId3" action="ppaction://hlinksldjump"/>
              </a:rPr>
              <a:t>,</a:t>
            </a:r>
            <a:r>
              <a:rPr dirty="0" baseline="5555" sz="750" spc="-37">
                <a:hlinkClick r:id="rId3" action="ppaction://hlinksldjump"/>
              </a:rPr>
              <a:t>a</a:t>
            </a:r>
            <a:r>
              <a:rPr dirty="0" baseline="5555" sz="750" spc="-52">
                <a:hlinkClick r:id="rId3" action="ppaction://hlinksldjump"/>
              </a:rPr>
              <a:t> </a:t>
            </a:r>
            <a:r>
              <a:rPr dirty="0" baseline="5555" sz="750" spc="-157">
                <a:hlinkClick r:id="rId3" action="ppaction://hlinksldjump"/>
              </a:rPr>
              <a:t>ˆ</a:t>
            </a:r>
            <a:r>
              <a:rPr dirty="0" baseline="5555" sz="750" spc="-15">
                <a:hlinkClick r:id="rId3" action="ppaction://hlinksldjump"/>
              </a:rPr>
              <a:t>ın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>
                <a:hlinkClick r:id="rId3" action="ppaction://hlinksldjump"/>
              </a:rPr>
              <a:t>linia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 spc="-37">
                <a:hlinkClick r:id="rId3" action="ppaction://hlinksldjump"/>
              </a:rPr>
              <a:t>de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 spc="-22">
                <a:hlinkClick r:id="rId3" action="ppaction://hlinksldjump"/>
              </a:rPr>
              <a:t>c</a:t>
            </a:r>
            <a:r>
              <a:rPr dirty="0" baseline="5555" sz="750" spc="-30">
                <a:hlinkClick r:id="rId3" action="ppaction://hlinksldjump"/>
              </a:rPr>
              <a:t>o</a:t>
            </a:r>
            <a:r>
              <a:rPr dirty="0" baseline="5555" sz="750" spc="-15">
                <a:hlinkClick r:id="rId3" action="ppaction://hlinksldjump"/>
              </a:rPr>
              <a:t>man</a:t>
            </a:r>
            <a:r>
              <a:rPr dirty="0" baseline="5555" sz="750" spc="-22">
                <a:hlinkClick r:id="rId3" action="ppaction://hlinksldjump"/>
              </a:rPr>
              <a:t>d</a:t>
            </a:r>
            <a:r>
              <a:rPr dirty="0" baseline="5555" sz="750" spc="-247">
                <a:hlinkClick r:id="rId3" action="ppaction://hlinksldjump"/>
              </a:rPr>
              <a:t>˘</a:t>
            </a:r>
            <a:r>
              <a:rPr dirty="0" baseline="5555" sz="750" spc="-37">
                <a:hlinkClick r:id="rId3" action="ppaction://hlinksldjump"/>
              </a:rPr>
              <a:t>a</a:t>
            </a:r>
            <a:endParaRPr baseline="5555" sz="750"/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15"/>
              <a:t>46</a:t>
            </a:r>
            <a:r>
              <a:rPr dirty="0" spc="30"/>
              <a:t>/52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700145">
              <a:lnSpc>
                <a:spcPct val="100000"/>
              </a:lnSpc>
            </a:pPr>
            <a:r>
              <a:rPr dirty="0" spc="-45"/>
              <a:t>Rob</a:t>
            </a:r>
            <a:r>
              <a:rPr dirty="0" spc="15"/>
              <a:t> </a:t>
            </a:r>
            <a:r>
              <a:rPr dirty="0" spc="15"/>
              <a:t>Pi</a:t>
            </a:r>
            <a:r>
              <a:rPr dirty="0" spc="-15"/>
              <a:t>k</a:t>
            </a:r>
            <a:r>
              <a:rPr dirty="0" spc="-114"/>
              <a:t>e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915210" y="513093"/>
            <a:ext cx="777533" cy="11355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76389" y="1807514"/>
            <a:ext cx="3781425" cy="13360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70">
                <a:latin typeface="Arial"/>
                <a:cs typeface="Arial"/>
              </a:rPr>
              <a:t>p</a:t>
            </a:r>
            <a:r>
              <a:rPr dirty="0" sz="1100" spc="-100">
                <a:latin typeface="Arial"/>
                <a:cs typeface="Arial"/>
              </a:rPr>
              <a:t>a</a:t>
            </a:r>
            <a:r>
              <a:rPr dirty="0" sz="1100" spc="-15">
                <a:latin typeface="Arial"/>
                <a:cs typeface="Arial"/>
              </a:rPr>
              <a:t>rte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echi</a:t>
            </a:r>
            <a:r>
              <a:rPr dirty="0" sz="1100" spc="-35">
                <a:latin typeface="Arial"/>
                <a:cs typeface="Arial"/>
              </a:rPr>
              <a:t>p</a:t>
            </a:r>
            <a:r>
              <a:rPr dirty="0" sz="1100" spc="-60">
                <a:latin typeface="Arial"/>
                <a:cs typeface="Arial"/>
              </a:rPr>
              <a:t>ei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Unix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0">
                <a:latin typeface="Arial"/>
                <a:cs typeface="Arial"/>
              </a:rPr>
              <a:t>ulteri</a:t>
            </a:r>
            <a:r>
              <a:rPr dirty="0" sz="1100" spc="-60">
                <a:latin typeface="Arial"/>
                <a:cs typeface="Arial"/>
              </a:rPr>
              <a:t>o</a:t>
            </a:r>
            <a:r>
              <a:rPr dirty="0" sz="1100">
                <a:latin typeface="Arial"/>
                <a:cs typeface="Arial"/>
              </a:rPr>
              <a:t>r,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dezvoltat</a:t>
            </a:r>
            <a:r>
              <a:rPr dirty="0" sz="1100" spc="-75">
                <a:latin typeface="Arial"/>
                <a:cs typeface="Arial"/>
              </a:rPr>
              <a:t>o</a:t>
            </a:r>
            <a:r>
              <a:rPr dirty="0" sz="1100" spc="5">
                <a:latin typeface="Arial"/>
                <a:cs typeface="Arial"/>
              </a:rPr>
              <a:t>r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la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Plan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9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34">
                <a:latin typeface="Arial"/>
                <a:cs typeface="Arial"/>
              </a:rPr>
              <a:t>s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75">
                <a:latin typeface="Arial"/>
                <a:cs typeface="Arial"/>
              </a:rPr>
              <a:t> </a:t>
            </a:r>
            <a:r>
              <a:rPr dirty="0" sz="1100" spc="15">
                <a:latin typeface="Arial"/>
                <a:cs typeface="Arial"/>
              </a:rPr>
              <a:t>i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Inferno</a:t>
            </a:r>
            <a:endParaRPr sz="1100">
              <a:latin typeface="Arial"/>
              <a:cs typeface="Arial"/>
            </a:endParaRPr>
          </a:p>
          <a:p>
            <a:pPr marL="300355">
              <a:lnSpc>
                <a:spcPts val="12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sisteme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de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o</a:t>
            </a:r>
            <a:r>
              <a:rPr dirty="0" sz="1000" spc="-25">
                <a:latin typeface="Arial"/>
                <a:cs typeface="Arial"/>
              </a:rPr>
              <a:t>p</a:t>
            </a:r>
            <a:r>
              <a:rPr dirty="0" sz="1000" spc="-60">
                <a:latin typeface="Arial"/>
                <a:cs typeface="Arial"/>
              </a:rPr>
              <a:t>er</a:t>
            </a:r>
            <a:r>
              <a:rPr dirty="0" sz="1000" spc="-105">
                <a:latin typeface="Arial"/>
                <a:cs typeface="Arial"/>
              </a:rPr>
              <a:t>a</a:t>
            </a:r>
            <a:r>
              <a:rPr dirty="0" sz="1000" spc="-55">
                <a:latin typeface="Arial"/>
                <a:cs typeface="Arial"/>
              </a:rPr>
              <a:t>re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unde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15">
                <a:latin typeface="Arial"/>
                <a:cs typeface="Arial"/>
              </a:rPr>
              <a:t>totul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este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15">
                <a:latin typeface="Arial"/>
                <a:cs typeface="Arial"/>
              </a:rPr>
              <a:t>fi</a:t>
            </a:r>
            <a:r>
              <a:rPr dirty="0" sz="1000" spc="-385">
                <a:latin typeface="Arial"/>
                <a:cs typeface="Arial"/>
              </a:rPr>
              <a:t>s</a:t>
            </a:r>
            <a:r>
              <a:rPr dirty="0" baseline="-16666" sz="750" spc="7">
                <a:latin typeface="Arial"/>
                <a:cs typeface="Arial"/>
              </a:rPr>
              <a:t>,</a:t>
            </a:r>
            <a:r>
              <a:rPr dirty="0" baseline="-16666" sz="750" spc="-37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ier</a:t>
            </a:r>
            <a:endParaRPr sz="1000">
              <a:latin typeface="Arial"/>
              <a:cs typeface="Arial"/>
            </a:endParaRPr>
          </a:p>
          <a:p>
            <a:pPr marL="300355">
              <a:lnSpc>
                <a:spcPts val="1200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114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Unix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a</a:t>
            </a:r>
            <a:r>
              <a:rPr dirty="0" sz="1000" spc="-90">
                <a:latin typeface="Arial"/>
                <a:cs typeface="Arial"/>
              </a:rPr>
              <a:t>p</a:t>
            </a:r>
            <a:r>
              <a:rPr dirty="0" sz="1000" spc="-45">
                <a:latin typeface="Arial"/>
                <a:cs typeface="Arial"/>
              </a:rPr>
              <a:t>roa</a:t>
            </a:r>
            <a:r>
              <a:rPr dirty="0" sz="1000" spc="-25">
                <a:latin typeface="Arial"/>
                <a:cs typeface="Arial"/>
              </a:rPr>
              <a:t>p</a:t>
            </a:r>
            <a:r>
              <a:rPr dirty="0" sz="1000" spc="-114">
                <a:latin typeface="Arial"/>
                <a:cs typeface="Arial"/>
              </a:rPr>
              <a:t>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15">
                <a:latin typeface="Arial"/>
                <a:cs typeface="Arial"/>
              </a:rPr>
              <a:t>totul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este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15">
                <a:latin typeface="Arial"/>
                <a:cs typeface="Arial"/>
              </a:rPr>
              <a:t>fi</a:t>
            </a:r>
            <a:r>
              <a:rPr dirty="0" sz="1000" spc="-385">
                <a:latin typeface="Arial"/>
                <a:cs typeface="Arial"/>
              </a:rPr>
              <a:t>s</a:t>
            </a:r>
            <a:r>
              <a:rPr dirty="0" baseline="-16666" sz="750" spc="7">
                <a:latin typeface="Arial"/>
                <a:cs typeface="Arial"/>
              </a:rPr>
              <a:t>,</a:t>
            </a:r>
            <a:r>
              <a:rPr dirty="0" baseline="-16666" sz="750" spc="-37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ier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85">
                <a:latin typeface="Arial"/>
                <a:cs typeface="Arial"/>
              </a:rPr>
              <a:t>c</a:t>
            </a:r>
            <a:r>
              <a:rPr dirty="0" sz="1100" spc="-360">
                <a:latin typeface="Arial"/>
                <a:cs typeface="Arial"/>
              </a:rPr>
              <a:t>˘</a:t>
            </a:r>
            <a:r>
              <a:rPr dirty="0" sz="1100" spc="-45">
                <a:latin typeface="Arial"/>
                <a:cs typeface="Arial"/>
              </a:rPr>
              <a:t>ar</a:t>
            </a:r>
            <a:r>
              <a:rPr dirty="0" sz="1100" spc="-204">
                <a:latin typeface="Arial"/>
                <a:cs typeface="Arial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100" spc="15">
                <a:latin typeface="Arial"/>
                <a:cs typeface="Arial"/>
              </a:rPr>
              <a:t>i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34">
                <a:latin typeface="Arial"/>
                <a:cs typeface="Arial"/>
              </a:rPr>
              <a:t>s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75">
                <a:latin typeface="Arial"/>
                <a:cs typeface="Arial"/>
              </a:rPr>
              <a:t> </a:t>
            </a:r>
            <a:r>
              <a:rPr dirty="0" sz="1100" spc="15">
                <a:latin typeface="Arial"/>
                <a:cs typeface="Arial"/>
              </a:rPr>
              <a:t>i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80">
                <a:latin typeface="Arial"/>
                <a:cs typeface="Arial"/>
              </a:rPr>
              <a:t>p</a:t>
            </a:r>
            <a:r>
              <a:rPr dirty="0" sz="1100" spc="-50">
                <a:latin typeface="Arial"/>
                <a:cs typeface="Arial"/>
              </a:rPr>
              <a:t>roiec</a:t>
            </a:r>
            <a:r>
              <a:rPr dirty="0" sz="1100" spc="-20">
                <a:latin typeface="Arial"/>
                <a:cs typeface="Arial"/>
              </a:rPr>
              <a:t>te</a:t>
            </a:r>
            <a:r>
              <a:rPr dirty="0" sz="1100" spc="-85">
                <a:latin typeface="Arial"/>
                <a:cs typeface="Arial"/>
              </a:rPr>
              <a:t> </a:t>
            </a:r>
            <a:r>
              <a:rPr dirty="0" sz="1100" spc="-229">
                <a:latin typeface="Arial"/>
                <a:cs typeface="Arial"/>
              </a:rPr>
              <a:t>ˆ</a:t>
            </a:r>
            <a:r>
              <a:rPr dirty="0" sz="1100" spc="-50">
                <a:latin typeface="Arial"/>
                <a:cs typeface="Arial"/>
              </a:rPr>
              <a:t>ım</a:t>
            </a:r>
            <a:r>
              <a:rPr dirty="0" sz="1100" spc="-85">
                <a:latin typeface="Arial"/>
                <a:cs typeface="Arial"/>
              </a:rPr>
              <a:t>p</a:t>
            </a:r>
            <a:r>
              <a:rPr dirty="0" sz="1100" spc="-55">
                <a:latin typeface="Arial"/>
                <a:cs typeface="Arial"/>
              </a:rPr>
              <a:t>reu</a:t>
            </a:r>
            <a:r>
              <a:rPr dirty="0" sz="1100" spc="-80">
                <a:latin typeface="Arial"/>
                <a:cs typeface="Arial"/>
              </a:rPr>
              <a:t>n</a:t>
            </a:r>
            <a:r>
              <a:rPr dirty="0" sz="1100" spc="-360">
                <a:latin typeface="Arial"/>
                <a:cs typeface="Arial"/>
              </a:rPr>
              <a:t>˘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cu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Ken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Thompson,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Brian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Kernighan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0">
                <a:latin typeface="Arial"/>
                <a:cs typeface="Arial"/>
              </a:rPr>
              <a:t>UTF-8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5">
                <a:latin typeface="Arial"/>
                <a:cs typeface="Arial"/>
              </a:rPr>
              <a:t>lucrea</a:t>
            </a:r>
            <a:r>
              <a:rPr dirty="0" sz="1100" spc="-75">
                <a:latin typeface="Arial"/>
                <a:cs typeface="Arial"/>
              </a:rPr>
              <a:t>z</a:t>
            </a:r>
            <a:r>
              <a:rPr dirty="0" sz="1100" spc="-360">
                <a:latin typeface="Arial"/>
                <a:cs typeface="Arial"/>
              </a:rPr>
              <a:t>˘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la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120">
                <a:latin typeface="Arial"/>
                <a:cs typeface="Arial"/>
              </a:rPr>
              <a:t>G</a:t>
            </a:r>
            <a:r>
              <a:rPr dirty="0" sz="1100" spc="-60">
                <a:latin typeface="Arial"/>
                <a:cs typeface="Arial"/>
              </a:rPr>
              <a:t>o</a:t>
            </a:r>
            <a:r>
              <a:rPr dirty="0" sz="1100" spc="-65">
                <a:latin typeface="Arial"/>
                <a:cs typeface="Arial"/>
              </a:rPr>
              <a:t>ogle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15">
                <a:hlinkClick r:id="rId4" action="ppaction://hlinksldjump"/>
              </a:rPr>
              <a:t>Cursul</a:t>
            </a:r>
            <a:r>
              <a:rPr dirty="0" baseline="5555" sz="750" spc="52">
                <a:hlinkClick r:id="rId4" action="ppaction://hlinksldjump"/>
              </a:rPr>
              <a:t> </a:t>
            </a:r>
            <a:r>
              <a:rPr dirty="0" baseline="5555" sz="750" spc="-7">
                <a:hlinkClick r:id="rId4" action="ppaction://hlinksldjump"/>
              </a:rPr>
              <a:t>6,</a:t>
            </a:r>
            <a:r>
              <a:rPr dirty="0" baseline="5555" sz="750" spc="52">
                <a:hlinkClick r:id="rId4" action="ppaction://hlinksldjump"/>
              </a:rPr>
              <a:t> </a:t>
            </a:r>
            <a:r>
              <a:rPr dirty="0" baseline="5555" sz="750">
                <a:hlinkClick r:id="rId4" action="ppaction://hlinksldjump"/>
              </a:rPr>
              <a:t>Interfa</a:t>
            </a:r>
            <a:r>
              <a:rPr dirty="0" baseline="5555" sz="750" spc="-179">
                <a:hlinkClick r:id="rId4" action="ppaction://hlinksldjump"/>
              </a:rPr>
              <a:t>t</a:t>
            </a:r>
            <a:r>
              <a:rPr dirty="0" sz="500" spc="25">
                <a:hlinkClick r:id="rId4" action="ppaction://hlinksldjump"/>
              </a:rPr>
              <a:t>,</a:t>
            </a:r>
            <a:r>
              <a:rPr dirty="0" baseline="5555" sz="750" spc="-37">
                <a:hlinkClick r:id="rId4" action="ppaction://hlinksldjump"/>
              </a:rPr>
              <a:t>a</a:t>
            </a:r>
            <a:r>
              <a:rPr dirty="0" baseline="5555" sz="750" spc="-52">
                <a:hlinkClick r:id="rId4" action="ppaction://hlinksldjump"/>
              </a:rPr>
              <a:t> </a:t>
            </a:r>
            <a:r>
              <a:rPr dirty="0" baseline="5555" sz="750" spc="-157">
                <a:hlinkClick r:id="rId4" action="ppaction://hlinksldjump"/>
              </a:rPr>
              <a:t>ˆ</a:t>
            </a:r>
            <a:r>
              <a:rPr dirty="0" baseline="5555" sz="750" spc="-15">
                <a:hlinkClick r:id="rId4" action="ppaction://hlinksldjump"/>
              </a:rPr>
              <a:t>ın</a:t>
            </a:r>
            <a:r>
              <a:rPr dirty="0" baseline="5555" sz="750" spc="52">
                <a:hlinkClick r:id="rId4" action="ppaction://hlinksldjump"/>
              </a:rPr>
              <a:t> </a:t>
            </a:r>
            <a:r>
              <a:rPr dirty="0" baseline="5555" sz="750">
                <a:hlinkClick r:id="rId4" action="ppaction://hlinksldjump"/>
              </a:rPr>
              <a:t>linia</a:t>
            </a:r>
            <a:r>
              <a:rPr dirty="0" baseline="5555" sz="750" spc="52">
                <a:hlinkClick r:id="rId4" action="ppaction://hlinksldjump"/>
              </a:rPr>
              <a:t> </a:t>
            </a:r>
            <a:r>
              <a:rPr dirty="0" baseline="5555" sz="750" spc="-37">
                <a:hlinkClick r:id="rId4" action="ppaction://hlinksldjump"/>
              </a:rPr>
              <a:t>de</a:t>
            </a:r>
            <a:r>
              <a:rPr dirty="0" baseline="5555" sz="750" spc="52">
                <a:hlinkClick r:id="rId4" action="ppaction://hlinksldjump"/>
              </a:rPr>
              <a:t> </a:t>
            </a:r>
            <a:r>
              <a:rPr dirty="0" baseline="5555" sz="750" spc="-22">
                <a:hlinkClick r:id="rId4" action="ppaction://hlinksldjump"/>
              </a:rPr>
              <a:t>c</a:t>
            </a:r>
            <a:r>
              <a:rPr dirty="0" baseline="5555" sz="750" spc="-30">
                <a:hlinkClick r:id="rId4" action="ppaction://hlinksldjump"/>
              </a:rPr>
              <a:t>o</a:t>
            </a:r>
            <a:r>
              <a:rPr dirty="0" baseline="5555" sz="750" spc="-15">
                <a:hlinkClick r:id="rId4" action="ppaction://hlinksldjump"/>
              </a:rPr>
              <a:t>man</a:t>
            </a:r>
            <a:r>
              <a:rPr dirty="0" baseline="5555" sz="750" spc="-22">
                <a:hlinkClick r:id="rId4" action="ppaction://hlinksldjump"/>
              </a:rPr>
              <a:t>d</a:t>
            </a:r>
            <a:r>
              <a:rPr dirty="0" baseline="5555" sz="750" spc="-247">
                <a:hlinkClick r:id="rId4" action="ppaction://hlinksldjump"/>
              </a:rPr>
              <a:t>˘</a:t>
            </a:r>
            <a:r>
              <a:rPr dirty="0" baseline="5555" sz="750" spc="-37">
                <a:hlinkClick r:id="rId4" action="ppaction://hlinksldjump"/>
              </a:rPr>
              <a:t>a</a:t>
            </a:r>
            <a:endParaRPr baseline="5555" sz="750"/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15"/>
              <a:t>47</a:t>
            </a:r>
            <a:r>
              <a:rPr dirty="0" spc="30"/>
              <a:t>/52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757295">
              <a:lnSpc>
                <a:spcPct val="100000"/>
              </a:lnSpc>
            </a:pPr>
            <a:r>
              <a:rPr dirty="0" spc="-45"/>
              <a:t>Amazon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76389" y="771093"/>
            <a:ext cx="3685540" cy="20770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0">
                <a:latin typeface="Arial"/>
                <a:cs typeface="Arial"/>
              </a:rPr>
              <a:t>Amazon.com,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Inc.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65">
                <a:latin typeface="Arial"/>
                <a:cs typeface="Arial"/>
              </a:rPr>
              <a:t>comer</a:t>
            </a:r>
            <a:r>
              <a:rPr dirty="0" sz="1100" spc="-204">
                <a:latin typeface="Arial"/>
                <a:cs typeface="Arial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>
                <a:latin typeface="Arial"/>
                <a:cs typeface="Arial"/>
              </a:rPr>
              <a:t>  </a:t>
            </a:r>
            <a:r>
              <a:rPr dirty="0" baseline="-13888" sz="900" spc="-44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electronic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(online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retailer)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5">
                <a:latin typeface="Arial"/>
                <a:cs typeface="Arial"/>
              </a:rPr>
              <a:t>fonda</a:t>
            </a:r>
            <a:r>
              <a:rPr dirty="0" sz="1100" spc="-30">
                <a:latin typeface="Arial"/>
                <a:cs typeface="Arial"/>
              </a:rPr>
              <a:t>t</a:t>
            </a:r>
            <a:r>
              <a:rPr dirty="0" sz="1100" spc="-360">
                <a:latin typeface="Arial"/>
                <a:cs typeface="Arial"/>
              </a:rPr>
              <a:t>˘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 spc="-85">
                <a:latin typeface="Arial"/>
                <a:cs typeface="Arial"/>
              </a:rPr>
              <a:t> </a:t>
            </a:r>
            <a:r>
              <a:rPr dirty="0" sz="1100" spc="-229">
                <a:latin typeface="Arial"/>
                <a:cs typeface="Arial"/>
              </a:rPr>
              <a:t>ˆ</a:t>
            </a:r>
            <a:r>
              <a:rPr dirty="0" sz="1100" spc="-50">
                <a:latin typeface="Arial"/>
                <a:cs typeface="Arial"/>
              </a:rPr>
              <a:t>ın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1994,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online</a:t>
            </a:r>
            <a:r>
              <a:rPr dirty="0" sz="1100" spc="-85">
                <a:latin typeface="Arial"/>
                <a:cs typeface="Arial"/>
              </a:rPr>
              <a:t> </a:t>
            </a:r>
            <a:r>
              <a:rPr dirty="0" sz="1100" spc="-229">
                <a:latin typeface="Arial"/>
                <a:cs typeface="Arial"/>
              </a:rPr>
              <a:t>ˆ</a:t>
            </a:r>
            <a:r>
              <a:rPr dirty="0" sz="1100" spc="-50">
                <a:latin typeface="Arial"/>
                <a:cs typeface="Arial"/>
              </a:rPr>
              <a:t>ın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1995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10">
                <a:latin typeface="Arial"/>
                <a:cs typeface="Arial"/>
              </a:rPr>
              <a:t>ini</a:t>
            </a:r>
            <a:r>
              <a:rPr dirty="0" sz="1100" spc="-204">
                <a:latin typeface="Arial"/>
                <a:cs typeface="Arial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ial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li</a:t>
            </a:r>
            <a:r>
              <a:rPr dirty="0" sz="1100" spc="-40">
                <a:latin typeface="Arial"/>
                <a:cs typeface="Arial"/>
              </a:rPr>
              <a:t>b</a:t>
            </a:r>
            <a:r>
              <a:rPr dirty="0" sz="1100" spc="-5">
                <a:latin typeface="Arial"/>
                <a:cs typeface="Arial"/>
              </a:rPr>
              <a:t>r</a:t>
            </a:r>
            <a:r>
              <a:rPr dirty="0" sz="1100" spc="-365">
                <a:latin typeface="Arial"/>
                <a:cs typeface="Arial"/>
              </a:rPr>
              <a:t>˘</a:t>
            </a:r>
            <a:r>
              <a:rPr dirty="0" sz="1100" spc="-50">
                <a:latin typeface="Arial"/>
                <a:cs typeface="Arial"/>
              </a:rPr>
              <a:t>arie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online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60">
                <a:latin typeface="Arial"/>
                <a:cs typeface="Arial"/>
              </a:rPr>
              <a:t>Amazon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Kindle</a:t>
            </a:r>
            <a:endParaRPr sz="1100">
              <a:latin typeface="Arial"/>
              <a:cs typeface="Arial"/>
            </a:endParaRPr>
          </a:p>
          <a:p>
            <a:pPr marL="160655" marR="5080" indent="-148590">
              <a:lnSpc>
                <a:spcPct val="102699"/>
              </a:lnSpc>
              <a:spcBef>
                <a:spcPts val="29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-157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29">
                <a:latin typeface="Arial"/>
                <a:cs typeface="Arial"/>
              </a:rPr>
              <a:t>ˆ</a:t>
            </a:r>
            <a:r>
              <a:rPr dirty="0" sz="1100" spc="-50">
                <a:latin typeface="Arial"/>
                <a:cs typeface="Arial"/>
              </a:rPr>
              <a:t>ın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2010,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v</a:t>
            </a:r>
            <a:r>
              <a:rPr dirty="0" sz="1100" spc="-360">
                <a:latin typeface="Arial"/>
                <a:cs typeface="Arial"/>
              </a:rPr>
              <a:t>ˆ</a:t>
            </a:r>
            <a:r>
              <a:rPr dirty="0" sz="1100" spc="-75">
                <a:latin typeface="Arial"/>
                <a:cs typeface="Arial"/>
              </a:rPr>
              <a:t>an</a:t>
            </a:r>
            <a:r>
              <a:rPr dirty="0" sz="1100" spc="-80">
                <a:latin typeface="Arial"/>
                <a:cs typeface="Arial"/>
              </a:rPr>
              <a:t>z</a:t>
            </a:r>
            <a:r>
              <a:rPr dirty="0" sz="1100" spc="-360">
                <a:latin typeface="Arial"/>
                <a:cs typeface="Arial"/>
              </a:rPr>
              <a:t>˘</a:t>
            </a:r>
            <a:r>
              <a:rPr dirty="0" sz="1100" spc="-40">
                <a:latin typeface="Arial"/>
                <a:cs typeface="Arial"/>
              </a:rPr>
              <a:t>arile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e-</a:t>
            </a:r>
            <a:r>
              <a:rPr dirty="0" sz="1100" spc="-40">
                <a:latin typeface="Arial"/>
                <a:cs typeface="Arial"/>
              </a:rPr>
              <a:t>b</a:t>
            </a:r>
            <a:r>
              <a:rPr dirty="0" sz="1100" spc="-45">
                <a:latin typeface="Arial"/>
                <a:cs typeface="Arial"/>
              </a:rPr>
              <a:t>o</a:t>
            </a:r>
            <a:r>
              <a:rPr dirty="0" sz="1100" spc="-75">
                <a:latin typeface="Arial"/>
                <a:cs typeface="Arial"/>
              </a:rPr>
              <a:t>oks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au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75">
                <a:latin typeface="Arial"/>
                <a:cs typeface="Arial"/>
              </a:rPr>
              <a:t>de</a:t>
            </a:r>
            <a:r>
              <a:rPr dirty="0" sz="1100" spc="-90">
                <a:latin typeface="Arial"/>
                <a:cs typeface="Arial"/>
              </a:rPr>
              <a:t>p</a:t>
            </a:r>
            <a:r>
              <a:rPr dirty="0" sz="1100" spc="-360">
                <a:latin typeface="Arial"/>
                <a:cs typeface="Arial"/>
              </a:rPr>
              <a:t>˘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 spc="-434">
                <a:latin typeface="Arial"/>
                <a:cs typeface="Arial"/>
              </a:rPr>
              <a:t>s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75">
                <a:latin typeface="Arial"/>
                <a:cs typeface="Arial"/>
              </a:rPr>
              <a:t> </a:t>
            </a:r>
            <a:r>
              <a:rPr dirty="0" sz="1100" spc="50">
                <a:latin typeface="Arial"/>
                <a:cs typeface="Arial"/>
              </a:rPr>
              <a:t>it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v</a:t>
            </a:r>
            <a:r>
              <a:rPr dirty="0" sz="1100" spc="-365">
                <a:latin typeface="Arial"/>
                <a:cs typeface="Arial"/>
              </a:rPr>
              <a:t>ˆ</a:t>
            </a:r>
            <a:r>
              <a:rPr dirty="0" sz="1100" spc="-75">
                <a:latin typeface="Arial"/>
                <a:cs typeface="Arial"/>
              </a:rPr>
              <a:t>an</a:t>
            </a:r>
            <a:r>
              <a:rPr dirty="0" sz="1100" spc="-80">
                <a:latin typeface="Arial"/>
                <a:cs typeface="Arial"/>
              </a:rPr>
              <a:t>z</a:t>
            </a:r>
            <a:r>
              <a:rPr dirty="0" sz="1100" spc="-365">
                <a:latin typeface="Arial"/>
                <a:cs typeface="Arial"/>
              </a:rPr>
              <a:t>˘</a:t>
            </a:r>
            <a:r>
              <a:rPr dirty="0" sz="1100" spc="-40">
                <a:latin typeface="Arial"/>
                <a:cs typeface="Arial"/>
              </a:rPr>
              <a:t>arile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85">
                <a:latin typeface="Arial"/>
                <a:cs typeface="Arial"/>
              </a:rPr>
              <a:t>c</a:t>
            </a:r>
            <a:r>
              <a:rPr dirty="0" sz="1100" spc="-360">
                <a:latin typeface="Arial"/>
                <a:cs typeface="Arial"/>
              </a:rPr>
              <a:t>˘</a:t>
            </a:r>
            <a:r>
              <a:rPr dirty="0" sz="1100" spc="-45">
                <a:latin typeface="Arial"/>
                <a:cs typeface="Arial"/>
              </a:rPr>
              <a:t>ar</a:t>
            </a:r>
            <a:r>
              <a:rPr dirty="0" sz="1100" spc="-204">
                <a:latin typeface="Arial"/>
                <a:cs typeface="Arial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100" spc="15">
                <a:latin typeface="Arial"/>
                <a:cs typeface="Arial"/>
              </a:rPr>
              <a:t>i</a:t>
            </a:r>
            <a:r>
              <a:rPr dirty="0" sz="1100" spc="-85">
                <a:latin typeface="Arial"/>
                <a:cs typeface="Arial"/>
              </a:rPr>
              <a:t> </a:t>
            </a:r>
            <a:r>
              <a:rPr dirty="0" sz="1100" spc="-229">
                <a:latin typeface="Arial"/>
                <a:cs typeface="Arial"/>
              </a:rPr>
              <a:t>ˆ</a:t>
            </a:r>
            <a:r>
              <a:rPr dirty="0" sz="1100" spc="-50">
                <a:latin typeface="Arial"/>
                <a:cs typeface="Arial"/>
              </a:rPr>
              <a:t>ın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f</a:t>
            </a:r>
            <a:r>
              <a:rPr dirty="0" sz="1100" spc="-65">
                <a:latin typeface="Arial"/>
                <a:cs typeface="Arial"/>
              </a:rPr>
              <a:t>o</a:t>
            </a:r>
            <a:r>
              <a:rPr dirty="0" sz="1100" spc="-15">
                <a:latin typeface="Arial"/>
                <a:cs typeface="Arial"/>
              </a:rPr>
              <a:t>rmat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80">
                <a:latin typeface="Arial"/>
                <a:cs typeface="Arial"/>
              </a:rPr>
              <a:t>p</a:t>
            </a:r>
            <a:r>
              <a:rPr dirty="0" sz="1100" spc="10">
                <a:latin typeface="Arial"/>
                <a:cs typeface="Arial"/>
              </a:rPr>
              <a:t>rintat</a:t>
            </a:r>
            <a:endParaRPr sz="1100">
              <a:latin typeface="Arial"/>
              <a:cs typeface="Arial"/>
            </a:endParaRPr>
          </a:p>
          <a:p>
            <a:pPr marL="160655" marR="157480" indent="-148590">
              <a:lnSpc>
                <a:spcPts val="1200"/>
              </a:lnSpc>
              <a:spcBef>
                <a:spcPts val="31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60">
                <a:latin typeface="Arial"/>
                <a:cs typeface="Arial"/>
              </a:rPr>
              <a:t>Amazon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W</a:t>
            </a:r>
            <a:r>
              <a:rPr dirty="0" sz="1100" spc="-90">
                <a:latin typeface="Arial"/>
                <a:cs typeface="Arial"/>
              </a:rPr>
              <a:t>eb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80">
                <a:latin typeface="Arial"/>
                <a:cs typeface="Arial"/>
              </a:rPr>
              <a:t>Services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–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servicii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st</a:t>
            </a:r>
            <a:r>
              <a:rPr dirty="0" sz="1100" spc="-20">
                <a:latin typeface="Arial"/>
                <a:cs typeface="Arial"/>
              </a:rPr>
              <a:t>o</a:t>
            </a:r>
            <a:r>
              <a:rPr dirty="0" sz="1100" spc="-75">
                <a:latin typeface="Arial"/>
                <a:cs typeface="Arial"/>
              </a:rPr>
              <a:t>c</a:t>
            </a:r>
            <a:r>
              <a:rPr dirty="0" sz="1100" spc="-114">
                <a:latin typeface="Arial"/>
                <a:cs typeface="Arial"/>
              </a:rPr>
              <a:t>a</a:t>
            </a:r>
            <a:r>
              <a:rPr dirty="0" sz="1100" spc="-65">
                <a:latin typeface="Arial"/>
                <a:cs typeface="Arial"/>
              </a:rPr>
              <a:t>re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34">
                <a:latin typeface="Arial"/>
                <a:cs typeface="Arial"/>
              </a:rPr>
              <a:t>s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75">
                <a:latin typeface="Arial"/>
                <a:cs typeface="Arial"/>
              </a:rPr>
              <a:t> </a:t>
            </a:r>
            <a:r>
              <a:rPr dirty="0" sz="1100" spc="15">
                <a:latin typeface="Arial"/>
                <a:cs typeface="Arial"/>
              </a:rPr>
              <a:t>i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rul</a:t>
            </a:r>
            <a:r>
              <a:rPr dirty="0" sz="1100" spc="-70">
                <a:latin typeface="Arial"/>
                <a:cs typeface="Arial"/>
              </a:rPr>
              <a:t>a</a:t>
            </a:r>
            <a:r>
              <a:rPr dirty="0" sz="1100" spc="-45">
                <a:latin typeface="Arial"/>
                <a:cs typeface="Arial"/>
              </a:rPr>
              <a:t>re,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cloud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computing</a:t>
            </a:r>
            <a:endParaRPr sz="1100">
              <a:latin typeface="Arial"/>
              <a:cs typeface="Arial"/>
            </a:endParaRPr>
          </a:p>
          <a:p>
            <a:pPr marL="300355">
              <a:lnSpc>
                <a:spcPts val="1200"/>
              </a:lnSpc>
              <a:spcBef>
                <a:spcPts val="15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Amazon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EC2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–</a:t>
            </a:r>
            <a:r>
              <a:rPr dirty="0" sz="1000" spc="-80">
                <a:latin typeface="Arial"/>
                <a:cs typeface="Arial"/>
              </a:rPr>
              <a:t> </a:t>
            </a:r>
            <a:r>
              <a:rPr dirty="0" sz="1000" spc="-204">
                <a:latin typeface="Arial"/>
                <a:cs typeface="Arial"/>
              </a:rPr>
              <a:t>ˆ</a:t>
            </a:r>
            <a:r>
              <a:rPr dirty="0" sz="1000" spc="-40">
                <a:latin typeface="Arial"/>
                <a:cs typeface="Arial"/>
              </a:rPr>
              <a:t>ınchiriere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de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ma</a:t>
            </a:r>
            <a:r>
              <a:rPr dirty="0" sz="1000" spc="-390">
                <a:latin typeface="Arial"/>
                <a:cs typeface="Arial"/>
              </a:rPr>
              <a:t>s</a:t>
            </a:r>
            <a:r>
              <a:rPr dirty="0" baseline="-16666" sz="750" spc="7">
                <a:latin typeface="Arial"/>
                <a:cs typeface="Arial"/>
              </a:rPr>
              <a:t>,</a:t>
            </a:r>
            <a:r>
              <a:rPr dirty="0" baseline="-16666" sz="750" spc="-37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ini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virtuale</a:t>
            </a:r>
            <a:endParaRPr sz="1000">
              <a:latin typeface="Arial"/>
              <a:cs typeface="Arial"/>
            </a:endParaRPr>
          </a:p>
          <a:p>
            <a:pPr marL="300355">
              <a:lnSpc>
                <a:spcPts val="1200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Amazon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90">
                <a:latin typeface="Arial"/>
                <a:cs typeface="Arial"/>
              </a:rPr>
              <a:t>S3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–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servicii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de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st</a:t>
            </a:r>
            <a:r>
              <a:rPr dirty="0" sz="1000" spc="-15">
                <a:latin typeface="Arial"/>
                <a:cs typeface="Arial"/>
              </a:rPr>
              <a:t>o</a:t>
            </a:r>
            <a:r>
              <a:rPr dirty="0" sz="1000" spc="-65">
                <a:latin typeface="Arial"/>
                <a:cs typeface="Arial"/>
              </a:rPr>
              <a:t>c</a:t>
            </a:r>
            <a:r>
              <a:rPr dirty="0" sz="1000" spc="-105">
                <a:latin typeface="Arial"/>
                <a:cs typeface="Arial"/>
              </a:rPr>
              <a:t>a</a:t>
            </a:r>
            <a:r>
              <a:rPr dirty="0" sz="1000" spc="-55">
                <a:latin typeface="Arial"/>
                <a:cs typeface="Arial"/>
              </a:rPr>
              <a:t>re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15">
                <a:hlinkClick r:id="rId3" action="ppaction://hlinksldjump"/>
              </a:rPr>
              <a:t>Cursul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 spc="-7">
                <a:hlinkClick r:id="rId3" action="ppaction://hlinksldjump"/>
              </a:rPr>
              <a:t>6,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>
                <a:hlinkClick r:id="rId3" action="ppaction://hlinksldjump"/>
              </a:rPr>
              <a:t>Interfa</a:t>
            </a:r>
            <a:r>
              <a:rPr dirty="0" baseline="5555" sz="750" spc="-179">
                <a:hlinkClick r:id="rId3" action="ppaction://hlinksldjump"/>
              </a:rPr>
              <a:t>t</a:t>
            </a:r>
            <a:r>
              <a:rPr dirty="0" sz="500" spc="25">
                <a:hlinkClick r:id="rId3" action="ppaction://hlinksldjump"/>
              </a:rPr>
              <a:t>,</a:t>
            </a:r>
            <a:r>
              <a:rPr dirty="0" baseline="5555" sz="750" spc="-37">
                <a:hlinkClick r:id="rId3" action="ppaction://hlinksldjump"/>
              </a:rPr>
              <a:t>a</a:t>
            </a:r>
            <a:r>
              <a:rPr dirty="0" baseline="5555" sz="750" spc="-52">
                <a:hlinkClick r:id="rId3" action="ppaction://hlinksldjump"/>
              </a:rPr>
              <a:t> </a:t>
            </a:r>
            <a:r>
              <a:rPr dirty="0" baseline="5555" sz="750" spc="-157">
                <a:hlinkClick r:id="rId3" action="ppaction://hlinksldjump"/>
              </a:rPr>
              <a:t>ˆ</a:t>
            </a:r>
            <a:r>
              <a:rPr dirty="0" baseline="5555" sz="750" spc="-15">
                <a:hlinkClick r:id="rId3" action="ppaction://hlinksldjump"/>
              </a:rPr>
              <a:t>ın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>
                <a:hlinkClick r:id="rId3" action="ppaction://hlinksldjump"/>
              </a:rPr>
              <a:t>linia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 spc="-37">
                <a:hlinkClick r:id="rId3" action="ppaction://hlinksldjump"/>
              </a:rPr>
              <a:t>de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 spc="-22">
                <a:hlinkClick r:id="rId3" action="ppaction://hlinksldjump"/>
              </a:rPr>
              <a:t>c</a:t>
            </a:r>
            <a:r>
              <a:rPr dirty="0" baseline="5555" sz="750" spc="-30">
                <a:hlinkClick r:id="rId3" action="ppaction://hlinksldjump"/>
              </a:rPr>
              <a:t>o</a:t>
            </a:r>
            <a:r>
              <a:rPr dirty="0" baseline="5555" sz="750" spc="-15">
                <a:hlinkClick r:id="rId3" action="ppaction://hlinksldjump"/>
              </a:rPr>
              <a:t>man</a:t>
            </a:r>
            <a:r>
              <a:rPr dirty="0" baseline="5555" sz="750" spc="-22">
                <a:hlinkClick r:id="rId3" action="ppaction://hlinksldjump"/>
              </a:rPr>
              <a:t>d</a:t>
            </a:r>
            <a:r>
              <a:rPr dirty="0" baseline="5555" sz="750" spc="-247">
                <a:hlinkClick r:id="rId3" action="ppaction://hlinksldjump"/>
              </a:rPr>
              <a:t>˘</a:t>
            </a:r>
            <a:r>
              <a:rPr dirty="0" baseline="5555" sz="750" spc="-37">
                <a:hlinkClick r:id="rId3" action="ppaction://hlinksldjump"/>
              </a:rPr>
              <a:t>a</a:t>
            </a:r>
            <a:endParaRPr baseline="5555" sz="750"/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15"/>
              <a:t>48</a:t>
            </a:r>
            <a:r>
              <a:rPr dirty="0" spc="30"/>
              <a:t>/52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985770">
              <a:lnSpc>
                <a:spcPct val="100000"/>
              </a:lnSpc>
            </a:pPr>
            <a:r>
              <a:rPr dirty="0" spc="-40"/>
              <a:t>Wind</a:t>
            </a:r>
            <a:r>
              <a:rPr dirty="0" spc="-75"/>
              <a:t>o</a:t>
            </a:r>
            <a:r>
              <a:rPr dirty="0" spc="-95"/>
              <a:t>ws</a:t>
            </a:r>
            <a:r>
              <a:rPr dirty="0" spc="10"/>
              <a:t> </a:t>
            </a:r>
            <a:r>
              <a:rPr dirty="0" spc="45"/>
              <a:t>P</a:t>
            </a:r>
            <a:r>
              <a:rPr dirty="0" spc="-105"/>
              <a:t>o</a:t>
            </a:r>
            <a:r>
              <a:rPr dirty="0" spc="-135"/>
              <a:t>w</a:t>
            </a:r>
            <a:r>
              <a:rPr dirty="0" spc="-60"/>
              <a:t>erS</a:t>
            </a:r>
            <a:r>
              <a:rPr dirty="0" spc="-45"/>
              <a:t>hell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76389" y="1039317"/>
            <a:ext cx="3627754" cy="1409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60">
                <a:latin typeface="Arial"/>
                <a:cs typeface="Arial"/>
              </a:rPr>
              <a:t>CL</a:t>
            </a:r>
            <a:r>
              <a:rPr dirty="0" sz="1100" spc="-25">
                <a:latin typeface="Arial"/>
                <a:cs typeface="Arial"/>
              </a:rPr>
              <a:t>I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p</a:t>
            </a:r>
            <a:r>
              <a:rPr dirty="0" sz="1100" spc="-30">
                <a:latin typeface="Arial"/>
                <a:cs typeface="Arial"/>
              </a:rPr>
              <a:t>entru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Wind</a:t>
            </a:r>
            <a:r>
              <a:rPr dirty="0" sz="1100" spc="-65">
                <a:latin typeface="Arial"/>
                <a:cs typeface="Arial"/>
              </a:rPr>
              <a:t>o</a:t>
            </a:r>
            <a:r>
              <a:rPr dirty="0" sz="1100" spc="-50">
                <a:latin typeface="Arial"/>
                <a:cs typeface="Arial"/>
              </a:rPr>
              <a:t>w</a:t>
            </a:r>
            <a:r>
              <a:rPr dirty="0" sz="1100" spc="-135"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5">
                <a:latin typeface="Arial"/>
                <a:cs typeface="Arial"/>
              </a:rPr>
              <a:t>rulea</a:t>
            </a:r>
            <a:r>
              <a:rPr dirty="0" sz="1100" spc="-75">
                <a:latin typeface="Arial"/>
                <a:cs typeface="Arial"/>
              </a:rPr>
              <a:t>z</a:t>
            </a:r>
            <a:r>
              <a:rPr dirty="0" sz="1100" spc="-360">
                <a:latin typeface="Arial"/>
                <a:cs typeface="Arial"/>
              </a:rPr>
              <a:t>˘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la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Wind</a:t>
            </a:r>
            <a:r>
              <a:rPr dirty="0" sz="1100" spc="-65">
                <a:latin typeface="Arial"/>
                <a:cs typeface="Arial"/>
              </a:rPr>
              <a:t>o</a:t>
            </a:r>
            <a:r>
              <a:rPr dirty="0" sz="1100" spc="-95">
                <a:latin typeface="Arial"/>
                <a:cs typeface="Arial"/>
              </a:rPr>
              <a:t>ws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XP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80">
                <a:latin typeface="Arial"/>
                <a:cs typeface="Arial"/>
              </a:rPr>
              <a:t>SP2</a:t>
            </a:r>
            <a:r>
              <a:rPr dirty="0" sz="1100" spc="-90">
                <a:latin typeface="Arial"/>
                <a:cs typeface="Arial"/>
              </a:rPr>
              <a:t> </a:t>
            </a:r>
            <a:r>
              <a:rPr dirty="0" sz="1100" spc="-229">
                <a:latin typeface="Arial"/>
                <a:cs typeface="Arial"/>
              </a:rPr>
              <a:t>ˆ</a:t>
            </a:r>
            <a:r>
              <a:rPr dirty="0" sz="1100" spc="-50">
                <a:latin typeface="Arial"/>
                <a:cs typeface="Arial"/>
              </a:rPr>
              <a:t>ın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105">
                <a:latin typeface="Arial"/>
                <a:cs typeface="Arial"/>
              </a:rPr>
              <a:t>sus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5">
                <a:latin typeface="Arial"/>
                <a:cs typeface="Arial"/>
              </a:rPr>
              <a:t>integr</a:t>
            </a:r>
            <a:r>
              <a:rPr dirty="0" sz="1100" spc="-80">
                <a:latin typeface="Arial"/>
                <a:cs typeface="Arial"/>
              </a:rPr>
              <a:t>a</a:t>
            </a:r>
            <a:r>
              <a:rPr dirty="0" sz="1100" spc="-65">
                <a:latin typeface="Arial"/>
                <a:cs typeface="Arial"/>
              </a:rPr>
              <a:t>re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c</a:t>
            </a:r>
            <a:r>
              <a:rPr dirty="0" sz="1100" spc="-50">
                <a:latin typeface="Arial"/>
                <a:cs typeface="Arial"/>
              </a:rPr>
              <a:t>u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.NET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frame</a:t>
            </a:r>
            <a:r>
              <a:rPr dirty="0" sz="1100" spc="-100">
                <a:latin typeface="Arial"/>
                <a:cs typeface="Arial"/>
              </a:rPr>
              <a:t>w</a:t>
            </a:r>
            <a:r>
              <a:rPr dirty="0" sz="1100" spc="-100">
                <a:latin typeface="Arial"/>
                <a:cs typeface="Arial"/>
              </a:rPr>
              <a:t>o</a:t>
            </a:r>
            <a:r>
              <a:rPr dirty="0" sz="1100" spc="-10">
                <a:latin typeface="Arial"/>
                <a:cs typeface="Arial"/>
              </a:rPr>
              <a:t>rk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60" i="1">
                <a:latin typeface="Trebuchet MS"/>
                <a:cs typeface="Trebuchet MS"/>
              </a:rPr>
              <a:t>cmdlets</a:t>
            </a:r>
            <a:r>
              <a:rPr dirty="0" sz="1100" spc="-5">
                <a:latin typeface="Arial"/>
                <a:cs typeface="Arial"/>
              </a:rPr>
              <a:t>,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aplic</a:t>
            </a:r>
            <a:r>
              <a:rPr dirty="0" sz="1100" spc="-55">
                <a:latin typeface="Arial"/>
                <a:cs typeface="Arial"/>
              </a:rPr>
              <a:t>a</a:t>
            </a:r>
            <a:r>
              <a:rPr dirty="0" sz="1100" spc="-204">
                <a:latin typeface="Arial"/>
                <a:cs typeface="Arial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100" spc="15">
                <a:latin typeface="Arial"/>
                <a:cs typeface="Arial"/>
              </a:rPr>
              <a:t>ii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.NET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5">
                <a:latin typeface="Arial"/>
                <a:cs typeface="Arial"/>
              </a:rPr>
              <a:t>automatiz</a:t>
            </a:r>
            <a:r>
              <a:rPr dirty="0" sz="1100" spc="-75">
                <a:latin typeface="Arial"/>
                <a:cs typeface="Arial"/>
              </a:rPr>
              <a:t>a</a:t>
            </a:r>
            <a:r>
              <a:rPr dirty="0" sz="1100" spc="-65">
                <a:latin typeface="Arial"/>
                <a:cs typeface="Arial"/>
              </a:rPr>
              <a:t>re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–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scripting</a:t>
            </a:r>
            <a:endParaRPr sz="1100">
              <a:latin typeface="Arial"/>
              <a:cs typeface="Arial"/>
            </a:endParaRPr>
          </a:p>
          <a:p>
            <a:pPr marL="160655" marR="5080" indent="-148590">
              <a:lnSpc>
                <a:spcPct val="102600"/>
              </a:lnSpc>
              <a:spcBef>
                <a:spcPts val="30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5">
                <a:latin typeface="Arial"/>
                <a:cs typeface="Arial"/>
              </a:rPr>
              <a:t>pi</a:t>
            </a:r>
            <a:r>
              <a:rPr dirty="0" sz="1100" spc="-5">
                <a:latin typeface="Arial"/>
                <a:cs typeface="Arial"/>
              </a:rPr>
              <a:t>p</a:t>
            </a:r>
            <a:r>
              <a:rPr dirty="0" sz="1100" spc="-55">
                <a:latin typeface="Arial"/>
                <a:cs typeface="Arial"/>
              </a:rPr>
              <a:t>eline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obiecte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 spc="55">
                <a:latin typeface="Arial"/>
                <a:cs typeface="Arial"/>
              </a:rPr>
              <a:t>(</a:t>
            </a:r>
            <a:r>
              <a:rPr dirty="0" sz="1100" spc="-65" i="1">
                <a:latin typeface="Trebuchet MS"/>
                <a:cs typeface="Trebuchet MS"/>
              </a:rPr>
              <a:t>object</a:t>
            </a:r>
            <a:r>
              <a:rPr dirty="0" sz="1100" spc="25" i="1">
                <a:latin typeface="Trebuchet MS"/>
                <a:cs typeface="Trebuchet MS"/>
              </a:rPr>
              <a:t>s</a:t>
            </a:r>
            <a:r>
              <a:rPr dirty="0" sz="1100" spc="25">
                <a:latin typeface="Arial"/>
                <a:cs typeface="Arial"/>
              </a:rPr>
              <a:t>),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nu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34">
                <a:latin typeface="Arial"/>
                <a:cs typeface="Arial"/>
              </a:rPr>
              <a:t>s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7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iruri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75">
                <a:latin typeface="Arial"/>
                <a:cs typeface="Arial"/>
              </a:rPr>
              <a:t>c</a:t>
            </a:r>
            <a:r>
              <a:rPr dirty="0" sz="1100" spc="-114">
                <a:latin typeface="Arial"/>
                <a:cs typeface="Arial"/>
              </a:rPr>
              <a:t>a</a:t>
            </a:r>
            <a:r>
              <a:rPr dirty="0" sz="1100" spc="-45">
                <a:latin typeface="Arial"/>
                <a:cs typeface="Arial"/>
              </a:rPr>
              <a:t>ractere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80">
                <a:latin typeface="Arial"/>
                <a:cs typeface="Arial"/>
              </a:rPr>
              <a:t>ca</a:t>
            </a:r>
            <a:r>
              <a:rPr dirty="0" sz="1100" spc="-85">
                <a:latin typeface="Arial"/>
                <a:cs typeface="Arial"/>
              </a:rPr>
              <a:t> </a:t>
            </a:r>
            <a:r>
              <a:rPr dirty="0" sz="1100" spc="-229">
                <a:latin typeface="Arial"/>
                <a:cs typeface="Arial"/>
              </a:rPr>
              <a:t>ˆ</a:t>
            </a:r>
            <a:r>
              <a:rPr dirty="0" sz="1100" spc="-50">
                <a:latin typeface="Arial"/>
                <a:cs typeface="Arial"/>
              </a:rPr>
              <a:t>ın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Unix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15">
                <a:hlinkClick r:id="rId3" action="ppaction://hlinksldjump"/>
              </a:rPr>
              <a:t>Cursul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 spc="-7">
                <a:hlinkClick r:id="rId3" action="ppaction://hlinksldjump"/>
              </a:rPr>
              <a:t>6,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>
                <a:hlinkClick r:id="rId3" action="ppaction://hlinksldjump"/>
              </a:rPr>
              <a:t>Interfa</a:t>
            </a:r>
            <a:r>
              <a:rPr dirty="0" baseline="5555" sz="750" spc="-179">
                <a:hlinkClick r:id="rId3" action="ppaction://hlinksldjump"/>
              </a:rPr>
              <a:t>t</a:t>
            </a:r>
            <a:r>
              <a:rPr dirty="0" sz="500" spc="25">
                <a:hlinkClick r:id="rId3" action="ppaction://hlinksldjump"/>
              </a:rPr>
              <a:t>,</a:t>
            </a:r>
            <a:r>
              <a:rPr dirty="0" baseline="5555" sz="750" spc="-37">
                <a:hlinkClick r:id="rId3" action="ppaction://hlinksldjump"/>
              </a:rPr>
              <a:t>a</a:t>
            </a:r>
            <a:r>
              <a:rPr dirty="0" baseline="5555" sz="750" spc="-52">
                <a:hlinkClick r:id="rId3" action="ppaction://hlinksldjump"/>
              </a:rPr>
              <a:t> </a:t>
            </a:r>
            <a:r>
              <a:rPr dirty="0" baseline="5555" sz="750" spc="-157">
                <a:hlinkClick r:id="rId3" action="ppaction://hlinksldjump"/>
              </a:rPr>
              <a:t>ˆ</a:t>
            </a:r>
            <a:r>
              <a:rPr dirty="0" baseline="5555" sz="750" spc="-15">
                <a:hlinkClick r:id="rId3" action="ppaction://hlinksldjump"/>
              </a:rPr>
              <a:t>ın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>
                <a:hlinkClick r:id="rId3" action="ppaction://hlinksldjump"/>
              </a:rPr>
              <a:t>linia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 spc="-37">
                <a:hlinkClick r:id="rId3" action="ppaction://hlinksldjump"/>
              </a:rPr>
              <a:t>de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 spc="-22">
                <a:hlinkClick r:id="rId3" action="ppaction://hlinksldjump"/>
              </a:rPr>
              <a:t>c</a:t>
            </a:r>
            <a:r>
              <a:rPr dirty="0" baseline="5555" sz="750" spc="-30">
                <a:hlinkClick r:id="rId3" action="ppaction://hlinksldjump"/>
              </a:rPr>
              <a:t>o</a:t>
            </a:r>
            <a:r>
              <a:rPr dirty="0" baseline="5555" sz="750" spc="-15">
                <a:hlinkClick r:id="rId3" action="ppaction://hlinksldjump"/>
              </a:rPr>
              <a:t>man</a:t>
            </a:r>
            <a:r>
              <a:rPr dirty="0" baseline="5555" sz="750" spc="-22">
                <a:hlinkClick r:id="rId3" action="ppaction://hlinksldjump"/>
              </a:rPr>
              <a:t>d</a:t>
            </a:r>
            <a:r>
              <a:rPr dirty="0" baseline="5555" sz="750" spc="-247">
                <a:hlinkClick r:id="rId3" action="ppaction://hlinksldjump"/>
              </a:rPr>
              <a:t>˘</a:t>
            </a:r>
            <a:r>
              <a:rPr dirty="0" baseline="5555" sz="750" spc="-37">
                <a:hlinkClick r:id="rId3" action="ppaction://hlinksldjump"/>
              </a:rPr>
              <a:t>a</a:t>
            </a:r>
            <a:endParaRPr baseline="5555" sz="750"/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15"/>
              <a:t>49</a:t>
            </a:r>
            <a:r>
              <a:rPr dirty="0" spc="30"/>
              <a:t>/52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430270">
              <a:lnSpc>
                <a:spcPct val="100000"/>
              </a:lnSpc>
            </a:pPr>
            <a:r>
              <a:rPr dirty="0" spc="-45"/>
              <a:t>Cuvint</a:t>
            </a:r>
            <a:r>
              <a:rPr dirty="0" spc="-45"/>
              <a:t>e</a:t>
            </a:r>
            <a:r>
              <a:rPr dirty="0" spc="15"/>
              <a:t> </a:t>
            </a:r>
            <a:r>
              <a:rPr dirty="0" spc="-65"/>
              <a:t>cheie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0"/>
              <a:t>interf</a:t>
            </a:r>
            <a:r>
              <a:rPr dirty="0" sz="1100" spc="-25"/>
              <a:t>a</a:t>
            </a:r>
            <a:r>
              <a:rPr dirty="0" sz="1100" spc="-210"/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104">
                <a:latin typeface="Arial"/>
                <a:cs typeface="Arial"/>
              </a:rPr>
              <a:t> </a:t>
            </a:r>
            <a:r>
              <a:rPr dirty="0" sz="1100" spc="-360"/>
              <a:t>˘</a:t>
            </a:r>
            <a:r>
              <a:rPr dirty="0" sz="1100" spc="-90"/>
              <a:t>a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65"/>
              <a:t>GUI</a:t>
            </a:r>
            <a:endParaRPr sz="11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0"/>
              <a:t>CLI</a:t>
            </a:r>
            <a:endParaRPr sz="11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80"/>
              <a:t>p</a:t>
            </a:r>
            <a:r>
              <a:rPr dirty="0" sz="1100" spc="-15"/>
              <a:t>rompt</a:t>
            </a:r>
            <a:endParaRPr sz="11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65"/>
              <a:t>coman</a:t>
            </a:r>
            <a:r>
              <a:rPr dirty="0" sz="1100" spc="-70"/>
              <a:t>d</a:t>
            </a:r>
            <a:r>
              <a:rPr dirty="0" sz="1100" spc="-360"/>
              <a:t>˘</a:t>
            </a:r>
            <a:r>
              <a:rPr dirty="0" sz="1100" spc="-50"/>
              <a:t>a,</a:t>
            </a:r>
            <a:r>
              <a:rPr dirty="0" sz="1100" spc="55"/>
              <a:t> </a:t>
            </a:r>
            <a:r>
              <a:rPr dirty="0" sz="1100" spc="-120"/>
              <a:t>a</a:t>
            </a:r>
            <a:r>
              <a:rPr dirty="0" sz="1100" spc="-50"/>
              <a:t>rgumente</a:t>
            </a:r>
            <a:endParaRPr sz="11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60"/>
              <a:t>command</a:t>
            </a:r>
            <a:r>
              <a:rPr dirty="0" sz="1100" spc="55"/>
              <a:t> </a:t>
            </a:r>
            <a:r>
              <a:rPr dirty="0" sz="1100" spc="-40"/>
              <a:t>completion</a:t>
            </a:r>
            <a:endParaRPr sz="11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5"/>
              <a:t>ist</a:t>
            </a:r>
            <a:r>
              <a:rPr dirty="0" sz="1100" spc="-70"/>
              <a:t>o</a:t>
            </a:r>
            <a:r>
              <a:rPr dirty="0" sz="1100" spc="-15"/>
              <a:t>ric</a:t>
            </a:r>
            <a:r>
              <a:rPr dirty="0" sz="1100" spc="55"/>
              <a:t> </a:t>
            </a:r>
            <a:r>
              <a:rPr dirty="0" sz="1100" spc="-90"/>
              <a:t>de</a:t>
            </a:r>
            <a:r>
              <a:rPr dirty="0" sz="1100" spc="55"/>
              <a:t> </a:t>
            </a:r>
            <a:r>
              <a:rPr dirty="0" sz="1100" spc="-60"/>
              <a:t>comenzi</a:t>
            </a:r>
            <a:endParaRPr sz="11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60"/>
              <a:t>shell</a:t>
            </a:r>
            <a:endParaRPr sz="11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5"/>
              <a:t>terminal</a:t>
            </a:r>
            <a:endParaRPr sz="11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idx="3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60"/>
              <a:t>d</a:t>
            </a:r>
            <a:r>
              <a:rPr dirty="0" sz="1100" spc="-30"/>
              <a:t>o</a:t>
            </a:r>
            <a:r>
              <a:rPr dirty="0" sz="1100" spc="-50"/>
              <a:t>cument</a:t>
            </a:r>
            <a:r>
              <a:rPr dirty="0" sz="1100" spc="-80"/>
              <a:t>a</a:t>
            </a:r>
            <a:r>
              <a:rPr dirty="0" sz="1100" spc="-65"/>
              <a:t>re</a:t>
            </a:r>
            <a:endParaRPr sz="11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"/>
              <a:t>li</a:t>
            </a:r>
            <a:r>
              <a:rPr dirty="0" sz="1100" spc="-40"/>
              <a:t>b</a:t>
            </a:r>
            <a:r>
              <a:rPr dirty="0" sz="1100" spc="-55"/>
              <a:t>readline</a:t>
            </a:r>
            <a:endParaRPr sz="11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5" i="1">
                <a:latin typeface="Verdana"/>
                <a:cs typeface="Verdana"/>
              </a:rPr>
              <a:t>&gt;</a:t>
            </a:r>
            <a:r>
              <a:rPr dirty="0" sz="1100" spc="-5"/>
              <a:t>,</a:t>
            </a:r>
            <a:r>
              <a:rPr dirty="0" sz="1100" spc="55"/>
              <a:t> </a:t>
            </a:r>
            <a:r>
              <a:rPr dirty="0" sz="1100" spc="-55" i="1">
                <a:latin typeface="Verdana"/>
                <a:cs typeface="Verdana"/>
              </a:rPr>
              <a:t>&lt;</a:t>
            </a:r>
            <a:r>
              <a:rPr dirty="0" sz="1100" spc="-5"/>
              <a:t>,</a:t>
            </a:r>
            <a:r>
              <a:rPr dirty="0" sz="1100" spc="55"/>
              <a:t> </a:t>
            </a:r>
            <a:r>
              <a:rPr dirty="0" sz="1100" spc="40"/>
              <a:t>&amp;,</a:t>
            </a:r>
            <a:r>
              <a:rPr dirty="0" sz="1100" spc="55"/>
              <a:t> </a:t>
            </a:r>
            <a:r>
              <a:rPr dirty="0" sz="1100" spc="15" i="1">
                <a:latin typeface="Arial"/>
                <a:cs typeface="Arial"/>
              </a:rPr>
              <a:t>|</a:t>
            </a:r>
            <a:r>
              <a:rPr dirty="0" sz="1100" spc="-5"/>
              <a:t>,</a:t>
            </a:r>
            <a:r>
              <a:rPr dirty="0" sz="1100" spc="55"/>
              <a:t> </a:t>
            </a:r>
            <a:r>
              <a:rPr dirty="0" sz="1100" spc="15" i="1">
                <a:latin typeface="Arial"/>
                <a:cs typeface="Arial"/>
              </a:rPr>
              <a:t>||</a:t>
            </a:r>
            <a:r>
              <a:rPr dirty="0" sz="1100" spc="-5"/>
              <a:t>,</a:t>
            </a:r>
            <a:r>
              <a:rPr dirty="0" sz="1100" spc="55"/>
              <a:t> </a:t>
            </a:r>
            <a:r>
              <a:rPr dirty="0" sz="1100" spc="60"/>
              <a:t>&amp;&amp;,</a:t>
            </a:r>
            <a:r>
              <a:rPr dirty="0" sz="1100" spc="55"/>
              <a:t> </a:t>
            </a:r>
            <a:r>
              <a:rPr dirty="0" sz="1100" spc="-5"/>
              <a:t>;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85"/>
              <a:t>”,</a:t>
            </a:r>
            <a:r>
              <a:rPr dirty="0" sz="1100" spc="55"/>
              <a:t> </a:t>
            </a:r>
            <a:r>
              <a:rPr dirty="0" sz="1100" spc="25"/>
              <a:t>’,</a:t>
            </a:r>
            <a:r>
              <a:rPr dirty="0" sz="1100" spc="55"/>
              <a:t> </a:t>
            </a:r>
            <a:r>
              <a:rPr dirty="0" sz="1100" spc="235" i="1">
                <a:latin typeface="Arial"/>
                <a:cs typeface="Arial"/>
              </a:rPr>
              <a:t>\</a:t>
            </a:r>
            <a:r>
              <a:rPr dirty="0" sz="1100" spc="-35"/>
              <a:t>,$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65"/>
              <a:t>v</a:t>
            </a:r>
            <a:r>
              <a:rPr dirty="0" sz="1100" spc="-105"/>
              <a:t>a</a:t>
            </a:r>
            <a:r>
              <a:rPr dirty="0" sz="1100" spc="-35"/>
              <a:t>riabile</a:t>
            </a:r>
            <a:endParaRPr sz="11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65"/>
              <a:t>v</a:t>
            </a:r>
            <a:r>
              <a:rPr dirty="0" sz="1100" spc="-105"/>
              <a:t>a</a:t>
            </a:r>
            <a:r>
              <a:rPr dirty="0" sz="1100" spc="-35"/>
              <a:t>riabile</a:t>
            </a:r>
            <a:r>
              <a:rPr dirty="0" sz="1100" spc="55"/>
              <a:t> </a:t>
            </a:r>
            <a:r>
              <a:rPr dirty="0" sz="1100" spc="-90"/>
              <a:t>de</a:t>
            </a:r>
            <a:r>
              <a:rPr dirty="0" sz="1100" spc="55"/>
              <a:t> </a:t>
            </a:r>
            <a:r>
              <a:rPr dirty="0" sz="1100" spc="-55"/>
              <a:t>mediu</a:t>
            </a:r>
            <a:endParaRPr sz="11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75"/>
              <a:t>escaping</a:t>
            </a:r>
            <a:endParaRPr sz="11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75"/>
              <a:t>expand</a:t>
            </a:r>
            <a:r>
              <a:rPr dirty="0" sz="1100" spc="-105"/>
              <a:t>a</a:t>
            </a:r>
            <a:r>
              <a:rPr dirty="0" sz="1100" spc="-65"/>
              <a:t>re</a:t>
            </a:r>
            <a:endParaRPr sz="11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0"/>
              <a:t>globbing</a:t>
            </a:r>
            <a:endParaRPr sz="11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15">
                <a:hlinkClick r:id="rId3" action="ppaction://hlinksldjump"/>
              </a:rPr>
              <a:t>Cursul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 spc="-7">
                <a:hlinkClick r:id="rId3" action="ppaction://hlinksldjump"/>
              </a:rPr>
              <a:t>6,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>
                <a:hlinkClick r:id="rId3" action="ppaction://hlinksldjump"/>
              </a:rPr>
              <a:t>Interfa</a:t>
            </a:r>
            <a:r>
              <a:rPr dirty="0" baseline="5555" sz="750" spc="-179">
                <a:hlinkClick r:id="rId3" action="ppaction://hlinksldjump"/>
              </a:rPr>
              <a:t>t</a:t>
            </a:r>
            <a:r>
              <a:rPr dirty="0" sz="500" spc="25">
                <a:hlinkClick r:id="rId3" action="ppaction://hlinksldjump"/>
              </a:rPr>
              <a:t>,</a:t>
            </a:r>
            <a:r>
              <a:rPr dirty="0" baseline="5555" sz="750" spc="-37">
                <a:hlinkClick r:id="rId3" action="ppaction://hlinksldjump"/>
              </a:rPr>
              <a:t>a</a:t>
            </a:r>
            <a:r>
              <a:rPr dirty="0" baseline="5555" sz="750" spc="-52">
                <a:hlinkClick r:id="rId3" action="ppaction://hlinksldjump"/>
              </a:rPr>
              <a:t> </a:t>
            </a:r>
            <a:r>
              <a:rPr dirty="0" baseline="5555" sz="750" spc="-157">
                <a:hlinkClick r:id="rId3" action="ppaction://hlinksldjump"/>
              </a:rPr>
              <a:t>ˆ</a:t>
            </a:r>
            <a:r>
              <a:rPr dirty="0" baseline="5555" sz="750" spc="-15">
                <a:hlinkClick r:id="rId3" action="ppaction://hlinksldjump"/>
              </a:rPr>
              <a:t>ın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>
                <a:hlinkClick r:id="rId3" action="ppaction://hlinksldjump"/>
              </a:rPr>
              <a:t>linia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 spc="-37">
                <a:hlinkClick r:id="rId3" action="ppaction://hlinksldjump"/>
              </a:rPr>
              <a:t>de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 spc="-22">
                <a:hlinkClick r:id="rId3" action="ppaction://hlinksldjump"/>
              </a:rPr>
              <a:t>c</a:t>
            </a:r>
            <a:r>
              <a:rPr dirty="0" baseline="5555" sz="750" spc="-30">
                <a:hlinkClick r:id="rId3" action="ppaction://hlinksldjump"/>
              </a:rPr>
              <a:t>o</a:t>
            </a:r>
            <a:r>
              <a:rPr dirty="0" baseline="5555" sz="750" spc="-15">
                <a:hlinkClick r:id="rId3" action="ppaction://hlinksldjump"/>
              </a:rPr>
              <a:t>man</a:t>
            </a:r>
            <a:r>
              <a:rPr dirty="0" baseline="5555" sz="750" spc="-22">
                <a:hlinkClick r:id="rId3" action="ppaction://hlinksldjump"/>
              </a:rPr>
              <a:t>d</a:t>
            </a:r>
            <a:r>
              <a:rPr dirty="0" baseline="5555" sz="750" spc="-247">
                <a:hlinkClick r:id="rId3" action="ppaction://hlinksldjump"/>
              </a:rPr>
              <a:t>˘</a:t>
            </a:r>
            <a:r>
              <a:rPr dirty="0" baseline="5555" sz="750" spc="-37">
                <a:hlinkClick r:id="rId3" action="ppaction://hlinksldjump"/>
              </a:rPr>
              <a:t>a</a:t>
            </a:r>
            <a:endParaRPr baseline="5555" sz="750"/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15"/>
              <a:t>50</a:t>
            </a:r>
            <a:r>
              <a:rPr dirty="0" spc="30"/>
              <a:t>/52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475354">
              <a:lnSpc>
                <a:spcPct val="100000"/>
              </a:lnSpc>
            </a:pPr>
            <a:r>
              <a:rPr dirty="0" spc="-75"/>
              <a:t>Resurse</a:t>
            </a:r>
            <a:r>
              <a:rPr dirty="0" spc="15"/>
              <a:t> </a:t>
            </a:r>
            <a:r>
              <a:rPr dirty="0" spc="-35"/>
              <a:t>utile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484200" rIns="0" bIns="0" rtlCol="0" vert="horz">
            <a:spAutoFit/>
          </a:bodyPr>
          <a:lstStyle/>
          <a:p>
            <a:pPr marL="141605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80">
                <a:hlinkClick r:id="rId3"/>
              </a:rPr>
              <a:t>http://en.wikipedia.org/wiki/User_interface</a:t>
            </a:r>
            <a:endParaRPr sz="900">
              <a:latin typeface="Lucida Sans Unicode"/>
              <a:cs typeface="Lucida Sans Unicode"/>
            </a:endParaRPr>
          </a:p>
          <a:p>
            <a:pPr marL="141605">
              <a:lnSpc>
                <a:spcPct val="100000"/>
              </a:lnSpc>
              <a:spcBef>
                <a:spcPts val="31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50">
                <a:hlinkClick r:id="rId4"/>
              </a:rPr>
              <a:t>http://www.gnu.org/software/bash/manual/bashref.html</a:t>
            </a:r>
            <a:endParaRPr sz="900">
              <a:latin typeface="Lucida Sans Unicode"/>
              <a:cs typeface="Lucida Sans Unicode"/>
            </a:endParaRPr>
          </a:p>
          <a:p>
            <a:pPr marL="141605">
              <a:lnSpc>
                <a:spcPct val="100000"/>
              </a:lnSpc>
              <a:spcBef>
                <a:spcPts val="31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35">
                <a:hlinkClick r:id="rId5"/>
              </a:rPr>
              <a:t>http://mywiki.wooledge.org/BashFAQ</a:t>
            </a:r>
            <a:endParaRPr sz="900">
              <a:latin typeface="Lucida Sans Unicode"/>
              <a:cs typeface="Lucida Sans Unicode"/>
            </a:endParaRPr>
          </a:p>
          <a:p>
            <a:pPr marL="141605">
              <a:lnSpc>
                <a:spcPct val="100000"/>
              </a:lnSpc>
              <a:spcBef>
                <a:spcPts val="31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50">
                <a:hlinkClick r:id="rId6"/>
              </a:rPr>
              <a:t>http://www.shelldorado.com/</a:t>
            </a:r>
            <a:endParaRPr sz="900">
              <a:latin typeface="Lucida Sans Unicode"/>
              <a:cs typeface="Lucida Sans Unicode"/>
            </a:endParaRPr>
          </a:p>
          <a:p>
            <a:pPr marL="141605">
              <a:lnSpc>
                <a:spcPct val="100000"/>
              </a:lnSpc>
              <a:spcBef>
                <a:spcPts val="31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65">
                <a:hlinkClick r:id="rId7"/>
              </a:rPr>
              <a:t>http://www.pixelbeat.org/cmdline.html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15">
                <a:hlinkClick r:id="rId8" action="ppaction://hlinksldjump"/>
              </a:rPr>
              <a:t>Cursul</a:t>
            </a:r>
            <a:r>
              <a:rPr dirty="0" baseline="5555" sz="750" spc="52">
                <a:hlinkClick r:id="rId8" action="ppaction://hlinksldjump"/>
              </a:rPr>
              <a:t> </a:t>
            </a:r>
            <a:r>
              <a:rPr dirty="0" baseline="5555" sz="750" spc="-7">
                <a:hlinkClick r:id="rId8" action="ppaction://hlinksldjump"/>
              </a:rPr>
              <a:t>6,</a:t>
            </a:r>
            <a:r>
              <a:rPr dirty="0" baseline="5555" sz="750" spc="52">
                <a:hlinkClick r:id="rId8" action="ppaction://hlinksldjump"/>
              </a:rPr>
              <a:t> </a:t>
            </a:r>
            <a:r>
              <a:rPr dirty="0" baseline="5555" sz="750">
                <a:hlinkClick r:id="rId8" action="ppaction://hlinksldjump"/>
              </a:rPr>
              <a:t>Interfa</a:t>
            </a:r>
            <a:r>
              <a:rPr dirty="0" baseline="5555" sz="750" spc="-179">
                <a:hlinkClick r:id="rId8" action="ppaction://hlinksldjump"/>
              </a:rPr>
              <a:t>t</a:t>
            </a:r>
            <a:r>
              <a:rPr dirty="0" sz="500" spc="25">
                <a:hlinkClick r:id="rId8" action="ppaction://hlinksldjump"/>
              </a:rPr>
              <a:t>,</a:t>
            </a:r>
            <a:r>
              <a:rPr dirty="0" baseline="5555" sz="750" spc="-37">
                <a:hlinkClick r:id="rId8" action="ppaction://hlinksldjump"/>
              </a:rPr>
              <a:t>a</a:t>
            </a:r>
            <a:r>
              <a:rPr dirty="0" baseline="5555" sz="750" spc="-52">
                <a:hlinkClick r:id="rId8" action="ppaction://hlinksldjump"/>
              </a:rPr>
              <a:t> </a:t>
            </a:r>
            <a:r>
              <a:rPr dirty="0" baseline="5555" sz="750" spc="-157">
                <a:hlinkClick r:id="rId8" action="ppaction://hlinksldjump"/>
              </a:rPr>
              <a:t>ˆ</a:t>
            </a:r>
            <a:r>
              <a:rPr dirty="0" baseline="5555" sz="750" spc="-15">
                <a:hlinkClick r:id="rId8" action="ppaction://hlinksldjump"/>
              </a:rPr>
              <a:t>ın</a:t>
            </a:r>
            <a:r>
              <a:rPr dirty="0" baseline="5555" sz="750" spc="52">
                <a:hlinkClick r:id="rId8" action="ppaction://hlinksldjump"/>
              </a:rPr>
              <a:t> </a:t>
            </a:r>
            <a:r>
              <a:rPr dirty="0" baseline="5555" sz="750">
                <a:hlinkClick r:id="rId8" action="ppaction://hlinksldjump"/>
              </a:rPr>
              <a:t>linia</a:t>
            </a:r>
            <a:r>
              <a:rPr dirty="0" baseline="5555" sz="750" spc="52">
                <a:hlinkClick r:id="rId8" action="ppaction://hlinksldjump"/>
              </a:rPr>
              <a:t> </a:t>
            </a:r>
            <a:r>
              <a:rPr dirty="0" baseline="5555" sz="750" spc="-37">
                <a:hlinkClick r:id="rId8" action="ppaction://hlinksldjump"/>
              </a:rPr>
              <a:t>de</a:t>
            </a:r>
            <a:r>
              <a:rPr dirty="0" baseline="5555" sz="750" spc="52">
                <a:hlinkClick r:id="rId8" action="ppaction://hlinksldjump"/>
              </a:rPr>
              <a:t> </a:t>
            </a:r>
            <a:r>
              <a:rPr dirty="0" baseline="5555" sz="750" spc="-22">
                <a:hlinkClick r:id="rId8" action="ppaction://hlinksldjump"/>
              </a:rPr>
              <a:t>c</a:t>
            </a:r>
            <a:r>
              <a:rPr dirty="0" baseline="5555" sz="750" spc="-30">
                <a:hlinkClick r:id="rId8" action="ppaction://hlinksldjump"/>
              </a:rPr>
              <a:t>o</a:t>
            </a:r>
            <a:r>
              <a:rPr dirty="0" baseline="5555" sz="750" spc="-15">
                <a:hlinkClick r:id="rId8" action="ppaction://hlinksldjump"/>
              </a:rPr>
              <a:t>man</a:t>
            </a:r>
            <a:r>
              <a:rPr dirty="0" baseline="5555" sz="750" spc="-22">
                <a:hlinkClick r:id="rId8" action="ppaction://hlinksldjump"/>
              </a:rPr>
              <a:t>d</a:t>
            </a:r>
            <a:r>
              <a:rPr dirty="0" baseline="5555" sz="750" spc="-247">
                <a:hlinkClick r:id="rId8" action="ppaction://hlinksldjump"/>
              </a:rPr>
              <a:t>˘</a:t>
            </a:r>
            <a:r>
              <a:rPr dirty="0" baseline="5555" sz="750" spc="-37">
                <a:hlinkClick r:id="rId8" action="ppaction://hlinksldjump"/>
              </a:rPr>
              <a:t>a</a:t>
            </a:r>
            <a:endParaRPr baseline="5555" sz="750"/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15"/>
              <a:t>51</a:t>
            </a:r>
            <a:r>
              <a:rPr dirty="0" spc="30"/>
              <a:t>/52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354070">
              <a:lnSpc>
                <a:spcPct val="100000"/>
              </a:lnSpc>
            </a:pPr>
            <a:r>
              <a:rPr dirty="0" spc="-55"/>
              <a:t>Su</a:t>
            </a:r>
            <a:r>
              <a:rPr dirty="0" spc="-25"/>
              <a:t>p</a:t>
            </a:r>
            <a:r>
              <a:rPr dirty="0" spc="-105"/>
              <a:t>o</a:t>
            </a:r>
            <a:r>
              <a:rPr dirty="0" spc="-10"/>
              <a:t>rt</a:t>
            </a:r>
            <a:r>
              <a:rPr dirty="0" spc="10"/>
              <a:t> </a:t>
            </a:r>
            <a:r>
              <a:rPr dirty="0" spc="-90"/>
              <a:t>de</a:t>
            </a:r>
            <a:r>
              <a:rPr dirty="0" spc="15"/>
              <a:t> </a:t>
            </a:r>
            <a:r>
              <a:rPr dirty="0" spc="-60"/>
              <a:t>curs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76389" y="1374952"/>
            <a:ext cx="2640330" cy="5130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80">
                <a:latin typeface="Arial"/>
                <a:cs typeface="Arial"/>
              </a:rPr>
              <a:t>Su</a:t>
            </a:r>
            <a:r>
              <a:rPr dirty="0" sz="1100" spc="-45">
                <a:latin typeface="Arial"/>
                <a:cs typeface="Arial"/>
              </a:rPr>
              <a:t>p</a:t>
            </a:r>
            <a:r>
              <a:rPr dirty="0" sz="1100" spc="-105">
                <a:latin typeface="Arial"/>
                <a:cs typeface="Arial"/>
              </a:rPr>
              <a:t>o</a:t>
            </a:r>
            <a:r>
              <a:rPr dirty="0" sz="1100" spc="45">
                <a:latin typeface="Arial"/>
                <a:cs typeface="Arial"/>
              </a:rPr>
              <a:t>rt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5">
                <a:latin typeface="Arial"/>
                <a:cs typeface="Arial"/>
              </a:rPr>
              <a:t>(Intr</a:t>
            </a:r>
            <a:r>
              <a:rPr dirty="0" sz="1100" spc="30">
                <a:latin typeface="Arial"/>
                <a:cs typeface="Arial"/>
              </a:rPr>
              <a:t>o</a:t>
            </a:r>
            <a:r>
              <a:rPr dirty="0" sz="1100" spc="-70">
                <a:latin typeface="Arial"/>
                <a:cs typeface="Arial"/>
              </a:rPr>
              <a:t>ducere</a:t>
            </a:r>
            <a:r>
              <a:rPr dirty="0" sz="1100" spc="-85">
                <a:latin typeface="Arial"/>
                <a:cs typeface="Arial"/>
              </a:rPr>
              <a:t> </a:t>
            </a:r>
            <a:r>
              <a:rPr dirty="0" sz="1100" spc="-229">
                <a:latin typeface="Arial"/>
                <a:cs typeface="Arial"/>
              </a:rPr>
              <a:t>ˆ</a:t>
            </a:r>
            <a:r>
              <a:rPr dirty="0" sz="1100" spc="-50">
                <a:latin typeface="Arial"/>
                <a:cs typeface="Arial"/>
              </a:rPr>
              <a:t>ın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sisteme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o</a:t>
            </a:r>
            <a:r>
              <a:rPr dirty="0" sz="1100" spc="-30">
                <a:latin typeface="Arial"/>
                <a:cs typeface="Arial"/>
              </a:rPr>
              <a:t>p</a:t>
            </a:r>
            <a:r>
              <a:rPr dirty="0" sz="1100" spc="-65">
                <a:latin typeface="Arial"/>
                <a:cs typeface="Arial"/>
              </a:rPr>
              <a:t>er</a:t>
            </a:r>
            <a:r>
              <a:rPr dirty="0" sz="1100" spc="-114">
                <a:latin typeface="Arial"/>
                <a:cs typeface="Arial"/>
              </a:rPr>
              <a:t>a</a:t>
            </a:r>
            <a:r>
              <a:rPr dirty="0" sz="1100" spc="-25">
                <a:latin typeface="Arial"/>
                <a:cs typeface="Arial"/>
              </a:rPr>
              <a:t>re)</a:t>
            </a:r>
            <a:endParaRPr sz="1100">
              <a:latin typeface="Arial"/>
              <a:cs typeface="Arial"/>
            </a:endParaRPr>
          </a:p>
          <a:p>
            <a:pPr marL="300355">
              <a:lnSpc>
                <a:spcPct val="100000"/>
              </a:lnSpc>
              <a:spcBef>
                <a:spcPts val="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Capitolul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12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–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Shell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scripting</a:t>
            </a:r>
            <a:endParaRPr sz="1000">
              <a:latin typeface="Arial"/>
              <a:cs typeface="Arial"/>
            </a:endParaRPr>
          </a:p>
          <a:p>
            <a:pPr marL="577215">
              <a:lnSpc>
                <a:spcPct val="100000"/>
              </a:lnSpc>
              <a:spcBef>
                <a:spcPts val="19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900" spc="-15">
                <a:latin typeface="Trebuchet MS"/>
                <a:cs typeface="Trebuchet MS"/>
              </a:rPr>
              <a:t>Sec</a:t>
            </a:r>
            <a:r>
              <a:rPr dirty="0" sz="900" spc="-270">
                <a:latin typeface="Trebuchet MS"/>
                <a:cs typeface="Trebuchet MS"/>
              </a:rPr>
              <a:t>t</a:t>
            </a:r>
            <a:r>
              <a:rPr dirty="0" baseline="-11111" sz="750" spc="7">
                <a:latin typeface="Arial"/>
                <a:cs typeface="Arial"/>
              </a:rPr>
              <a:t>,</a:t>
            </a:r>
            <a:r>
              <a:rPr dirty="0" baseline="-11111" sz="750" spc="-75">
                <a:latin typeface="Arial"/>
                <a:cs typeface="Arial"/>
              </a:rPr>
              <a:t> </a:t>
            </a:r>
            <a:r>
              <a:rPr dirty="0" sz="900" spc="-40">
                <a:latin typeface="Trebuchet MS"/>
                <a:cs typeface="Trebuchet MS"/>
              </a:rPr>
              <a:t>iunile</a:t>
            </a:r>
            <a:r>
              <a:rPr dirty="0" sz="900" spc="35">
                <a:latin typeface="Trebuchet MS"/>
                <a:cs typeface="Trebuchet MS"/>
              </a:rPr>
              <a:t> </a:t>
            </a:r>
            <a:r>
              <a:rPr dirty="0" sz="900" spc="-40">
                <a:latin typeface="Trebuchet MS"/>
                <a:cs typeface="Trebuchet MS"/>
              </a:rPr>
              <a:t>12.1,</a:t>
            </a:r>
            <a:r>
              <a:rPr dirty="0" sz="900" spc="35">
                <a:latin typeface="Trebuchet MS"/>
                <a:cs typeface="Trebuchet MS"/>
              </a:rPr>
              <a:t> </a:t>
            </a:r>
            <a:r>
              <a:rPr dirty="0" sz="900" spc="-40">
                <a:latin typeface="Trebuchet MS"/>
                <a:cs typeface="Trebuchet MS"/>
              </a:rPr>
              <a:t>12.2,</a:t>
            </a:r>
            <a:r>
              <a:rPr dirty="0" sz="900" spc="35">
                <a:latin typeface="Trebuchet MS"/>
                <a:cs typeface="Trebuchet MS"/>
              </a:rPr>
              <a:t> </a:t>
            </a:r>
            <a:r>
              <a:rPr dirty="0" sz="900" spc="-40">
                <a:latin typeface="Trebuchet MS"/>
                <a:cs typeface="Trebuchet MS"/>
              </a:rPr>
              <a:t>12.6,</a:t>
            </a:r>
            <a:r>
              <a:rPr dirty="0" sz="900" spc="35">
                <a:latin typeface="Trebuchet MS"/>
                <a:cs typeface="Trebuchet MS"/>
              </a:rPr>
              <a:t> </a:t>
            </a:r>
            <a:r>
              <a:rPr dirty="0" sz="900" spc="-30">
                <a:latin typeface="Trebuchet MS"/>
                <a:cs typeface="Trebuchet MS"/>
              </a:rPr>
              <a:t>12.7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15">
                <a:hlinkClick r:id="rId3" action="ppaction://hlinksldjump"/>
              </a:rPr>
              <a:t>Cursul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 spc="-30">
                <a:hlinkClick r:id="rId3" action="ppaction://hlinksldjump"/>
              </a:rPr>
              <a:t>6</a:t>
            </a:r>
            <a:r>
              <a:rPr dirty="0" baseline="5555" sz="750" spc="7"/>
              <a:t>,</a:t>
            </a:r>
            <a:r>
              <a:rPr dirty="0" baseline="5555" sz="750" spc="52"/>
              <a:t> </a:t>
            </a:r>
            <a:r>
              <a:rPr dirty="0" baseline="5555" sz="750">
                <a:hlinkClick r:id="rId3" action="ppaction://hlinksldjump"/>
              </a:rPr>
              <a:t>Interfa</a:t>
            </a:r>
            <a:r>
              <a:rPr dirty="0" baseline="5555" sz="750" spc="-179">
                <a:hlinkClick r:id="rId3" action="ppaction://hlinksldjump"/>
              </a:rPr>
              <a:t>t</a:t>
            </a:r>
            <a:r>
              <a:rPr dirty="0" sz="500" spc="25">
                <a:hlinkClick r:id="rId3" action="ppaction://hlinksldjump"/>
              </a:rPr>
              <a:t>,</a:t>
            </a:r>
            <a:r>
              <a:rPr dirty="0" baseline="5555" sz="750" spc="-37">
                <a:hlinkClick r:id="rId3" action="ppaction://hlinksldjump"/>
              </a:rPr>
              <a:t>a</a:t>
            </a:r>
            <a:r>
              <a:rPr dirty="0" baseline="5555" sz="750" spc="-52">
                <a:hlinkClick r:id="rId3" action="ppaction://hlinksldjump"/>
              </a:rPr>
              <a:t> </a:t>
            </a:r>
            <a:r>
              <a:rPr dirty="0" baseline="5555" sz="750" spc="-157">
                <a:hlinkClick r:id="rId3" action="ppaction://hlinksldjump"/>
              </a:rPr>
              <a:t>ˆ</a:t>
            </a:r>
            <a:r>
              <a:rPr dirty="0" baseline="5555" sz="750" spc="-15">
                <a:hlinkClick r:id="rId3" action="ppaction://hlinksldjump"/>
              </a:rPr>
              <a:t>ın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>
                <a:hlinkClick r:id="rId3" action="ppaction://hlinksldjump"/>
              </a:rPr>
              <a:t>linia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 spc="-37">
                <a:hlinkClick r:id="rId3" action="ppaction://hlinksldjump"/>
              </a:rPr>
              <a:t>de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 spc="-15">
                <a:hlinkClick r:id="rId3" action="ppaction://hlinksldjump"/>
              </a:rPr>
              <a:t>coman</a:t>
            </a:r>
            <a:r>
              <a:rPr dirty="0" baseline="5555" sz="750" spc="-22">
                <a:hlinkClick r:id="rId3" action="ppaction://hlinksldjump"/>
              </a:rPr>
              <a:t>d</a:t>
            </a:r>
            <a:r>
              <a:rPr dirty="0" baseline="5555" sz="750" spc="-247">
                <a:hlinkClick r:id="rId3" action="ppaction://hlinksldjump"/>
              </a:rPr>
              <a:t>˘</a:t>
            </a:r>
            <a:r>
              <a:rPr dirty="0" baseline="5555" sz="750" spc="-37">
                <a:hlinkClick r:id="rId3" action="ppaction://hlinksldjump"/>
              </a:rPr>
              <a:t>a</a:t>
            </a:r>
            <a:endParaRPr baseline="5555" sz="750"/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58419">
              <a:lnSpc>
                <a:spcPts val="575"/>
              </a:lnSpc>
            </a:pPr>
            <a:fld id="{81D60167-4931-47E6-BA6A-407CBD079E47}" type="slidenum">
              <a:rPr dirty="0" spc="-15"/>
              <a:t>1</a:t>
            </a:fld>
            <a:r>
              <a:rPr dirty="0" spc="30"/>
              <a:t>/52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364105">
              <a:lnSpc>
                <a:spcPct val="100000"/>
              </a:lnSpc>
            </a:pPr>
            <a:r>
              <a:rPr dirty="0" spc="-45"/>
              <a:t>De</a:t>
            </a:r>
            <a:r>
              <a:rPr dirty="0" spc="10"/>
              <a:t> </a:t>
            </a:r>
            <a:r>
              <a:rPr dirty="0" spc="-75"/>
              <a:t>ce</a:t>
            </a:r>
            <a:r>
              <a:rPr dirty="0" spc="15"/>
              <a:t> </a:t>
            </a:r>
            <a:r>
              <a:rPr dirty="0" spc="-45"/>
              <a:t>interfa</a:t>
            </a:r>
            <a:r>
              <a:rPr dirty="0" spc="-285"/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200" spc="-650"/>
              <a:t>˘</a:t>
            </a:r>
            <a:r>
              <a:rPr dirty="0" sz="1200" spc="-75"/>
              <a:t>a</a:t>
            </a:r>
            <a:r>
              <a:rPr dirty="0" sz="1200" spc="15"/>
              <a:t> </a:t>
            </a:r>
            <a:r>
              <a:rPr dirty="0" sz="1200" spc="-55"/>
              <a:t>cu</a:t>
            </a:r>
            <a:r>
              <a:rPr dirty="0" sz="1200" spc="15"/>
              <a:t> </a:t>
            </a:r>
            <a:r>
              <a:rPr dirty="0" sz="1200" spc="-20"/>
              <a:t>utilizat</a:t>
            </a:r>
            <a:r>
              <a:rPr dirty="0" sz="1200" spc="-70"/>
              <a:t>o</a:t>
            </a:r>
            <a:r>
              <a:rPr dirty="0" sz="1200" spc="-35"/>
              <a:t>rul?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508507" rIns="0" bIns="0" rtlCol="0" vert="horz">
            <a:spAutoFit/>
          </a:bodyPr>
          <a:lstStyle/>
          <a:p>
            <a:pPr marL="141605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70">
                <a:latin typeface="Arial"/>
                <a:cs typeface="Arial"/>
              </a:rPr>
              <a:t>m</a:t>
            </a:r>
            <a:r>
              <a:rPr dirty="0" sz="1100" spc="-20">
                <a:latin typeface="Arial"/>
                <a:cs typeface="Arial"/>
              </a:rPr>
              <a:t>o</a:t>
            </a:r>
            <a:r>
              <a:rPr dirty="0" sz="1100" spc="-50">
                <a:latin typeface="Arial"/>
                <a:cs typeface="Arial"/>
              </a:rPr>
              <a:t>d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intera</a:t>
            </a:r>
            <a:r>
              <a:rPr dirty="0" sz="1100" spc="-35">
                <a:latin typeface="Arial"/>
                <a:cs typeface="Arial"/>
              </a:rPr>
              <a:t>c</a:t>
            </a:r>
            <a:r>
              <a:rPr dirty="0" sz="1100" spc="-210">
                <a:latin typeface="Arial"/>
                <a:cs typeface="Arial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iune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cu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sistemul</a:t>
            </a:r>
            <a:endParaRPr sz="1100">
              <a:latin typeface="Arial"/>
              <a:cs typeface="Arial"/>
            </a:endParaRPr>
          </a:p>
          <a:p>
            <a:pPr marL="141605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80">
                <a:latin typeface="Arial"/>
                <a:cs typeface="Arial"/>
              </a:rPr>
              <a:t>ascunderea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complexi</a:t>
            </a:r>
            <a:r>
              <a:rPr dirty="0" sz="1100" spc="-30">
                <a:latin typeface="Arial"/>
                <a:cs typeface="Arial"/>
              </a:rPr>
              <a:t>t</a:t>
            </a:r>
            <a:r>
              <a:rPr dirty="0" sz="1100" spc="-365">
                <a:latin typeface="Arial"/>
                <a:cs typeface="Arial"/>
              </a:rPr>
              <a:t>˘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 spc="-204">
                <a:latin typeface="Arial"/>
                <a:cs typeface="Arial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100" spc="15">
                <a:latin typeface="Arial"/>
                <a:cs typeface="Arial"/>
              </a:rPr>
              <a:t>ii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sistemului</a:t>
            </a:r>
            <a:endParaRPr sz="1100">
              <a:latin typeface="Arial"/>
              <a:cs typeface="Arial"/>
            </a:endParaRPr>
          </a:p>
          <a:p>
            <a:pPr marL="141605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60">
                <a:latin typeface="Arial"/>
                <a:cs typeface="Arial"/>
              </a:rPr>
              <a:t>com</a:t>
            </a:r>
            <a:r>
              <a:rPr dirty="0" sz="1100" spc="-25">
                <a:latin typeface="Arial"/>
                <a:cs typeface="Arial"/>
              </a:rPr>
              <a:t>p</a:t>
            </a:r>
            <a:r>
              <a:rPr dirty="0" sz="1100" spc="-55">
                <a:latin typeface="Arial"/>
                <a:cs typeface="Arial"/>
              </a:rPr>
              <a:t>onente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puse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la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dis</a:t>
            </a:r>
            <a:r>
              <a:rPr dirty="0" sz="1100" spc="-35">
                <a:latin typeface="Arial"/>
                <a:cs typeface="Arial"/>
              </a:rPr>
              <a:t>p</a:t>
            </a:r>
            <a:r>
              <a:rPr dirty="0" sz="1100" spc="-45">
                <a:latin typeface="Arial"/>
                <a:cs typeface="Arial"/>
              </a:rPr>
              <a:t>ozi</a:t>
            </a:r>
            <a:r>
              <a:rPr dirty="0" sz="1100" spc="-204">
                <a:latin typeface="Arial"/>
                <a:cs typeface="Arial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ia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utilizat</a:t>
            </a:r>
            <a:r>
              <a:rPr dirty="0" sz="1100" spc="-45">
                <a:latin typeface="Arial"/>
                <a:cs typeface="Arial"/>
              </a:rPr>
              <a:t>o</a:t>
            </a:r>
            <a:r>
              <a:rPr dirty="0" sz="1100" spc="-15">
                <a:latin typeface="Arial"/>
                <a:cs typeface="Arial"/>
              </a:rPr>
              <a:t>rului</a:t>
            </a:r>
            <a:endParaRPr sz="1100">
              <a:latin typeface="Arial"/>
              <a:cs typeface="Arial"/>
            </a:endParaRPr>
          </a:p>
          <a:p>
            <a:pPr marL="141605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5">
                <a:latin typeface="Arial"/>
                <a:cs typeface="Arial"/>
              </a:rPr>
              <a:t>intuitiv,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u</a:t>
            </a:r>
            <a:r>
              <a:rPr dirty="0" sz="1100" spc="-434">
                <a:latin typeface="Arial"/>
                <a:cs typeface="Arial"/>
              </a:rPr>
              <a:t>s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75">
                <a:latin typeface="Arial"/>
                <a:cs typeface="Arial"/>
              </a:rPr>
              <a:t> </a:t>
            </a:r>
            <a:r>
              <a:rPr dirty="0" sz="1100" spc="-105">
                <a:latin typeface="Arial"/>
                <a:cs typeface="Arial"/>
              </a:rPr>
              <a:t>o</a:t>
            </a:r>
            <a:r>
              <a:rPr dirty="0" sz="1100" spc="5">
                <a:latin typeface="Arial"/>
                <a:cs typeface="Arial"/>
              </a:rPr>
              <a:t>r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folosit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15">
                <a:hlinkClick r:id="rId3" action="ppaction://hlinksldjump"/>
              </a:rPr>
              <a:t>Cursul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 spc="-7">
                <a:hlinkClick r:id="rId3" action="ppaction://hlinksldjump"/>
              </a:rPr>
              <a:t>6,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>
                <a:hlinkClick r:id="rId3" action="ppaction://hlinksldjump"/>
              </a:rPr>
              <a:t>Interfa</a:t>
            </a:r>
            <a:r>
              <a:rPr dirty="0" baseline="5555" sz="750" spc="-179">
                <a:hlinkClick r:id="rId3" action="ppaction://hlinksldjump"/>
              </a:rPr>
              <a:t>t</a:t>
            </a:r>
            <a:r>
              <a:rPr dirty="0" sz="500" spc="25">
                <a:hlinkClick r:id="rId3" action="ppaction://hlinksldjump"/>
              </a:rPr>
              <a:t>,</a:t>
            </a:r>
            <a:r>
              <a:rPr dirty="0" baseline="5555" sz="750" spc="-37">
                <a:hlinkClick r:id="rId3" action="ppaction://hlinksldjump"/>
              </a:rPr>
              <a:t>a</a:t>
            </a:r>
            <a:r>
              <a:rPr dirty="0" baseline="5555" sz="750" spc="-52">
                <a:hlinkClick r:id="rId3" action="ppaction://hlinksldjump"/>
              </a:rPr>
              <a:t> </a:t>
            </a:r>
            <a:r>
              <a:rPr dirty="0" baseline="5555" sz="750" spc="-157">
                <a:hlinkClick r:id="rId3" action="ppaction://hlinksldjump"/>
              </a:rPr>
              <a:t>ˆ</a:t>
            </a:r>
            <a:r>
              <a:rPr dirty="0" baseline="5555" sz="750" spc="-15">
                <a:hlinkClick r:id="rId3" action="ppaction://hlinksldjump"/>
              </a:rPr>
              <a:t>ın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>
                <a:hlinkClick r:id="rId3" action="ppaction://hlinksldjump"/>
              </a:rPr>
              <a:t>linia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 spc="-37">
                <a:hlinkClick r:id="rId3" action="ppaction://hlinksldjump"/>
              </a:rPr>
              <a:t>de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 spc="-22">
                <a:hlinkClick r:id="rId3" action="ppaction://hlinksldjump"/>
              </a:rPr>
              <a:t>c</a:t>
            </a:r>
            <a:r>
              <a:rPr dirty="0" baseline="5555" sz="750" spc="-30">
                <a:hlinkClick r:id="rId3" action="ppaction://hlinksldjump"/>
              </a:rPr>
              <a:t>o</a:t>
            </a:r>
            <a:r>
              <a:rPr dirty="0" baseline="5555" sz="750" spc="-15">
                <a:hlinkClick r:id="rId3" action="ppaction://hlinksldjump"/>
              </a:rPr>
              <a:t>man</a:t>
            </a:r>
            <a:r>
              <a:rPr dirty="0" baseline="5555" sz="750" spc="-22">
                <a:hlinkClick r:id="rId3" action="ppaction://hlinksldjump"/>
              </a:rPr>
              <a:t>d</a:t>
            </a:r>
            <a:r>
              <a:rPr dirty="0" baseline="5555" sz="750" spc="-247">
                <a:hlinkClick r:id="rId3" action="ppaction://hlinksldjump"/>
              </a:rPr>
              <a:t>˘</a:t>
            </a:r>
            <a:r>
              <a:rPr dirty="0" baseline="5555" sz="750" spc="-37">
                <a:hlinkClick r:id="rId3" action="ppaction://hlinksldjump"/>
              </a:rPr>
              <a:t>a</a:t>
            </a:r>
            <a:endParaRPr baseline="5555" sz="750"/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15"/>
              <a:t>7</a:t>
            </a:r>
            <a:r>
              <a:rPr dirty="0" spc="30"/>
              <a:t>/52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893570">
              <a:lnSpc>
                <a:spcPct val="100000"/>
              </a:lnSpc>
            </a:pPr>
            <a:r>
              <a:rPr dirty="0" spc="-45"/>
              <a:t>Ceri</a:t>
            </a:r>
            <a:r>
              <a:rPr dirty="0" spc="-50"/>
              <a:t>n</a:t>
            </a:r>
            <a:r>
              <a:rPr dirty="0" spc="-280"/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67">
                <a:latin typeface="Arial"/>
                <a:cs typeface="Arial"/>
              </a:rPr>
              <a:t> </a:t>
            </a:r>
            <a:r>
              <a:rPr dirty="0" sz="1200" spc="-114"/>
              <a:t>e</a:t>
            </a:r>
            <a:r>
              <a:rPr dirty="0" sz="1200" spc="10"/>
              <a:t> </a:t>
            </a:r>
            <a:r>
              <a:rPr dirty="0" sz="1200" spc="-35"/>
              <a:t>p</a:t>
            </a:r>
            <a:r>
              <a:rPr dirty="0" sz="1200" spc="-55"/>
              <a:t>entru</a:t>
            </a:r>
            <a:r>
              <a:rPr dirty="0" sz="1200" spc="15"/>
              <a:t> </a:t>
            </a:r>
            <a:r>
              <a:rPr dirty="0" sz="1200" spc="-45"/>
              <a:t>interfa</a:t>
            </a:r>
            <a:r>
              <a:rPr dirty="0" sz="1200" spc="-285"/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200" spc="-650"/>
              <a:t>˘</a:t>
            </a:r>
            <a:r>
              <a:rPr dirty="0" sz="1200" spc="-75"/>
              <a:t>a</a:t>
            </a:r>
            <a:r>
              <a:rPr dirty="0" sz="1200" spc="15"/>
              <a:t> </a:t>
            </a:r>
            <a:r>
              <a:rPr dirty="0" sz="1200" spc="-55"/>
              <a:t>cu</a:t>
            </a:r>
            <a:r>
              <a:rPr dirty="0" sz="1200" spc="15"/>
              <a:t> </a:t>
            </a:r>
            <a:r>
              <a:rPr dirty="0" sz="1200" spc="-20"/>
              <a:t>utilizat</a:t>
            </a:r>
            <a:r>
              <a:rPr dirty="0" sz="1200" spc="-70"/>
              <a:t>o</a:t>
            </a:r>
            <a:r>
              <a:rPr dirty="0" sz="1200" spc="-35"/>
              <a:t>rul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506183" rIns="0" bIns="0" rtlCol="0" vert="horz">
            <a:spAutoFit/>
          </a:bodyPr>
          <a:lstStyle/>
          <a:p>
            <a:pPr marL="141605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0">
                <a:latin typeface="Arial"/>
                <a:cs typeface="Arial"/>
              </a:rPr>
              <a:t>u</a:t>
            </a:r>
            <a:r>
              <a:rPr dirty="0" sz="1100" spc="-434">
                <a:latin typeface="Arial"/>
                <a:cs typeface="Arial"/>
              </a:rPr>
              <a:t>s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7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urin</a:t>
            </a:r>
            <a:r>
              <a:rPr dirty="0" sz="1100" spc="-204">
                <a:latin typeface="Arial"/>
                <a:cs typeface="Arial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104">
                <a:latin typeface="Arial"/>
                <a:cs typeface="Arial"/>
              </a:rPr>
              <a:t> </a:t>
            </a:r>
            <a:r>
              <a:rPr dirty="0" sz="1100" spc="-360">
                <a:latin typeface="Arial"/>
                <a:cs typeface="Arial"/>
              </a:rPr>
              <a:t>˘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 spc="-85">
                <a:latin typeface="Arial"/>
                <a:cs typeface="Arial"/>
              </a:rPr>
              <a:t> </a:t>
            </a:r>
            <a:r>
              <a:rPr dirty="0" sz="1100" spc="-229">
                <a:latin typeface="Arial"/>
                <a:cs typeface="Arial"/>
              </a:rPr>
              <a:t>ˆ</a:t>
            </a:r>
            <a:r>
              <a:rPr dirty="0" sz="1100" spc="-50">
                <a:latin typeface="Arial"/>
                <a:cs typeface="Arial"/>
              </a:rPr>
              <a:t>ın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utiliz</a:t>
            </a:r>
            <a:r>
              <a:rPr dirty="0" sz="1100" spc="-50">
                <a:latin typeface="Arial"/>
                <a:cs typeface="Arial"/>
              </a:rPr>
              <a:t>a</a:t>
            </a:r>
            <a:r>
              <a:rPr dirty="0" sz="1100" spc="-65">
                <a:latin typeface="Arial"/>
                <a:cs typeface="Arial"/>
              </a:rPr>
              <a:t>re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55">
                <a:latin typeface="Arial"/>
                <a:cs typeface="Arial"/>
              </a:rPr>
              <a:t>(</a:t>
            </a:r>
            <a:r>
              <a:rPr dirty="0" sz="1100" spc="-75" i="1">
                <a:latin typeface="Trebuchet MS"/>
                <a:cs typeface="Trebuchet MS"/>
              </a:rPr>
              <a:t>ease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80" i="1">
                <a:latin typeface="Trebuchet MS"/>
                <a:cs typeface="Trebuchet MS"/>
              </a:rPr>
              <a:t>of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60" i="1">
                <a:latin typeface="Trebuchet MS"/>
                <a:cs typeface="Trebuchet MS"/>
              </a:rPr>
              <a:t>us</a:t>
            </a:r>
            <a:r>
              <a:rPr dirty="0" sz="1100" i="1">
                <a:latin typeface="Trebuchet MS"/>
                <a:cs typeface="Trebuchet MS"/>
              </a:rPr>
              <a:t>e</a:t>
            </a:r>
            <a:r>
              <a:rPr dirty="0" sz="1100" spc="55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 marL="141605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0">
                <a:latin typeface="Arial"/>
                <a:cs typeface="Arial"/>
              </a:rPr>
              <a:t>eficien</a:t>
            </a:r>
            <a:r>
              <a:rPr dirty="0" sz="1100" spc="-204">
                <a:latin typeface="Arial"/>
                <a:cs typeface="Arial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 spc="-85">
                <a:latin typeface="Arial"/>
                <a:cs typeface="Arial"/>
              </a:rPr>
              <a:t> </a:t>
            </a:r>
            <a:r>
              <a:rPr dirty="0" sz="1100" spc="-229">
                <a:latin typeface="Arial"/>
                <a:cs typeface="Arial"/>
              </a:rPr>
              <a:t>ˆ</a:t>
            </a:r>
            <a:r>
              <a:rPr dirty="0" sz="1100" spc="-50">
                <a:latin typeface="Arial"/>
                <a:cs typeface="Arial"/>
              </a:rPr>
              <a:t>ın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utiliz</a:t>
            </a:r>
            <a:r>
              <a:rPr dirty="0" sz="1100" spc="-50">
                <a:latin typeface="Arial"/>
                <a:cs typeface="Arial"/>
              </a:rPr>
              <a:t>a</a:t>
            </a:r>
            <a:r>
              <a:rPr dirty="0" sz="1100" spc="-65">
                <a:latin typeface="Arial"/>
                <a:cs typeface="Arial"/>
              </a:rPr>
              <a:t>re</a:t>
            </a:r>
            <a:endParaRPr sz="1100">
              <a:latin typeface="Arial"/>
              <a:cs typeface="Arial"/>
            </a:endParaRPr>
          </a:p>
          <a:p>
            <a:pPr marL="141605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70">
                <a:latin typeface="Arial"/>
                <a:cs typeface="Arial"/>
              </a:rPr>
              <a:t>acom</a:t>
            </a:r>
            <a:r>
              <a:rPr dirty="0" sz="1100" spc="-40">
                <a:latin typeface="Arial"/>
                <a:cs typeface="Arial"/>
              </a:rPr>
              <a:t>o</a:t>
            </a:r>
            <a:r>
              <a:rPr dirty="0" sz="1100" spc="-70">
                <a:latin typeface="Arial"/>
                <a:cs typeface="Arial"/>
              </a:rPr>
              <a:t>d</a:t>
            </a:r>
            <a:r>
              <a:rPr dirty="0" sz="1100" spc="-100">
                <a:latin typeface="Arial"/>
                <a:cs typeface="Arial"/>
              </a:rPr>
              <a:t>a</a:t>
            </a:r>
            <a:r>
              <a:rPr dirty="0" sz="1100" spc="-70">
                <a:latin typeface="Arial"/>
                <a:cs typeface="Arial"/>
              </a:rPr>
              <a:t>rea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rapi</a:t>
            </a:r>
            <a:r>
              <a:rPr dirty="0" sz="1100" spc="-55">
                <a:latin typeface="Arial"/>
                <a:cs typeface="Arial"/>
              </a:rPr>
              <a:t>d</a:t>
            </a:r>
            <a:r>
              <a:rPr dirty="0" sz="1100" spc="-360">
                <a:latin typeface="Arial"/>
                <a:cs typeface="Arial"/>
              </a:rPr>
              <a:t>˘</a:t>
            </a:r>
            <a:r>
              <a:rPr dirty="0" sz="1100" spc="-50">
                <a:latin typeface="Arial"/>
                <a:cs typeface="Arial"/>
              </a:rPr>
              <a:t>a: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1100" spc="-130">
                <a:latin typeface="Arial"/>
                <a:cs typeface="Arial"/>
              </a:rPr>
              <a:t> </a:t>
            </a:r>
            <a:r>
              <a:rPr dirty="0" sz="1100" spc="5">
                <a:latin typeface="Arial"/>
                <a:cs typeface="Arial"/>
              </a:rPr>
              <a:t>intuiti</a:t>
            </a:r>
            <a:r>
              <a:rPr dirty="0" sz="1100" spc="-5">
                <a:latin typeface="Arial"/>
                <a:cs typeface="Arial"/>
              </a:rPr>
              <a:t>v</a:t>
            </a:r>
            <a:r>
              <a:rPr dirty="0" sz="1100" spc="-365">
                <a:latin typeface="Arial"/>
                <a:cs typeface="Arial"/>
              </a:rPr>
              <a:t>˘</a:t>
            </a:r>
            <a:r>
              <a:rPr dirty="0" sz="1100" spc="-50">
                <a:latin typeface="Arial"/>
                <a:cs typeface="Arial"/>
              </a:rPr>
              <a:t>a,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natura</a:t>
            </a:r>
            <a:r>
              <a:rPr dirty="0" sz="1100" spc="-30">
                <a:latin typeface="Arial"/>
                <a:cs typeface="Arial"/>
              </a:rPr>
              <a:t>l</a:t>
            </a:r>
            <a:r>
              <a:rPr dirty="0" sz="1100" spc="-360">
                <a:latin typeface="Arial"/>
                <a:cs typeface="Arial"/>
              </a:rPr>
              <a:t>˘</a:t>
            </a:r>
            <a:r>
              <a:rPr dirty="0" sz="1100" spc="-95">
                <a:latin typeface="Arial"/>
                <a:cs typeface="Arial"/>
              </a:rPr>
              <a:t>a</a:t>
            </a:r>
            <a:r>
              <a:rPr dirty="0" sz="1100" spc="-5">
                <a:latin typeface="Arial"/>
                <a:cs typeface="Arial"/>
              </a:rPr>
              <a:t>,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150">
                <a:latin typeface="Arial"/>
                <a:cs typeface="Arial"/>
              </a:rPr>
              <a:t>s</a:t>
            </a:r>
            <a:r>
              <a:rPr dirty="0" sz="1100" spc="-360">
                <a:latin typeface="Arial"/>
                <a:cs typeface="Arial"/>
              </a:rPr>
              <a:t>˘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nu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80">
                <a:latin typeface="Arial"/>
                <a:cs typeface="Arial"/>
              </a:rPr>
              <a:t>su</a:t>
            </a:r>
            <a:r>
              <a:rPr dirty="0" sz="1100" spc="-110">
                <a:latin typeface="Arial"/>
                <a:cs typeface="Arial"/>
              </a:rPr>
              <a:t>p</a:t>
            </a:r>
            <a:r>
              <a:rPr dirty="0" sz="1100" spc="-10">
                <a:latin typeface="Arial"/>
                <a:cs typeface="Arial"/>
              </a:rPr>
              <a:t>ri</a:t>
            </a:r>
            <a:r>
              <a:rPr dirty="0" sz="1100" spc="-20">
                <a:latin typeface="Arial"/>
                <a:cs typeface="Arial"/>
              </a:rPr>
              <a:t>n</a:t>
            </a:r>
            <a:r>
              <a:rPr dirty="0" sz="1100" spc="-60">
                <a:latin typeface="Arial"/>
                <a:cs typeface="Arial"/>
              </a:rPr>
              <a:t>d</a:t>
            </a:r>
            <a:r>
              <a:rPr dirty="0" sz="1100" spc="-365">
                <a:latin typeface="Arial"/>
                <a:cs typeface="Arial"/>
              </a:rPr>
              <a:t>˘</a:t>
            </a:r>
            <a:r>
              <a:rPr dirty="0" sz="1100" spc="-90">
                <a:latin typeface="Arial"/>
                <a:cs typeface="Arial"/>
              </a:rPr>
              <a:t>a</a:t>
            </a:r>
            <a:endParaRPr sz="1100">
              <a:latin typeface="Arial"/>
              <a:cs typeface="Arial"/>
            </a:endParaRPr>
          </a:p>
          <a:p>
            <a:pPr marL="141605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150">
                <a:latin typeface="Arial"/>
                <a:cs typeface="Arial"/>
              </a:rPr>
              <a:t>s</a:t>
            </a:r>
            <a:r>
              <a:rPr dirty="0" sz="1100" spc="-360">
                <a:latin typeface="Arial"/>
                <a:cs typeface="Arial"/>
              </a:rPr>
              <a:t>˘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ofere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 spc="-100">
                <a:latin typeface="Arial"/>
                <a:cs typeface="Arial"/>
              </a:rPr>
              <a:t>acces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la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80">
                <a:latin typeface="Arial"/>
                <a:cs typeface="Arial"/>
              </a:rPr>
              <a:t>resurse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aplic</a:t>
            </a:r>
            <a:r>
              <a:rPr dirty="0" sz="1100" spc="-55">
                <a:latin typeface="Arial"/>
                <a:cs typeface="Arial"/>
              </a:rPr>
              <a:t>a</a:t>
            </a:r>
            <a:r>
              <a:rPr dirty="0" sz="1100" spc="-204">
                <a:latin typeface="Arial"/>
                <a:cs typeface="Arial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iei/sistemului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15">
                <a:hlinkClick r:id="rId3" action="ppaction://hlinksldjump"/>
              </a:rPr>
              <a:t>Cursul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 spc="-7">
                <a:hlinkClick r:id="rId3" action="ppaction://hlinksldjump"/>
              </a:rPr>
              <a:t>6,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>
                <a:hlinkClick r:id="rId3" action="ppaction://hlinksldjump"/>
              </a:rPr>
              <a:t>Interfa</a:t>
            </a:r>
            <a:r>
              <a:rPr dirty="0" baseline="5555" sz="750" spc="-179">
                <a:hlinkClick r:id="rId3" action="ppaction://hlinksldjump"/>
              </a:rPr>
              <a:t>t</a:t>
            </a:r>
            <a:r>
              <a:rPr dirty="0" sz="500" spc="25">
                <a:hlinkClick r:id="rId3" action="ppaction://hlinksldjump"/>
              </a:rPr>
              <a:t>,</a:t>
            </a:r>
            <a:r>
              <a:rPr dirty="0" baseline="5555" sz="750" spc="-37">
                <a:hlinkClick r:id="rId3" action="ppaction://hlinksldjump"/>
              </a:rPr>
              <a:t>a</a:t>
            </a:r>
            <a:r>
              <a:rPr dirty="0" baseline="5555" sz="750" spc="-52">
                <a:hlinkClick r:id="rId3" action="ppaction://hlinksldjump"/>
              </a:rPr>
              <a:t> </a:t>
            </a:r>
            <a:r>
              <a:rPr dirty="0" baseline="5555" sz="750" spc="-157">
                <a:hlinkClick r:id="rId3" action="ppaction://hlinksldjump"/>
              </a:rPr>
              <a:t>ˆ</a:t>
            </a:r>
            <a:r>
              <a:rPr dirty="0" baseline="5555" sz="750" spc="-15">
                <a:hlinkClick r:id="rId3" action="ppaction://hlinksldjump"/>
              </a:rPr>
              <a:t>ın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>
                <a:hlinkClick r:id="rId3" action="ppaction://hlinksldjump"/>
              </a:rPr>
              <a:t>linia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 spc="-37">
                <a:hlinkClick r:id="rId3" action="ppaction://hlinksldjump"/>
              </a:rPr>
              <a:t>de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 spc="-22">
                <a:hlinkClick r:id="rId3" action="ppaction://hlinksldjump"/>
              </a:rPr>
              <a:t>c</a:t>
            </a:r>
            <a:r>
              <a:rPr dirty="0" baseline="5555" sz="750" spc="-30">
                <a:hlinkClick r:id="rId3" action="ppaction://hlinksldjump"/>
              </a:rPr>
              <a:t>o</a:t>
            </a:r>
            <a:r>
              <a:rPr dirty="0" baseline="5555" sz="750" spc="-15">
                <a:hlinkClick r:id="rId3" action="ppaction://hlinksldjump"/>
              </a:rPr>
              <a:t>man</a:t>
            </a:r>
            <a:r>
              <a:rPr dirty="0" baseline="5555" sz="750" spc="-22">
                <a:hlinkClick r:id="rId3" action="ppaction://hlinksldjump"/>
              </a:rPr>
              <a:t>d</a:t>
            </a:r>
            <a:r>
              <a:rPr dirty="0" baseline="5555" sz="750" spc="-247">
                <a:hlinkClick r:id="rId3" action="ppaction://hlinksldjump"/>
              </a:rPr>
              <a:t>˘</a:t>
            </a:r>
            <a:r>
              <a:rPr dirty="0" baseline="5555" sz="750" spc="-37">
                <a:hlinkClick r:id="rId3" action="ppaction://hlinksldjump"/>
              </a:rPr>
              <a:t>a</a:t>
            </a:r>
            <a:endParaRPr baseline="5555" sz="750"/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15"/>
              <a:t>8</a:t>
            </a:r>
            <a:r>
              <a:rPr dirty="0" spc="30"/>
              <a:t>/52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833370">
              <a:lnSpc>
                <a:spcPct val="100000"/>
              </a:lnSpc>
            </a:pPr>
            <a:r>
              <a:rPr dirty="0" spc="-60"/>
              <a:t>Interfa</a:t>
            </a:r>
            <a:r>
              <a:rPr dirty="0" spc="-285"/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67">
                <a:latin typeface="Arial"/>
                <a:cs typeface="Arial"/>
              </a:rPr>
              <a:t> </a:t>
            </a:r>
            <a:r>
              <a:rPr dirty="0" sz="1200" spc="-75"/>
              <a:t>a</a:t>
            </a:r>
            <a:r>
              <a:rPr dirty="0" sz="1200" spc="15"/>
              <a:t> </a:t>
            </a:r>
            <a:r>
              <a:rPr dirty="0" sz="1200" spc="-55"/>
              <a:t>cu</a:t>
            </a:r>
            <a:r>
              <a:rPr dirty="0" sz="1200" spc="15"/>
              <a:t> </a:t>
            </a:r>
            <a:r>
              <a:rPr dirty="0" sz="1200" spc="-20"/>
              <a:t>utilizat</a:t>
            </a:r>
            <a:r>
              <a:rPr dirty="0" sz="1200" spc="-65"/>
              <a:t>o</a:t>
            </a:r>
            <a:r>
              <a:rPr dirty="0" sz="1200" spc="-35"/>
              <a:t>rul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76389" y="838489"/>
            <a:ext cx="3457575" cy="18776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0655" marR="5080" indent="-148590">
              <a:lnSpc>
                <a:spcPct val="1026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5">
                <a:latin typeface="Arial"/>
                <a:cs typeface="Arial"/>
              </a:rPr>
              <a:t>intera</a:t>
            </a:r>
            <a:r>
              <a:rPr dirty="0" sz="1100" spc="-35">
                <a:latin typeface="Arial"/>
                <a:cs typeface="Arial"/>
              </a:rPr>
              <a:t>c</a:t>
            </a:r>
            <a:r>
              <a:rPr dirty="0" sz="1100" spc="-210">
                <a:latin typeface="Arial"/>
                <a:cs typeface="Arial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iunea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utilizat</a:t>
            </a:r>
            <a:r>
              <a:rPr dirty="0" sz="1100" spc="-45">
                <a:latin typeface="Arial"/>
                <a:cs typeface="Arial"/>
              </a:rPr>
              <a:t>o</a:t>
            </a:r>
            <a:r>
              <a:rPr dirty="0" sz="1100" spc="-15">
                <a:latin typeface="Arial"/>
                <a:cs typeface="Arial"/>
              </a:rPr>
              <a:t>rului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cu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aplic</a:t>
            </a:r>
            <a:r>
              <a:rPr dirty="0" sz="1100" spc="-55">
                <a:latin typeface="Arial"/>
                <a:cs typeface="Arial"/>
              </a:rPr>
              <a:t>a</a:t>
            </a:r>
            <a:r>
              <a:rPr dirty="0" sz="1100" spc="-204">
                <a:latin typeface="Arial"/>
                <a:cs typeface="Arial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iile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34">
                <a:latin typeface="Arial"/>
                <a:cs typeface="Arial"/>
              </a:rPr>
              <a:t>s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75">
                <a:latin typeface="Arial"/>
                <a:cs typeface="Arial"/>
              </a:rPr>
              <a:t> </a:t>
            </a:r>
            <a:r>
              <a:rPr dirty="0" sz="1100" spc="15">
                <a:latin typeface="Arial"/>
                <a:cs typeface="Arial"/>
              </a:rPr>
              <a:t>i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cu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sistemul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o</a:t>
            </a:r>
            <a:r>
              <a:rPr dirty="0" sz="1100" spc="-30">
                <a:latin typeface="Arial"/>
                <a:cs typeface="Arial"/>
              </a:rPr>
              <a:t>p</a:t>
            </a:r>
            <a:r>
              <a:rPr dirty="0" sz="1100" spc="-65">
                <a:latin typeface="Arial"/>
                <a:cs typeface="Arial"/>
              </a:rPr>
              <a:t>er</a:t>
            </a:r>
            <a:r>
              <a:rPr dirty="0" sz="1100" spc="-114">
                <a:latin typeface="Arial"/>
                <a:cs typeface="Arial"/>
              </a:rPr>
              <a:t>a</a:t>
            </a:r>
            <a:r>
              <a:rPr dirty="0" sz="1100" spc="-65">
                <a:latin typeface="Arial"/>
                <a:cs typeface="Arial"/>
              </a:rPr>
              <a:t>re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80">
                <a:latin typeface="Arial"/>
                <a:cs typeface="Arial"/>
              </a:rPr>
              <a:t>ascunde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detaliile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sistemului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o</a:t>
            </a:r>
            <a:r>
              <a:rPr dirty="0" sz="1100" spc="-30">
                <a:latin typeface="Arial"/>
                <a:cs typeface="Arial"/>
              </a:rPr>
              <a:t>p</a:t>
            </a:r>
            <a:r>
              <a:rPr dirty="0" sz="1100" spc="-65">
                <a:latin typeface="Arial"/>
                <a:cs typeface="Arial"/>
              </a:rPr>
              <a:t>er</a:t>
            </a:r>
            <a:r>
              <a:rPr dirty="0" sz="1100" spc="-114">
                <a:latin typeface="Arial"/>
                <a:cs typeface="Arial"/>
              </a:rPr>
              <a:t>a</a:t>
            </a:r>
            <a:r>
              <a:rPr dirty="0" sz="1100" spc="-65">
                <a:latin typeface="Arial"/>
                <a:cs typeface="Arial"/>
              </a:rPr>
              <a:t>re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5">
                <a:latin typeface="Arial"/>
                <a:cs typeface="Arial"/>
              </a:rPr>
              <a:t>intera</a:t>
            </a:r>
            <a:r>
              <a:rPr dirty="0" sz="1100" spc="-35">
                <a:latin typeface="Arial"/>
                <a:cs typeface="Arial"/>
              </a:rPr>
              <a:t>c</a:t>
            </a:r>
            <a:r>
              <a:rPr dirty="0" sz="1100" spc="-210">
                <a:latin typeface="Arial"/>
                <a:cs typeface="Arial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iunea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cu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sistemul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calcul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0" i="1">
                <a:latin typeface="Trebuchet MS"/>
                <a:cs typeface="Trebuchet MS"/>
              </a:rPr>
              <a:t>Human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35" i="1">
                <a:latin typeface="Trebuchet MS"/>
                <a:cs typeface="Trebuchet MS"/>
              </a:rPr>
              <a:t>Machine</a:t>
            </a:r>
            <a:r>
              <a:rPr dirty="0" sz="1100" spc="35" i="1">
                <a:latin typeface="Trebuchet MS"/>
                <a:cs typeface="Trebuchet MS"/>
              </a:rPr>
              <a:t> </a:t>
            </a:r>
            <a:r>
              <a:rPr dirty="0" sz="1100" spc="-65" i="1">
                <a:latin typeface="Trebuchet MS"/>
                <a:cs typeface="Trebuchet MS"/>
              </a:rPr>
              <a:t>Interf</a:t>
            </a:r>
            <a:r>
              <a:rPr dirty="0" sz="1100" spc="-85" i="1">
                <a:latin typeface="Trebuchet MS"/>
                <a:cs typeface="Trebuchet MS"/>
              </a:rPr>
              <a:t>a</a:t>
            </a:r>
            <a:r>
              <a:rPr dirty="0" sz="1100" spc="-25" i="1">
                <a:latin typeface="Trebuchet MS"/>
                <a:cs typeface="Trebuchet MS"/>
              </a:rPr>
              <a:t>c</a:t>
            </a:r>
            <a:r>
              <a:rPr dirty="0" sz="1100" spc="-110" i="1">
                <a:latin typeface="Trebuchet MS"/>
                <a:cs typeface="Trebuchet MS"/>
              </a:rPr>
              <a:t>e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80">
                <a:latin typeface="Arial"/>
                <a:cs typeface="Arial"/>
              </a:rPr>
              <a:t>GU</a:t>
            </a:r>
            <a:r>
              <a:rPr dirty="0" sz="1100" spc="-30">
                <a:latin typeface="Arial"/>
                <a:cs typeface="Arial"/>
              </a:rPr>
              <a:t>I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–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5" i="1">
                <a:latin typeface="Trebuchet MS"/>
                <a:cs typeface="Trebuchet MS"/>
              </a:rPr>
              <a:t>Graphica</a:t>
            </a:r>
            <a:r>
              <a:rPr dirty="0" sz="1100" spc="-40" i="1">
                <a:latin typeface="Trebuchet MS"/>
                <a:cs typeface="Trebuchet MS"/>
              </a:rPr>
              <a:t>l</a:t>
            </a:r>
            <a:r>
              <a:rPr dirty="0" sz="1100" spc="40" i="1">
                <a:latin typeface="Trebuchet MS"/>
                <a:cs typeface="Trebuchet MS"/>
              </a:rPr>
              <a:t> </a:t>
            </a:r>
            <a:r>
              <a:rPr dirty="0" sz="1100" spc="-50" i="1">
                <a:latin typeface="Trebuchet MS"/>
                <a:cs typeface="Trebuchet MS"/>
              </a:rPr>
              <a:t>User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15" i="1">
                <a:latin typeface="Trebuchet MS"/>
                <a:cs typeface="Trebuchet MS"/>
              </a:rPr>
              <a:t>I</a:t>
            </a:r>
            <a:r>
              <a:rPr dirty="0" sz="1100" spc="-35" i="1">
                <a:latin typeface="Trebuchet MS"/>
                <a:cs typeface="Trebuchet MS"/>
              </a:rPr>
              <a:t>n</a:t>
            </a:r>
            <a:r>
              <a:rPr dirty="0" sz="1100" spc="-90" i="1">
                <a:latin typeface="Trebuchet MS"/>
                <a:cs typeface="Trebuchet MS"/>
              </a:rPr>
              <a:t>te</a:t>
            </a:r>
            <a:r>
              <a:rPr dirty="0" sz="1100" spc="-100" i="1">
                <a:latin typeface="Trebuchet MS"/>
                <a:cs typeface="Trebuchet MS"/>
              </a:rPr>
              <a:t>r</a:t>
            </a:r>
            <a:r>
              <a:rPr dirty="0" sz="1100" spc="-105" i="1">
                <a:latin typeface="Trebuchet MS"/>
                <a:cs typeface="Trebuchet MS"/>
              </a:rPr>
              <a:t>f</a:t>
            </a:r>
            <a:r>
              <a:rPr dirty="0" sz="1100" spc="-65" i="1">
                <a:latin typeface="Trebuchet MS"/>
                <a:cs typeface="Trebuchet MS"/>
              </a:rPr>
              <a:t>ace</a:t>
            </a:r>
            <a:endParaRPr sz="1100">
              <a:latin typeface="Trebuchet MS"/>
              <a:cs typeface="Trebuchet MS"/>
            </a:endParaRPr>
          </a:p>
          <a:p>
            <a:pPr marL="300355">
              <a:lnSpc>
                <a:spcPts val="12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WIMP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(wind</a:t>
            </a:r>
            <a:r>
              <a:rPr dirty="0" sz="1000" spc="-55">
                <a:latin typeface="Arial"/>
                <a:cs typeface="Arial"/>
              </a:rPr>
              <a:t>o</a:t>
            </a:r>
            <a:r>
              <a:rPr dirty="0" sz="1000" spc="-25">
                <a:latin typeface="Arial"/>
                <a:cs typeface="Arial"/>
              </a:rPr>
              <a:t>w,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icon,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menu,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15">
                <a:latin typeface="Arial"/>
                <a:cs typeface="Arial"/>
              </a:rPr>
              <a:t>ointing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devic</a:t>
            </a:r>
            <a:r>
              <a:rPr dirty="0" sz="1000" spc="-30">
                <a:latin typeface="Arial"/>
                <a:cs typeface="Arial"/>
              </a:rPr>
              <a:t>e)</a:t>
            </a:r>
            <a:endParaRPr sz="1000">
              <a:latin typeface="Arial"/>
              <a:cs typeface="Arial"/>
            </a:endParaRPr>
          </a:p>
          <a:p>
            <a:pPr marL="300355">
              <a:lnSpc>
                <a:spcPts val="1200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touchscreen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60">
                <a:latin typeface="Arial"/>
                <a:cs typeface="Arial"/>
              </a:rPr>
              <a:t>CL</a:t>
            </a:r>
            <a:r>
              <a:rPr dirty="0" sz="1100" spc="-25">
                <a:latin typeface="Arial"/>
                <a:cs typeface="Arial"/>
              </a:rPr>
              <a:t>I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–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0" i="1">
                <a:latin typeface="Trebuchet MS"/>
                <a:cs typeface="Trebuchet MS"/>
              </a:rPr>
              <a:t>Comman</a:t>
            </a:r>
            <a:r>
              <a:rPr dirty="0" sz="1100" spc="-35" i="1">
                <a:latin typeface="Trebuchet MS"/>
                <a:cs typeface="Trebuchet MS"/>
              </a:rPr>
              <a:t>d</a:t>
            </a:r>
            <a:r>
              <a:rPr dirty="0" sz="1100" spc="35" i="1">
                <a:latin typeface="Trebuchet MS"/>
                <a:cs typeface="Trebuchet MS"/>
              </a:rPr>
              <a:t> </a:t>
            </a:r>
            <a:r>
              <a:rPr dirty="0" sz="1100" spc="-50" i="1">
                <a:latin typeface="Trebuchet MS"/>
                <a:cs typeface="Trebuchet MS"/>
              </a:rPr>
              <a:t>Line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70" i="1">
                <a:latin typeface="Trebuchet MS"/>
                <a:cs typeface="Trebuchet MS"/>
              </a:rPr>
              <a:t>Interface</a:t>
            </a:r>
            <a:endParaRPr sz="1100">
              <a:latin typeface="Trebuchet MS"/>
              <a:cs typeface="Trebuchet MS"/>
            </a:endParaRPr>
          </a:p>
          <a:p>
            <a:pPr marL="300355">
              <a:lnSpc>
                <a:spcPct val="1000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execu</a:t>
            </a:r>
            <a:r>
              <a:rPr dirty="0" sz="1000" spc="-180">
                <a:latin typeface="Arial"/>
                <a:cs typeface="Arial"/>
              </a:rPr>
              <a:t>t</a:t>
            </a:r>
            <a:r>
              <a:rPr dirty="0" baseline="-16666" sz="750" spc="7">
                <a:latin typeface="Arial"/>
                <a:cs typeface="Arial"/>
              </a:rPr>
              <a:t>,</a:t>
            </a:r>
            <a:r>
              <a:rPr dirty="0" baseline="-16666" sz="750" spc="-52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ia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de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comenzi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25">
                <a:latin typeface="Arial"/>
                <a:cs typeface="Arial"/>
              </a:rPr>
              <a:t>entru</a:t>
            </a:r>
            <a:r>
              <a:rPr dirty="0" sz="1000" spc="-75">
                <a:latin typeface="Arial"/>
                <a:cs typeface="Arial"/>
              </a:rPr>
              <a:t> </a:t>
            </a:r>
            <a:r>
              <a:rPr dirty="0" sz="1000" spc="-204">
                <a:latin typeface="Arial"/>
                <a:cs typeface="Arial"/>
              </a:rPr>
              <a:t>ˆ</a:t>
            </a:r>
            <a:r>
              <a:rPr dirty="0" sz="1000" spc="-40">
                <a:latin typeface="Arial"/>
                <a:cs typeface="Arial"/>
              </a:rPr>
              <a:t>ındeplinirea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95">
                <a:latin typeface="Arial"/>
                <a:cs typeface="Arial"/>
              </a:rPr>
              <a:t>s</a:t>
            </a:r>
            <a:r>
              <a:rPr dirty="0" sz="1000" spc="-135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rcinil</a:t>
            </a:r>
            <a:r>
              <a:rPr dirty="0" sz="1000" spc="-55">
                <a:latin typeface="Arial"/>
                <a:cs typeface="Arial"/>
              </a:rPr>
              <a:t>o</a:t>
            </a:r>
            <a:r>
              <a:rPr dirty="0" sz="1000" spc="5">
                <a:latin typeface="Arial"/>
                <a:cs typeface="Arial"/>
              </a:rPr>
              <a:t>r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15">
                <a:hlinkClick r:id="rId3" action="ppaction://hlinksldjump"/>
              </a:rPr>
              <a:t>Cursul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 spc="-7">
                <a:hlinkClick r:id="rId3" action="ppaction://hlinksldjump"/>
              </a:rPr>
              <a:t>6,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>
                <a:hlinkClick r:id="rId3" action="ppaction://hlinksldjump"/>
              </a:rPr>
              <a:t>Interfa</a:t>
            </a:r>
            <a:r>
              <a:rPr dirty="0" baseline="5555" sz="750" spc="-179">
                <a:hlinkClick r:id="rId3" action="ppaction://hlinksldjump"/>
              </a:rPr>
              <a:t>t</a:t>
            </a:r>
            <a:r>
              <a:rPr dirty="0" sz="500" spc="25">
                <a:hlinkClick r:id="rId3" action="ppaction://hlinksldjump"/>
              </a:rPr>
              <a:t>,</a:t>
            </a:r>
            <a:r>
              <a:rPr dirty="0" baseline="5555" sz="750" spc="-37">
                <a:hlinkClick r:id="rId3" action="ppaction://hlinksldjump"/>
              </a:rPr>
              <a:t>a</a:t>
            </a:r>
            <a:r>
              <a:rPr dirty="0" baseline="5555" sz="750" spc="-52">
                <a:hlinkClick r:id="rId3" action="ppaction://hlinksldjump"/>
              </a:rPr>
              <a:t> </a:t>
            </a:r>
            <a:r>
              <a:rPr dirty="0" baseline="5555" sz="750" spc="-157">
                <a:hlinkClick r:id="rId3" action="ppaction://hlinksldjump"/>
              </a:rPr>
              <a:t>ˆ</a:t>
            </a:r>
            <a:r>
              <a:rPr dirty="0" baseline="5555" sz="750" spc="-15">
                <a:hlinkClick r:id="rId3" action="ppaction://hlinksldjump"/>
              </a:rPr>
              <a:t>ın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>
                <a:hlinkClick r:id="rId3" action="ppaction://hlinksldjump"/>
              </a:rPr>
              <a:t>linia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 spc="-37">
                <a:hlinkClick r:id="rId3" action="ppaction://hlinksldjump"/>
              </a:rPr>
              <a:t>de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 spc="-22">
                <a:hlinkClick r:id="rId3" action="ppaction://hlinksldjump"/>
              </a:rPr>
              <a:t>c</a:t>
            </a:r>
            <a:r>
              <a:rPr dirty="0" baseline="5555" sz="750" spc="-30">
                <a:hlinkClick r:id="rId3" action="ppaction://hlinksldjump"/>
              </a:rPr>
              <a:t>o</a:t>
            </a:r>
            <a:r>
              <a:rPr dirty="0" baseline="5555" sz="750" spc="-15">
                <a:hlinkClick r:id="rId3" action="ppaction://hlinksldjump"/>
              </a:rPr>
              <a:t>man</a:t>
            </a:r>
            <a:r>
              <a:rPr dirty="0" baseline="5555" sz="750" spc="-22">
                <a:hlinkClick r:id="rId3" action="ppaction://hlinksldjump"/>
              </a:rPr>
              <a:t>d</a:t>
            </a:r>
            <a:r>
              <a:rPr dirty="0" baseline="5555" sz="750" spc="-247">
                <a:hlinkClick r:id="rId3" action="ppaction://hlinksldjump"/>
              </a:rPr>
              <a:t>˘</a:t>
            </a:r>
            <a:r>
              <a:rPr dirty="0" baseline="5555" sz="750" spc="-37">
                <a:hlinkClick r:id="rId3" action="ppaction://hlinksldjump"/>
              </a:rPr>
              <a:t>a</a:t>
            </a:r>
            <a:endParaRPr baseline="5555" sz="750"/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15"/>
              <a:t>9</a:t>
            </a:r>
            <a:r>
              <a:rPr dirty="0" spc="30"/>
              <a:t>/52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543935">
              <a:lnSpc>
                <a:spcPct val="100000"/>
              </a:lnSpc>
            </a:pPr>
            <a:r>
              <a:rPr dirty="0" spc="-45"/>
              <a:t>De</a:t>
            </a:r>
            <a:r>
              <a:rPr dirty="0" spc="10"/>
              <a:t> </a:t>
            </a:r>
            <a:r>
              <a:rPr dirty="0" spc="-75"/>
              <a:t>ce</a:t>
            </a:r>
            <a:r>
              <a:rPr dirty="0" spc="15"/>
              <a:t> </a:t>
            </a:r>
            <a:r>
              <a:rPr dirty="0" spc="-45"/>
              <a:t>GUI?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506183" rIns="0" bIns="0" rtlCol="0" vert="horz">
            <a:spAutoFit/>
          </a:bodyPr>
          <a:lstStyle/>
          <a:p>
            <a:pPr marL="141605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80" i="1">
                <a:latin typeface="Trebuchet MS"/>
                <a:cs typeface="Trebuchet MS"/>
              </a:rPr>
              <a:t>e</a:t>
            </a:r>
            <a:r>
              <a:rPr dirty="0" sz="1100" spc="-105" i="1">
                <a:latin typeface="Trebuchet MS"/>
                <a:cs typeface="Trebuchet MS"/>
              </a:rPr>
              <a:t>y</a:t>
            </a:r>
            <a:r>
              <a:rPr dirty="0" sz="1100" spc="-50" i="1">
                <a:latin typeface="Trebuchet MS"/>
                <a:cs typeface="Trebuchet MS"/>
              </a:rPr>
              <a:t>e-candy</a:t>
            </a:r>
            <a:endParaRPr sz="1100">
              <a:latin typeface="Trebuchet MS"/>
              <a:cs typeface="Trebuchet MS"/>
            </a:endParaRPr>
          </a:p>
          <a:p>
            <a:pPr marL="141605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0">
                <a:latin typeface="Arial"/>
                <a:cs typeface="Arial"/>
              </a:rPr>
              <a:t>u</a:t>
            </a:r>
            <a:r>
              <a:rPr dirty="0" sz="1100" spc="-434">
                <a:latin typeface="Arial"/>
                <a:cs typeface="Arial"/>
              </a:rPr>
              <a:t>s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75">
                <a:latin typeface="Arial"/>
                <a:cs typeface="Arial"/>
              </a:rPr>
              <a:t> </a:t>
            </a:r>
            <a:r>
              <a:rPr dirty="0" sz="1100" spc="-105">
                <a:latin typeface="Arial"/>
                <a:cs typeface="Arial"/>
              </a:rPr>
              <a:t>o</a:t>
            </a:r>
            <a:r>
              <a:rPr dirty="0" sz="1100" spc="5">
                <a:latin typeface="Arial"/>
                <a:cs typeface="Arial"/>
              </a:rPr>
              <a:t>r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d</a:t>
            </a:r>
            <a:r>
              <a:rPr dirty="0" sz="1100" spc="-130">
                <a:latin typeface="Arial"/>
                <a:cs typeface="Arial"/>
              </a:rPr>
              <a:t>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folosit,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5">
                <a:latin typeface="Arial"/>
                <a:cs typeface="Arial"/>
              </a:rPr>
              <a:t>intuiti</a:t>
            </a:r>
            <a:r>
              <a:rPr dirty="0" sz="1100" spc="-5">
                <a:latin typeface="Arial"/>
                <a:cs typeface="Arial"/>
              </a:rPr>
              <a:t>v</a:t>
            </a:r>
            <a:r>
              <a:rPr dirty="0" sz="1100" spc="-360">
                <a:latin typeface="Arial"/>
                <a:cs typeface="Arial"/>
              </a:rPr>
              <a:t>˘</a:t>
            </a:r>
            <a:r>
              <a:rPr dirty="0" sz="1100" spc="-90">
                <a:latin typeface="Arial"/>
                <a:cs typeface="Arial"/>
              </a:rPr>
              <a:t>a</a:t>
            </a:r>
            <a:endParaRPr sz="1100">
              <a:latin typeface="Arial"/>
              <a:cs typeface="Arial"/>
            </a:endParaRPr>
          </a:p>
          <a:p>
            <a:pPr marL="141605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80">
                <a:latin typeface="Arial"/>
                <a:cs typeface="Arial"/>
              </a:rPr>
              <a:t>ascunderea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complexi</a:t>
            </a:r>
            <a:r>
              <a:rPr dirty="0" sz="1100" spc="-30">
                <a:latin typeface="Arial"/>
                <a:cs typeface="Arial"/>
              </a:rPr>
              <a:t>t</a:t>
            </a:r>
            <a:r>
              <a:rPr dirty="0" sz="1100" spc="-365">
                <a:latin typeface="Arial"/>
                <a:cs typeface="Arial"/>
              </a:rPr>
              <a:t>˘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 spc="-204">
                <a:latin typeface="Arial"/>
                <a:cs typeface="Arial"/>
              </a:rPr>
              <a:t>t</a:t>
            </a:r>
            <a:r>
              <a:rPr dirty="0" baseline="-13888" sz="900" spc="7">
                <a:latin typeface="Arial"/>
                <a:cs typeface="Arial"/>
              </a:rPr>
              <a:t>,</a:t>
            </a:r>
            <a:r>
              <a:rPr dirty="0" baseline="-13888" sz="900" spc="-89">
                <a:latin typeface="Arial"/>
                <a:cs typeface="Arial"/>
              </a:rPr>
              <a:t> </a:t>
            </a:r>
            <a:r>
              <a:rPr dirty="0" sz="1100" spc="15">
                <a:latin typeface="Arial"/>
                <a:cs typeface="Arial"/>
              </a:rPr>
              <a:t>ii</a:t>
            </a:r>
            <a:endParaRPr sz="1100">
              <a:latin typeface="Arial"/>
              <a:cs typeface="Arial"/>
            </a:endParaRPr>
          </a:p>
          <a:p>
            <a:pPr marL="141605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0">
                <a:latin typeface="Arial"/>
                <a:cs typeface="Arial"/>
              </a:rPr>
              <a:t>p</a:t>
            </a:r>
            <a:r>
              <a:rPr dirty="0" sz="1100" spc="-50">
                <a:latin typeface="Arial"/>
                <a:cs typeface="Arial"/>
              </a:rPr>
              <a:t>ersonalizabi</a:t>
            </a:r>
            <a:r>
              <a:rPr dirty="0" sz="1100" spc="-35">
                <a:latin typeface="Arial"/>
                <a:cs typeface="Arial"/>
              </a:rPr>
              <a:t>l</a:t>
            </a:r>
            <a:r>
              <a:rPr dirty="0" sz="1100" spc="-360">
                <a:latin typeface="Arial"/>
                <a:cs typeface="Arial"/>
              </a:rPr>
              <a:t>˘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55">
                <a:latin typeface="Arial"/>
                <a:cs typeface="Arial"/>
              </a:rPr>
              <a:t>(</a:t>
            </a:r>
            <a:r>
              <a:rPr dirty="0" sz="1100" spc="-60" i="1">
                <a:latin typeface="Trebuchet MS"/>
                <a:cs typeface="Trebuchet MS"/>
              </a:rPr>
              <a:t>customizabl</a:t>
            </a:r>
            <a:r>
              <a:rPr dirty="0" sz="1100" spc="10" i="1">
                <a:latin typeface="Trebuchet MS"/>
                <a:cs typeface="Trebuchet MS"/>
              </a:rPr>
              <a:t>e</a:t>
            </a:r>
            <a:r>
              <a:rPr dirty="0" sz="1100" spc="55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-30"/>
              <a:t>CSE</a:t>
            </a:r>
            <a:r>
              <a:rPr dirty="0" spc="35"/>
              <a:t> </a:t>
            </a:r>
            <a:r>
              <a:rPr dirty="0" spc="-1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15">
                <a:hlinkClick r:id="rId3" action="ppaction://hlinksldjump"/>
              </a:rPr>
              <a:t>Cursul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 spc="-7">
                <a:hlinkClick r:id="rId3" action="ppaction://hlinksldjump"/>
              </a:rPr>
              <a:t>6,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>
                <a:hlinkClick r:id="rId3" action="ppaction://hlinksldjump"/>
              </a:rPr>
              <a:t>Interfa</a:t>
            </a:r>
            <a:r>
              <a:rPr dirty="0" baseline="5555" sz="750" spc="-179">
                <a:hlinkClick r:id="rId3" action="ppaction://hlinksldjump"/>
              </a:rPr>
              <a:t>t</a:t>
            </a:r>
            <a:r>
              <a:rPr dirty="0" sz="500" spc="25">
                <a:hlinkClick r:id="rId3" action="ppaction://hlinksldjump"/>
              </a:rPr>
              <a:t>,</a:t>
            </a:r>
            <a:r>
              <a:rPr dirty="0" baseline="5555" sz="750" spc="-37">
                <a:hlinkClick r:id="rId3" action="ppaction://hlinksldjump"/>
              </a:rPr>
              <a:t>a</a:t>
            </a:r>
            <a:r>
              <a:rPr dirty="0" baseline="5555" sz="750" spc="-52">
                <a:hlinkClick r:id="rId3" action="ppaction://hlinksldjump"/>
              </a:rPr>
              <a:t> </a:t>
            </a:r>
            <a:r>
              <a:rPr dirty="0" baseline="5555" sz="750" spc="-157">
                <a:hlinkClick r:id="rId3" action="ppaction://hlinksldjump"/>
              </a:rPr>
              <a:t>ˆ</a:t>
            </a:r>
            <a:r>
              <a:rPr dirty="0" baseline="5555" sz="750" spc="-15">
                <a:hlinkClick r:id="rId3" action="ppaction://hlinksldjump"/>
              </a:rPr>
              <a:t>ın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>
                <a:hlinkClick r:id="rId3" action="ppaction://hlinksldjump"/>
              </a:rPr>
              <a:t>linia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 spc="-37">
                <a:hlinkClick r:id="rId3" action="ppaction://hlinksldjump"/>
              </a:rPr>
              <a:t>de</a:t>
            </a:r>
            <a:r>
              <a:rPr dirty="0" baseline="5555" sz="750" spc="52">
                <a:hlinkClick r:id="rId3" action="ppaction://hlinksldjump"/>
              </a:rPr>
              <a:t> </a:t>
            </a:r>
            <a:r>
              <a:rPr dirty="0" baseline="5555" sz="750" spc="-22">
                <a:hlinkClick r:id="rId3" action="ppaction://hlinksldjump"/>
              </a:rPr>
              <a:t>c</a:t>
            </a:r>
            <a:r>
              <a:rPr dirty="0" baseline="5555" sz="750" spc="-30">
                <a:hlinkClick r:id="rId3" action="ppaction://hlinksldjump"/>
              </a:rPr>
              <a:t>o</a:t>
            </a:r>
            <a:r>
              <a:rPr dirty="0" baseline="5555" sz="750" spc="-15">
                <a:hlinkClick r:id="rId3" action="ppaction://hlinksldjump"/>
              </a:rPr>
              <a:t>man</a:t>
            </a:r>
            <a:r>
              <a:rPr dirty="0" baseline="5555" sz="750" spc="-22">
                <a:hlinkClick r:id="rId3" action="ppaction://hlinksldjump"/>
              </a:rPr>
              <a:t>d</a:t>
            </a:r>
            <a:r>
              <a:rPr dirty="0" baseline="5555" sz="750" spc="-247">
                <a:hlinkClick r:id="rId3" action="ppaction://hlinksldjump"/>
              </a:rPr>
              <a:t>˘</a:t>
            </a:r>
            <a:r>
              <a:rPr dirty="0" baseline="5555" sz="750" spc="-37">
                <a:hlinkClick r:id="rId3" action="ppaction://hlinksldjump"/>
              </a:rPr>
              <a:t>a</a:t>
            </a:r>
            <a:endParaRPr baseline="5555" sz="750"/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15"/>
              <a:t>10</a:t>
            </a:r>
            <a:r>
              <a:rPr dirty="0" spc="30"/>
              <a:t>/52</a:t>
            </a:r>
          </a:p>
        </p:txBody>
      </p:sp>
    </p:spTree>
  </p:cSld>
  <p:clrMapOvr>
    <a:masterClrMapping/>
  </p:clrMapOvr>
  <p:transition spd="fast">
    <p:cut thruBlk="0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Utilizarea Sistemelor de Operare (USO)</dc:creator>
  <dc:title>Cursul 6 - Interfata în linia de comanda</dc:title>
  <dcterms:created xsi:type="dcterms:W3CDTF">2015-07-31T15:35:50Z</dcterms:created>
  <dcterms:modified xsi:type="dcterms:W3CDTF">2015-07-31T15:35:50Z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2014-11-09T00:00:00Z</vt:filetime>
  </property>
  <property fmtid="{D5CDD505-2E9C-101B-9397-08002B2CF9AE}" pid="3" name="Creator">
    <vt:lpwstr>LaTeX with Beamer class version 3.33</vt:lpwstr>
  </property>
  <property fmtid="{D5CDD505-2E9C-101B-9397-08002B2CF9AE}" pid="4" name="LastSaved">
    <vt:filetime>2015-07-31T00:00:00Z</vt:filetime>
  </property>
</Properties>
</file>