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7,</a:t>
            </a:r>
            <a:r>
              <a:rPr dirty="0" baseline="5555" sz="750" spc="22"/>
              <a:t> </a:t>
            </a:r>
            <a:r>
              <a:rPr dirty="0" baseline="5555" sz="750" spc="-30"/>
              <a:t>Servicii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7,</a:t>
            </a:r>
            <a:r>
              <a:rPr dirty="0" baseline="5555" sz="750" spc="22"/>
              <a:t> </a:t>
            </a:r>
            <a:r>
              <a:rPr dirty="0" baseline="5555" sz="750" spc="-30"/>
              <a:t>Servicii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6387" y="703275"/>
            <a:ext cx="17780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40393" y="703275"/>
            <a:ext cx="1401445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7,</a:t>
            </a:r>
            <a:r>
              <a:rPr dirty="0" baseline="5555" sz="750" spc="22"/>
              <a:t> </a:t>
            </a:r>
            <a:r>
              <a:rPr dirty="0" baseline="5555" sz="750" spc="-30"/>
              <a:t>Servicii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7,</a:t>
            </a:r>
            <a:r>
              <a:rPr dirty="0" baseline="5555" sz="750" spc="22"/>
              <a:t> </a:t>
            </a:r>
            <a:r>
              <a:rPr dirty="0" baseline="5555" sz="750" spc="-30"/>
              <a:t>Servicii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7,</a:t>
            </a:r>
            <a:r>
              <a:rPr dirty="0" baseline="5555" sz="750" spc="22"/>
              <a:t> </a:t>
            </a:r>
            <a:r>
              <a:rPr dirty="0" baseline="5555" sz="750" spc="-30"/>
              <a:t>Servicii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94" y="116166"/>
            <a:ext cx="4272711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415" y="776503"/>
            <a:ext cx="3857269" cy="203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991128" y="3361937"/>
            <a:ext cx="747394" cy="9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7,</a:t>
            </a:r>
            <a:r>
              <a:rPr dirty="0" baseline="5555" sz="750" spc="22"/>
              <a:t> </a:t>
            </a:r>
            <a:r>
              <a:rPr dirty="0" baseline="5555" sz="750" spc="-30"/>
              <a:t>Servicii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0572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/54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4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slide" Target="slide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slide" Target="slide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slide" Target="slide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4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slide" Target="slide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hyperlink" Target="mailto:guest@swarm.cs.pub.ro" TargetMode="External"/><Relationship Id="rId10" Type="http://schemas.openxmlformats.org/officeDocument/2006/relationships/hyperlink" Target="mailto:t@swarm.cs.pub.ro" TargetMode="External"/><Relationship Id="rId11" Type="http://schemas.openxmlformats.org/officeDocument/2006/relationships/slide" Target="slide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hyperlink" Target="http://elf.cs.pub.ro/uso/res/cursuri/curs-07/curs-09-handout.pdf" TargetMode="External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hyperlink" Target="mailto:razvan@swarm.cs.pub.ro" TargetMode="External"/><Relationship Id="rId10" Type="http://schemas.openxmlformats.org/officeDocument/2006/relationships/hyperlink" Target="mailto:azvan@swarm.cs.pub.ro" TargetMode="External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slide" Target="slide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slide" Target="slide47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hyperlink" Target="mailto:student@cs.pub.ro" TargetMode="External"/><Relationship Id="rId4" Type="http://schemas.openxmlformats.org/officeDocument/2006/relationships/hyperlink" Target="mailto:admin@cs.pub.ro" TargetMode="External"/><Relationship Id="rId5" Type="http://schemas.openxmlformats.org/officeDocument/2006/relationships/hyperlink" Target="mailto:ana@yahoo.com" TargetMode="External"/><Relationship Id="rId6" Type="http://schemas.openxmlformats.org/officeDocument/2006/relationships/hyperlink" Target="mailto:andrei@gmail.com" TargetMode="External"/><Relationship Id="rId7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hyperlink" Target="http://www.fireboxtraining.com/blog/wp-content/uploads/2012/02/Unix.png" TargetMode="External"/><Relationship Id="rId5" Type="http://schemas.openxmlformats.org/officeDocument/2006/relationships/slide" Target="slide47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slide" Target="slide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slide" Target="slide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slide" Target="slide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slide" Target="slide1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slide" Target="slide1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Relationship Id="rId3" Type="http://schemas.openxmlformats.org/officeDocument/2006/relationships/slide" Target="slide1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hyperlink" Target="http://en.wikipedia.org/wiki/E-mail" TargetMode="External"/><Relationship Id="rId4" Type="http://schemas.openxmlformats.org/officeDocument/2006/relationships/hyperlink" Target="http://en.wikipedia.org/wiki/World_Wide_Web" TargetMode="External"/><Relationship Id="rId5" Type="http://schemas.openxmlformats.org/officeDocument/2006/relationships/hyperlink" Target="http://en.wikipedia.org/wiki/Secure_Shell" TargetMode="External"/><Relationship Id="rId6" Type="http://schemas.openxmlformats.org/officeDocument/2006/relationships/hyperlink" Target="http://en.wikipedia.org/wiki/Application_layer" TargetMode="External"/><Relationship Id="rId7" Type="http://schemas.openxmlformats.org/officeDocument/2006/relationships/hyperlink" Target="http://en.wikipedia.org/wiki/Browser_wars" TargetMode="External"/><Relationship Id="rId8" Type="http://schemas.openxmlformats.org/officeDocument/2006/relationships/hyperlink" Target="http://computer.howstuffworks.com/internet-infrastructure.htm" TargetMode="External"/><Relationship Id="rId9" Type="http://schemas.openxmlformats.org/officeDocument/2006/relationships/hyperlink" Target="http://www.w3schools.com/browsers/browsers_stats.asp" TargetMode="External"/><Relationship Id="rId10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7.xml"/><Relationship Id="rId4" Type="http://schemas.openxmlformats.org/officeDocument/2006/relationships/slide" Target="slide19.xml"/><Relationship Id="rId5" Type="http://schemas.openxmlformats.org/officeDocument/2006/relationships/slide" Target="slide23.xml"/><Relationship Id="rId6" Type="http://schemas.openxmlformats.org/officeDocument/2006/relationships/slide" Target="slide30.xml"/><Relationship Id="rId7" Type="http://schemas.openxmlformats.org/officeDocument/2006/relationships/slide" Target="slide36.xml"/><Relationship Id="rId8" Type="http://schemas.openxmlformats.org/officeDocument/2006/relationships/slide" Target="slide41.xml"/><Relationship Id="rId9" Type="http://schemas.openxmlformats.org/officeDocument/2006/relationships/slide" Target="slide47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4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231500"/>
            <a:ext cx="1049776" cy="6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2885" y="920343"/>
            <a:ext cx="948690" cy="400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4"/>
              </a:lnSpc>
            </a:pPr>
            <a:r>
              <a:rPr dirty="0" sz="1400" spc="-40"/>
              <a:t>Cursu</a:t>
            </a:r>
            <a:r>
              <a:rPr dirty="0" sz="1400" spc="-15"/>
              <a:t>l</a:t>
            </a:r>
            <a:r>
              <a:rPr dirty="0" sz="1400" spc="30"/>
              <a:t> </a:t>
            </a:r>
            <a:r>
              <a:rPr dirty="0" sz="1400" spc="-65"/>
              <a:t>7</a:t>
            </a:r>
            <a:endParaRPr sz="1400"/>
          </a:p>
          <a:p>
            <a:pPr algn="ctr">
              <a:lnSpc>
                <a:spcPts val="1305"/>
              </a:lnSpc>
            </a:pPr>
            <a:r>
              <a:rPr dirty="0" sz="1100" spc="-25">
                <a:latin typeface="Tahoma"/>
                <a:cs typeface="Tahoma"/>
              </a:rPr>
              <a:t>Servicii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73657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 h="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7949" y="1608122"/>
            <a:ext cx="2319020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>
                <a:latin typeface="Tahoma"/>
                <a:cs typeface="Tahoma"/>
              </a:rPr>
              <a:t>Utiliz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Sistem</a:t>
            </a:r>
            <a:r>
              <a:rPr dirty="0" sz="1100" spc="-45">
                <a:latin typeface="Tahoma"/>
                <a:cs typeface="Tahoma"/>
              </a:rPr>
              <a:t>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(USO)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17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noiem</a:t>
            </a:r>
            <a:r>
              <a:rPr dirty="0" sz="1100" spc="-8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rie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2014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z="800" spc="-45">
                <a:latin typeface="Lucida Sans Unicode"/>
                <a:cs typeface="Lucida Sans Unicode"/>
              </a:rPr>
              <a:t>Dep</a:t>
            </a:r>
            <a:r>
              <a:rPr dirty="0" sz="800" spc="-65">
                <a:latin typeface="Lucida Sans Unicode"/>
                <a:cs typeface="Lucida Sans Unicode"/>
              </a:rPr>
              <a:t>a</a:t>
            </a:r>
            <a:r>
              <a:rPr dirty="0" sz="800" spc="-40">
                <a:latin typeface="Lucida Sans Unicode"/>
                <a:cs typeface="Lucida Sans Unicode"/>
              </a:rPr>
              <a:t>rtamentul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de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Calculato</a:t>
            </a:r>
            <a:r>
              <a:rPr dirty="0" sz="800" spc="-60">
                <a:latin typeface="Lucida Sans Unicode"/>
                <a:cs typeface="Lucida Sans Unicode"/>
              </a:rPr>
              <a:t>a</a:t>
            </a:r>
            <a:r>
              <a:rPr dirty="0" sz="800" spc="-55">
                <a:latin typeface="Lucida Sans Unicode"/>
                <a:cs typeface="Lucida Sans Unicode"/>
              </a:rPr>
              <a:t>re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72154">
              <a:lnSpc>
                <a:spcPct val="100000"/>
              </a:lnSpc>
            </a:pPr>
            <a:r>
              <a:rPr dirty="0" spc="-35"/>
              <a:t>Servicii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88137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facili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puse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dis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ozi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iile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40">
                <a:latin typeface="Tahoma"/>
                <a:cs typeface="Tahoma"/>
              </a:rPr>
              <a:t>eneficia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extind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capaci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individuale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iil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ermit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accese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resurse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al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11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19910">
              <a:lnSpc>
                <a:spcPct val="100000"/>
              </a:lnSpc>
            </a:pPr>
            <a:r>
              <a:rPr dirty="0" spc="-45"/>
              <a:t>Cu</a:t>
            </a:r>
            <a:r>
              <a:rPr dirty="0" spc="-55"/>
              <a:t>m</a:t>
            </a:r>
            <a:r>
              <a:rPr dirty="0" spc="15"/>
              <a:t> </a:t>
            </a:r>
            <a:r>
              <a:rPr dirty="0" spc="-50"/>
              <a:t>func</a:t>
            </a:r>
            <a:r>
              <a:rPr dirty="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60"/>
              <a:t>ionea</a:t>
            </a:r>
            <a:r>
              <a:rPr dirty="0" sz="1200" spc="-70"/>
              <a:t>z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70"/>
              <a:t>un</a:t>
            </a:r>
            <a:r>
              <a:rPr dirty="0" sz="1200" spc="10"/>
              <a:t> </a:t>
            </a:r>
            <a:r>
              <a:rPr dirty="0" sz="1200" spc="-50"/>
              <a:t>serviciu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0"/>
              <a:t> </a:t>
            </a:r>
            <a:r>
              <a:rPr dirty="0" sz="1200" spc="-75"/>
              <a:t>re</a:t>
            </a:r>
            <a:r>
              <a:rPr dirty="0" sz="120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0"/>
              <a:t>ea?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27785"/>
            <a:ext cx="3702685" cy="141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(server)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serviciul,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serve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te,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teap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cereri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al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(client)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solici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serviciu,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cerere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realizea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do</a:t>
            </a:r>
            <a:r>
              <a:rPr dirty="0" sz="1100" spc="-65">
                <a:latin typeface="Tahoma"/>
                <a:cs typeface="Tahoma"/>
              </a:rPr>
              <a:t>u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enti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cele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do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enti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rot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col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cun</a:t>
            </a:r>
            <a:r>
              <a:rPr dirty="0" sz="1100" spc="-65">
                <a:latin typeface="Tahoma"/>
                <a:cs typeface="Tahoma"/>
              </a:rPr>
              <a:t>os</a:t>
            </a:r>
            <a:r>
              <a:rPr dirty="0" sz="1100" spc="-20">
                <a:latin typeface="Tahoma"/>
                <a:cs typeface="Tahoma"/>
              </a:rPr>
              <a:t>cut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am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65">
                <a:latin typeface="Tahoma"/>
                <a:cs typeface="Tahoma"/>
              </a:rPr>
              <a:t>ele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50">
                <a:latin typeface="Tahoma"/>
                <a:cs typeface="Tahoma"/>
              </a:rPr>
              <a:t>f</a:t>
            </a:r>
            <a:r>
              <a:rPr dirty="0" sz="1100" spc="-600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ar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Tahoma"/>
                <a:cs typeface="Tahoma"/>
              </a:rPr>
              <a:t>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clientul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ınchide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conexiunea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server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servi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client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12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73705">
              <a:lnSpc>
                <a:spcPct val="100000"/>
              </a:lnSpc>
            </a:pPr>
            <a:r>
              <a:rPr dirty="0" spc="10"/>
              <a:t>M</a:t>
            </a:r>
            <a:r>
              <a:rPr dirty="0" spc="35"/>
              <a:t>o</a:t>
            </a:r>
            <a:r>
              <a:rPr dirty="0" spc="-50"/>
              <a:t>delul</a:t>
            </a:r>
            <a:r>
              <a:rPr dirty="0" spc="15"/>
              <a:t> </a:t>
            </a:r>
            <a:r>
              <a:rPr dirty="0" spc="-55"/>
              <a:t>client-server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76719"/>
            <a:ext cx="3756025" cy="1758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30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server?</a:t>
            </a:r>
            <a:endParaRPr sz="1100">
              <a:latin typeface="Tahoma"/>
              <a:cs typeface="Tahoma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rogram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ces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rimirea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xiu</a:t>
            </a:r>
            <a:r>
              <a:rPr dirty="0" sz="1000" spc="-20">
                <a:latin typeface="Tahoma"/>
                <a:cs typeface="Tahoma"/>
              </a:rPr>
              <a:t>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enti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70">
                <a:latin typeface="Tahoma"/>
                <a:cs typeface="Tahoma"/>
              </a:rPr>
              <a:t>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oferi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acest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serviciu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0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serverul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ces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flat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ermanent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listening</a:t>
            </a:r>
            <a:endParaRPr sz="1000">
              <a:latin typeface="Tahoma"/>
              <a:cs typeface="Tahoma"/>
            </a:endParaRPr>
          </a:p>
          <a:p>
            <a:pPr marL="577215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-112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80">
                <a:latin typeface="Arial"/>
                <a:cs typeface="Arial"/>
              </a:rPr>
              <a:t>ˆ</a:t>
            </a:r>
            <a:r>
              <a:rPr dirty="0" sz="900" spc="-30">
                <a:latin typeface="Arial"/>
                <a:cs typeface="Arial"/>
              </a:rPr>
              <a:t>ın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st</a:t>
            </a:r>
            <a:r>
              <a:rPr dirty="0" sz="900" spc="-65">
                <a:latin typeface="Arial"/>
                <a:cs typeface="Arial"/>
              </a:rPr>
              <a:t>a</a:t>
            </a:r>
            <a:r>
              <a:rPr dirty="0" sz="900" spc="-45">
                <a:latin typeface="Arial"/>
                <a:cs typeface="Arial"/>
              </a:rPr>
              <a:t>rea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listening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‘ascul</a:t>
            </a:r>
            <a:r>
              <a:rPr dirty="0" sz="900" spc="-20">
                <a:latin typeface="Arial"/>
                <a:cs typeface="Arial"/>
              </a:rPr>
              <a:t>t</a:t>
            </a:r>
            <a:r>
              <a:rPr dirty="0" sz="900" spc="-295">
                <a:latin typeface="Arial"/>
                <a:cs typeface="Arial"/>
              </a:rPr>
              <a:t>˘</a:t>
            </a:r>
            <a:r>
              <a:rPr dirty="0" sz="900" spc="-5">
                <a:latin typeface="Arial"/>
                <a:cs typeface="Arial"/>
              </a:rPr>
              <a:t>a’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(a</a:t>
            </a:r>
            <a:r>
              <a:rPr dirty="0" sz="900" spc="-355">
                <a:latin typeface="Arial"/>
                <a:cs typeface="Arial"/>
              </a:rPr>
              <a:t>s</a:t>
            </a:r>
            <a:r>
              <a:rPr dirty="0" baseline="-11111" sz="750" spc="-22">
                <a:latin typeface="Lucida Sans Unicode"/>
                <a:cs typeface="Lucida Sans Unicode"/>
              </a:rPr>
              <a:t>,</a:t>
            </a:r>
            <a:r>
              <a:rPr dirty="0" baseline="-11111" sz="750" spc="-82">
                <a:latin typeface="Lucida Sans Unicode"/>
                <a:cs typeface="Lucida Sans Unicode"/>
              </a:rPr>
              <a:t> </a:t>
            </a:r>
            <a:r>
              <a:rPr dirty="0" sz="900" spc="-5">
                <a:latin typeface="Arial"/>
                <a:cs typeface="Arial"/>
              </a:rPr>
              <a:t>teap</a:t>
            </a:r>
            <a:r>
              <a:rPr dirty="0" sz="900" spc="-15">
                <a:latin typeface="Arial"/>
                <a:cs typeface="Arial"/>
              </a:rPr>
              <a:t>t</a:t>
            </a:r>
            <a:r>
              <a:rPr dirty="0" sz="900" spc="-295">
                <a:latin typeface="Arial"/>
                <a:cs typeface="Arial"/>
              </a:rPr>
              <a:t>˘</a:t>
            </a:r>
            <a:r>
              <a:rPr dirty="0" sz="900" spc="-5">
                <a:latin typeface="Arial"/>
                <a:cs typeface="Arial"/>
              </a:rPr>
              <a:t>a)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conexiu</a:t>
            </a:r>
            <a:r>
              <a:rPr dirty="0" sz="900" spc="-45">
                <a:latin typeface="Arial"/>
                <a:cs typeface="Arial"/>
              </a:rPr>
              <a:t>n</a:t>
            </a:r>
            <a:r>
              <a:rPr dirty="0" sz="900" spc="1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de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clien</a:t>
            </a:r>
            <a:r>
              <a:rPr dirty="0" sz="900" spc="-165">
                <a:latin typeface="Arial"/>
                <a:cs typeface="Arial"/>
              </a:rPr>
              <a:t>t</a:t>
            </a:r>
            <a:r>
              <a:rPr dirty="0" baseline="-11111" sz="750" spc="-22">
                <a:latin typeface="Lucida Sans Unicode"/>
                <a:cs typeface="Lucida Sans Unicode"/>
              </a:rPr>
              <a:t>,</a:t>
            </a:r>
            <a:r>
              <a:rPr dirty="0" baseline="-11111" sz="750" spc="-97">
                <a:latin typeface="Lucida Sans Unicode"/>
                <a:cs typeface="Lucida Sans Unicode"/>
              </a:rPr>
              <a:t> </a:t>
            </a:r>
            <a:r>
              <a:rPr dirty="0" sz="900" spc="15"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30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client?</a:t>
            </a:r>
            <a:endParaRPr sz="1100">
              <a:latin typeface="Tahoma"/>
              <a:cs typeface="Tahoma"/>
            </a:endParaRPr>
          </a:p>
          <a:p>
            <a:pPr marL="437515" marR="32448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rogram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</a:t>
            </a:r>
            <a:r>
              <a:rPr dirty="0" sz="1000" spc="-5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ces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conect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server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 </a:t>
            </a:r>
            <a:r>
              <a:rPr dirty="0" sz="1000" spc="-35">
                <a:latin typeface="Tahoma"/>
                <a:cs typeface="Tahoma"/>
              </a:rPr>
              <a:t>interog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ace</a:t>
            </a:r>
            <a:r>
              <a:rPr dirty="0" sz="1000" spc="-25">
                <a:latin typeface="Tahoma"/>
                <a:cs typeface="Tahoma"/>
              </a:rPr>
              <a:t>stuia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legatu</a:t>
            </a:r>
            <a:r>
              <a:rPr dirty="0" sz="1000" spc="-45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serviciul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oferit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exemplu: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b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70">
                <a:latin typeface="Tahoma"/>
                <a:cs typeface="Tahoma"/>
              </a:rPr>
              <a:t>wser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server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alt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exemplu: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client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30">
                <a:latin typeface="Tahoma"/>
                <a:cs typeface="Tahoma"/>
              </a:rPr>
              <a:t>-mail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+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server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e-mail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13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96820">
              <a:lnSpc>
                <a:spcPct val="100000"/>
              </a:lnSpc>
            </a:pPr>
            <a:r>
              <a:rPr dirty="0" spc="10"/>
              <a:t>M</a:t>
            </a:r>
            <a:r>
              <a:rPr dirty="0" spc="35"/>
              <a:t>o</a:t>
            </a:r>
            <a:r>
              <a:rPr dirty="0" spc="-50"/>
              <a:t>delul</a:t>
            </a:r>
            <a:r>
              <a:rPr dirty="0" spc="15"/>
              <a:t> </a:t>
            </a:r>
            <a:r>
              <a:rPr dirty="0" spc="-55"/>
              <a:t>client-server</a:t>
            </a:r>
            <a:r>
              <a:rPr dirty="0" spc="15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2445" y="522986"/>
            <a:ext cx="2723704" cy="2643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7,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30">
                <a:hlinkClick r:id="rId4" action="ppaction://hlinksldjump"/>
              </a:rPr>
              <a:t>Servicii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14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60370">
              <a:lnSpc>
                <a:spcPct val="100000"/>
              </a:lnSpc>
            </a:pPr>
            <a:r>
              <a:rPr dirty="0" spc="10"/>
              <a:t>M</a:t>
            </a:r>
            <a:r>
              <a:rPr dirty="0" spc="35"/>
              <a:t>o</a:t>
            </a:r>
            <a:r>
              <a:rPr dirty="0" spc="-50"/>
              <a:t>delul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60"/>
              <a:t>eer-to-</a:t>
            </a:r>
            <a:r>
              <a:rPr dirty="0" spc="-45"/>
              <a:t>p</a:t>
            </a:r>
            <a:r>
              <a:rPr dirty="0" spc="-90"/>
              <a:t>eer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82409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del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client-server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ascuns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fiec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entitate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25">
                <a:latin typeface="Tahoma"/>
                <a:cs typeface="Tahoma"/>
              </a:rPr>
              <a:t>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rol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clie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5">
                <a:latin typeface="Tahoma"/>
                <a:cs typeface="Tahoma"/>
              </a:rPr>
              <a:t>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ˆ</a:t>
            </a:r>
            <a:r>
              <a:rPr dirty="0" sz="1000" spc="-15">
                <a:latin typeface="Tahoma"/>
                <a:cs typeface="Tahoma"/>
              </a:rPr>
              <a:t>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rol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server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del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descentralizat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rogramele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file-</a:t>
            </a:r>
            <a:r>
              <a:rPr dirty="0" sz="1100" spc="-60">
                <a:latin typeface="Tahoma"/>
                <a:cs typeface="Tahoma"/>
              </a:rPr>
              <a:t>sh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ring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lipsa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</a:t>
            </a:r>
            <a:r>
              <a:rPr dirty="0" sz="1000" spc="-50">
                <a:latin typeface="Tahoma"/>
                <a:cs typeface="Tahoma"/>
              </a:rPr>
              <a:t>erver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intermedieze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comunica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overhead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redus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5">
                <a:latin typeface="Tahoma"/>
                <a:cs typeface="Tahoma"/>
              </a:rPr>
              <a:t>Bit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rrent,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eDon</a:t>
            </a:r>
            <a:r>
              <a:rPr dirty="0" sz="1100" spc="-65">
                <a:latin typeface="Tahoma"/>
                <a:cs typeface="Tahoma"/>
              </a:rPr>
              <a:t>k</a:t>
            </a:r>
            <a:r>
              <a:rPr dirty="0" sz="1100" spc="-75">
                <a:latin typeface="Tahoma"/>
                <a:cs typeface="Tahoma"/>
              </a:rPr>
              <a:t>e</a:t>
            </a:r>
            <a:r>
              <a:rPr dirty="0" sz="1100" spc="-165">
                <a:latin typeface="Tahoma"/>
                <a:cs typeface="Tahoma"/>
              </a:rPr>
              <a:t>y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DirectConnect,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Gnutella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15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83485">
              <a:lnSpc>
                <a:spcPct val="100000"/>
              </a:lnSpc>
            </a:pPr>
            <a:r>
              <a:rPr dirty="0" spc="10"/>
              <a:t>M</a:t>
            </a:r>
            <a:r>
              <a:rPr dirty="0" spc="35"/>
              <a:t>o</a:t>
            </a:r>
            <a:r>
              <a:rPr dirty="0" spc="-50"/>
              <a:t>delul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60"/>
              <a:t>eer-to-</a:t>
            </a:r>
            <a:r>
              <a:rPr dirty="0" spc="-45"/>
              <a:t>p</a:t>
            </a:r>
            <a:r>
              <a:rPr dirty="0" spc="-90"/>
              <a:t>eer</a:t>
            </a:r>
            <a:r>
              <a:rPr dirty="0" spc="15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8791" y="927362"/>
            <a:ext cx="2694464" cy="165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6851" y="1641351"/>
            <a:ext cx="32384" cy="42545"/>
          </a:xfrm>
          <a:custGeom>
            <a:avLst/>
            <a:gdLst/>
            <a:ahLst/>
            <a:cxnLst/>
            <a:rect l="l" t="t" r="r" b="b"/>
            <a:pathLst>
              <a:path w="32385" h="42544">
                <a:moveTo>
                  <a:pt x="22384" y="0"/>
                </a:moveTo>
                <a:lnTo>
                  <a:pt x="14031" y="0"/>
                </a:lnTo>
                <a:lnTo>
                  <a:pt x="9061" y="1874"/>
                </a:lnTo>
                <a:lnTo>
                  <a:pt x="1812" y="9362"/>
                </a:lnTo>
                <a:lnTo>
                  <a:pt x="0" y="14503"/>
                </a:lnTo>
                <a:lnTo>
                  <a:pt x="0" y="27478"/>
                </a:lnTo>
                <a:lnTo>
                  <a:pt x="1792" y="32595"/>
                </a:lnTo>
                <a:lnTo>
                  <a:pt x="8968" y="40176"/>
                </a:lnTo>
                <a:lnTo>
                  <a:pt x="13809" y="42074"/>
                </a:lnTo>
                <a:lnTo>
                  <a:pt x="22146" y="42074"/>
                </a:lnTo>
                <a:lnTo>
                  <a:pt x="24258" y="41922"/>
                </a:lnTo>
                <a:lnTo>
                  <a:pt x="28230" y="41310"/>
                </a:lnTo>
                <a:lnTo>
                  <a:pt x="30155" y="40854"/>
                </a:lnTo>
                <a:lnTo>
                  <a:pt x="32011" y="40243"/>
                </a:lnTo>
                <a:lnTo>
                  <a:pt x="32011" y="36587"/>
                </a:lnTo>
                <a:lnTo>
                  <a:pt x="16506" y="36587"/>
                </a:lnTo>
                <a:lnTo>
                  <a:pt x="13201" y="35222"/>
                </a:lnTo>
                <a:lnTo>
                  <a:pt x="8492" y="29773"/>
                </a:lnTo>
                <a:lnTo>
                  <a:pt x="7315" y="25954"/>
                </a:lnTo>
                <a:lnTo>
                  <a:pt x="7315" y="16120"/>
                </a:lnTo>
                <a:lnTo>
                  <a:pt x="8492" y="12300"/>
                </a:lnTo>
                <a:lnTo>
                  <a:pt x="13201" y="6852"/>
                </a:lnTo>
                <a:lnTo>
                  <a:pt x="16506" y="5487"/>
                </a:lnTo>
                <a:lnTo>
                  <a:pt x="32011" y="5487"/>
                </a:lnTo>
                <a:lnTo>
                  <a:pt x="32011" y="1827"/>
                </a:lnTo>
                <a:lnTo>
                  <a:pt x="30183" y="1219"/>
                </a:lnTo>
                <a:lnTo>
                  <a:pt x="28292" y="763"/>
                </a:lnTo>
                <a:lnTo>
                  <a:pt x="24387" y="152"/>
                </a:lnTo>
                <a:lnTo>
                  <a:pt x="22384" y="0"/>
                </a:lnTo>
                <a:close/>
              </a:path>
              <a:path w="32385" h="42544">
                <a:moveTo>
                  <a:pt x="32011" y="33843"/>
                </a:moveTo>
                <a:lnTo>
                  <a:pt x="30155" y="34755"/>
                </a:lnTo>
                <a:lnTo>
                  <a:pt x="28292" y="35445"/>
                </a:lnTo>
                <a:lnTo>
                  <a:pt x="24558" y="36357"/>
                </a:lnTo>
                <a:lnTo>
                  <a:pt x="22672" y="36587"/>
                </a:lnTo>
                <a:lnTo>
                  <a:pt x="32011" y="36587"/>
                </a:lnTo>
                <a:lnTo>
                  <a:pt x="32011" y="33843"/>
                </a:lnTo>
                <a:close/>
              </a:path>
              <a:path w="32385" h="42544">
                <a:moveTo>
                  <a:pt x="32011" y="5487"/>
                </a:moveTo>
                <a:lnTo>
                  <a:pt x="22672" y="5487"/>
                </a:lnTo>
                <a:lnTo>
                  <a:pt x="24558" y="5717"/>
                </a:lnTo>
                <a:lnTo>
                  <a:pt x="28292" y="6629"/>
                </a:lnTo>
                <a:lnTo>
                  <a:pt x="30155" y="7319"/>
                </a:lnTo>
                <a:lnTo>
                  <a:pt x="32011" y="8231"/>
                </a:lnTo>
                <a:lnTo>
                  <a:pt x="32011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7967" y="1641351"/>
            <a:ext cx="38100" cy="42545"/>
          </a:xfrm>
          <a:custGeom>
            <a:avLst/>
            <a:gdLst/>
            <a:ahLst/>
            <a:cxnLst/>
            <a:rect l="l" t="t" r="r" b="b"/>
            <a:pathLst>
              <a:path w="38100" h="42544">
                <a:moveTo>
                  <a:pt x="25276" y="0"/>
                </a:moveTo>
                <a:lnTo>
                  <a:pt x="13766" y="0"/>
                </a:lnTo>
                <a:lnTo>
                  <a:pt x="8941" y="1929"/>
                </a:lnTo>
                <a:lnTo>
                  <a:pt x="1785" y="9638"/>
                </a:lnTo>
                <a:lnTo>
                  <a:pt x="0" y="14838"/>
                </a:lnTo>
                <a:lnTo>
                  <a:pt x="0" y="27739"/>
                </a:lnTo>
                <a:lnTo>
                  <a:pt x="1866" y="32775"/>
                </a:lnTo>
                <a:lnTo>
                  <a:pt x="9346" y="40215"/>
                </a:lnTo>
                <a:lnTo>
                  <a:pt x="14421" y="42074"/>
                </a:lnTo>
                <a:lnTo>
                  <a:pt x="23385" y="42074"/>
                </a:lnTo>
                <a:lnTo>
                  <a:pt x="25911" y="41841"/>
                </a:lnTo>
                <a:lnTo>
                  <a:pt x="30880" y="40905"/>
                </a:lnTo>
                <a:lnTo>
                  <a:pt x="33309" y="40227"/>
                </a:lnTo>
                <a:lnTo>
                  <a:pt x="35671" y="39330"/>
                </a:lnTo>
                <a:lnTo>
                  <a:pt x="35671" y="36587"/>
                </a:lnTo>
                <a:lnTo>
                  <a:pt x="17130" y="36587"/>
                </a:lnTo>
                <a:lnTo>
                  <a:pt x="13774" y="35417"/>
                </a:lnTo>
                <a:lnTo>
                  <a:pt x="8948" y="30740"/>
                </a:lnTo>
                <a:lnTo>
                  <a:pt x="7604" y="27334"/>
                </a:lnTo>
                <a:lnTo>
                  <a:pt x="7315" y="22867"/>
                </a:lnTo>
                <a:lnTo>
                  <a:pt x="37499" y="22867"/>
                </a:lnTo>
                <a:lnTo>
                  <a:pt x="37499" y="17406"/>
                </a:lnTo>
                <a:lnTo>
                  <a:pt x="7530" y="17406"/>
                </a:lnTo>
                <a:lnTo>
                  <a:pt x="7865" y="13626"/>
                </a:lnTo>
                <a:lnTo>
                  <a:pt x="9136" y="10695"/>
                </a:lnTo>
                <a:lnTo>
                  <a:pt x="13567" y="6532"/>
                </a:lnTo>
                <a:lnTo>
                  <a:pt x="16522" y="5487"/>
                </a:lnTo>
                <a:lnTo>
                  <a:pt x="32974" y="5487"/>
                </a:lnTo>
                <a:lnTo>
                  <a:pt x="29579" y="1746"/>
                </a:lnTo>
                <a:lnTo>
                  <a:pt x="25276" y="0"/>
                </a:lnTo>
                <a:close/>
              </a:path>
              <a:path w="38100" h="42544">
                <a:moveTo>
                  <a:pt x="35671" y="32927"/>
                </a:moveTo>
                <a:lnTo>
                  <a:pt x="33363" y="34147"/>
                </a:lnTo>
                <a:lnTo>
                  <a:pt x="31040" y="35063"/>
                </a:lnTo>
                <a:lnTo>
                  <a:pt x="26351" y="36279"/>
                </a:lnTo>
                <a:lnTo>
                  <a:pt x="23931" y="36587"/>
                </a:lnTo>
                <a:lnTo>
                  <a:pt x="35671" y="36587"/>
                </a:lnTo>
                <a:lnTo>
                  <a:pt x="35671" y="32927"/>
                </a:lnTo>
                <a:close/>
              </a:path>
              <a:path w="38100" h="42544">
                <a:moveTo>
                  <a:pt x="32974" y="5487"/>
                </a:moveTo>
                <a:lnTo>
                  <a:pt x="23467" y="5487"/>
                </a:lnTo>
                <a:lnTo>
                  <a:pt x="26082" y="6563"/>
                </a:lnTo>
                <a:lnTo>
                  <a:pt x="30035" y="10870"/>
                </a:lnTo>
                <a:lnTo>
                  <a:pt x="31048" y="13758"/>
                </a:lnTo>
                <a:lnTo>
                  <a:pt x="31095" y="17379"/>
                </a:lnTo>
                <a:lnTo>
                  <a:pt x="7530" y="17406"/>
                </a:lnTo>
                <a:lnTo>
                  <a:pt x="37499" y="17406"/>
                </a:lnTo>
                <a:lnTo>
                  <a:pt x="37499" y="13454"/>
                </a:lnTo>
                <a:lnTo>
                  <a:pt x="35912" y="8718"/>
                </a:lnTo>
                <a:lnTo>
                  <a:pt x="32974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5880" y="1641351"/>
            <a:ext cx="24130" cy="41275"/>
          </a:xfrm>
          <a:custGeom>
            <a:avLst/>
            <a:gdLst/>
            <a:ahLst/>
            <a:cxnLst/>
            <a:rect l="l" t="t" r="r" b="b"/>
            <a:pathLst>
              <a:path w="24129" h="41275">
                <a:moveTo>
                  <a:pt x="6399" y="915"/>
                </a:moveTo>
                <a:lnTo>
                  <a:pt x="0" y="915"/>
                </a:lnTo>
                <a:lnTo>
                  <a:pt x="0" y="41158"/>
                </a:lnTo>
                <a:lnTo>
                  <a:pt x="6399" y="41158"/>
                </a:lnTo>
                <a:lnTo>
                  <a:pt x="6399" y="15352"/>
                </a:lnTo>
                <a:lnTo>
                  <a:pt x="7424" y="11751"/>
                </a:lnTo>
                <a:lnTo>
                  <a:pt x="11059" y="7319"/>
                </a:lnTo>
                <a:lnTo>
                  <a:pt x="6399" y="7319"/>
                </a:lnTo>
                <a:lnTo>
                  <a:pt x="6399" y="915"/>
                </a:lnTo>
                <a:close/>
              </a:path>
              <a:path w="24129" h="41275">
                <a:moveTo>
                  <a:pt x="23736" y="0"/>
                </a:moveTo>
                <a:lnTo>
                  <a:pt x="17036" y="0"/>
                </a:lnTo>
                <a:lnTo>
                  <a:pt x="14261" y="600"/>
                </a:lnTo>
                <a:lnTo>
                  <a:pt x="9685" y="3001"/>
                </a:lnTo>
                <a:lnTo>
                  <a:pt x="7830" y="4840"/>
                </a:lnTo>
                <a:lnTo>
                  <a:pt x="6399" y="7319"/>
                </a:lnTo>
                <a:lnTo>
                  <a:pt x="11059" y="7319"/>
                </a:lnTo>
                <a:lnTo>
                  <a:pt x="11533" y="6742"/>
                </a:lnTo>
                <a:lnTo>
                  <a:pt x="14479" y="5487"/>
                </a:lnTo>
                <a:lnTo>
                  <a:pt x="23773" y="5487"/>
                </a:lnTo>
                <a:lnTo>
                  <a:pt x="23736" y="0"/>
                </a:lnTo>
                <a:close/>
              </a:path>
              <a:path w="24129" h="41275">
                <a:moveTo>
                  <a:pt x="23773" y="5487"/>
                </a:moveTo>
                <a:lnTo>
                  <a:pt x="19394" y="5487"/>
                </a:lnTo>
                <a:lnTo>
                  <a:pt x="20384" y="5565"/>
                </a:lnTo>
                <a:lnTo>
                  <a:pt x="21277" y="5717"/>
                </a:lnTo>
                <a:lnTo>
                  <a:pt x="22181" y="5858"/>
                </a:lnTo>
                <a:lnTo>
                  <a:pt x="23015" y="6088"/>
                </a:lnTo>
                <a:lnTo>
                  <a:pt x="23779" y="6403"/>
                </a:lnTo>
                <a:lnTo>
                  <a:pt x="23773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73023" y="1641351"/>
            <a:ext cx="38100" cy="42545"/>
          </a:xfrm>
          <a:custGeom>
            <a:avLst/>
            <a:gdLst/>
            <a:ahLst/>
            <a:cxnLst/>
            <a:rect l="l" t="t" r="r" b="b"/>
            <a:pathLst>
              <a:path w="38100" h="42544">
                <a:moveTo>
                  <a:pt x="25276" y="0"/>
                </a:moveTo>
                <a:lnTo>
                  <a:pt x="13766" y="0"/>
                </a:lnTo>
                <a:lnTo>
                  <a:pt x="8941" y="1929"/>
                </a:lnTo>
                <a:lnTo>
                  <a:pt x="1789" y="9638"/>
                </a:lnTo>
                <a:lnTo>
                  <a:pt x="0" y="14838"/>
                </a:lnTo>
                <a:lnTo>
                  <a:pt x="0" y="27739"/>
                </a:lnTo>
                <a:lnTo>
                  <a:pt x="1866" y="32775"/>
                </a:lnTo>
                <a:lnTo>
                  <a:pt x="9346" y="40215"/>
                </a:lnTo>
                <a:lnTo>
                  <a:pt x="14421" y="42074"/>
                </a:lnTo>
                <a:lnTo>
                  <a:pt x="23385" y="42074"/>
                </a:lnTo>
                <a:lnTo>
                  <a:pt x="25911" y="41841"/>
                </a:lnTo>
                <a:lnTo>
                  <a:pt x="30884" y="40905"/>
                </a:lnTo>
                <a:lnTo>
                  <a:pt x="33309" y="40227"/>
                </a:lnTo>
                <a:lnTo>
                  <a:pt x="35671" y="39330"/>
                </a:lnTo>
                <a:lnTo>
                  <a:pt x="35671" y="36587"/>
                </a:lnTo>
                <a:lnTo>
                  <a:pt x="17130" y="36587"/>
                </a:lnTo>
                <a:lnTo>
                  <a:pt x="13774" y="35417"/>
                </a:lnTo>
                <a:lnTo>
                  <a:pt x="8948" y="30740"/>
                </a:lnTo>
                <a:lnTo>
                  <a:pt x="7604" y="27334"/>
                </a:lnTo>
                <a:lnTo>
                  <a:pt x="7315" y="22867"/>
                </a:lnTo>
                <a:lnTo>
                  <a:pt x="37499" y="22867"/>
                </a:lnTo>
                <a:lnTo>
                  <a:pt x="37499" y="17406"/>
                </a:lnTo>
                <a:lnTo>
                  <a:pt x="7530" y="17406"/>
                </a:lnTo>
                <a:lnTo>
                  <a:pt x="7865" y="13626"/>
                </a:lnTo>
                <a:lnTo>
                  <a:pt x="9136" y="10695"/>
                </a:lnTo>
                <a:lnTo>
                  <a:pt x="13567" y="6532"/>
                </a:lnTo>
                <a:lnTo>
                  <a:pt x="16522" y="5487"/>
                </a:lnTo>
                <a:lnTo>
                  <a:pt x="32974" y="5487"/>
                </a:lnTo>
                <a:lnTo>
                  <a:pt x="29579" y="1746"/>
                </a:lnTo>
                <a:lnTo>
                  <a:pt x="25276" y="0"/>
                </a:lnTo>
                <a:close/>
              </a:path>
              <a:path w="38100" h="42544">
                <a:moveTo>
                  <a:pt x="35671" y="32927"/>
                </a:moveTo>
                <a:lnTo>
                  <a:pt x="33367" y="34147"/>
                </a:lnTo>
                <a:lnTo>
                  <a:pt x="31040" y="35063"/>
                </a:lnTo>
                <a:lnTo>
                  <a:pt x="26351" y="36279"/>
                </a:lnTo>
                <a:lnTo>
                  <a:pt x="23935" y="36587"/>
                </a:lnTo>
                <a:lnTo>
                  <a:pt x="35671" y="36587"/>
                </a:lnTo>
                <a:lnTo>
                  <a:pt x="35671" y="32927"/>
                </a:lnTo>
                <a:close/>
              </a:path>
              <a:path w="38100" h="42544">
                <a:moveTo>
                  <a:pt x="32974" y="5487"/>
                </a:moveTo>
                <a:lnTo>
                  <a:pt x="23467" y="5487"/>
                </a:lnTo>
                <a:lnTo>
                  <a:pt x="26082" y="6563"/>
                </a:lnTo>
                <a:lnTo>
                  <a:pt x="30035" y="10870"/>
                </a:lnTo>
                <a:lnTo>
                  <a:pt x="31048" y="13758"/>
                </a:lnTo>
                <a:lnTo>
                  <a:pt x="31099" y="17379"/>
                </a:lnTo>
                <a:lnTo>
                  <a:pt x="7530" y="17406"/>
                </a:lnTo>
                <a:lnTo>
                  <a:pt x="37499" y="17406"/>
                </a:lnTo>
                <a:lnTo>
                  <a:pt x="37499" y="13454"/>
                </a:lnTo>
                <a:lnTo>
                  <a:pt x="35912" y="8718"/>
                </a:lnTo>
                <a:lnTo>
                  <a:pt x="32974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20937" y="1641351"/>
            <a:ext cx="24130" cy="41275"/>
          </a:xfrm>
          <a:custGeom>
            <a:avLst/>
            <a:gdLst/>
            <a:ahLst/>
            <a:cxnLst/>
            <a:rect l="l" t="t" r="r" b="b"/>
            <a:pathLst>
              <a:path w="24129" h="41275">
                <a:moveTo>
                  <a:pt x="6403" y="915"/>
                </a:moveTo>
                <a:lnTo>
                  <a:pt x="0" y="915"/>
                </a:lnTo>
                <a:lnTo>
                  <a:pt x="0" y="41158"/>
                </a:lnTo>
                <a:lnTo>
                  <a:pt x="6403" y="41158"/>
                </a:lnTo>
                <a:lnTo>
                  <a:pt x="6403" y="15352"/>
                </a:lnTo>
                <a:lnTo>
                  <a:pt x="7424" y="11751"/>
                </a:lnTo>
                <a:lnTo>
                  <a:pt x="11059" y="7319"/>
                </a:lnTo>
                <a:lnTo>
                  <a:pt x="6403" y="7319"/>
                </a:lnTo>
                <a:lnTo>
                  <a:pt x="6403" y="915"/>
                </a:lnTo>
                <a:close/>
              </a:path>
              <a:path w="24129" h="41275">
                <a:moveTo>
                  <a:pt x="23736" y="0"/>
                </a:moveTo>
                <a:lnTo>
                  <a:pt x="17036" y="0"/>
                </a:lnTo>
                <a:lnTo>
                  <a:pt x="14261" y="600"/>
                </a:lnTo>
                <a:lnTo>
                  <a:pt x="9689" y="3001"/>
                </a:lnTo>
                <a:lnTo>
                  <a:pt x="7830" y="4840"/>
                </a:lnTo>
                <a:lnTo>
                  <a:pt x="6403" y="7319"/>
                </a:lnTo>
                <a:lnTo>
                  <a:pt x="11059" y="7319"/>
                </a:lnTo>
                <a:lnTo>
                  <a:pt x="11533" y="6742"/>
                </a:lnTo>
                <a:lnTo>
                  <a:pt x="14479" y="5487"/>
                </a:lnTo>
                <a:lnTo>
                  <a:pt x="23773" y="5487"/>
                </a:lnTo>
                <a:lnTo>
                  <a:pt x="23736" y="0"/>
                </a:lnTo>
                <a:close/>
              </a:path>
              <a:path w="24129" h="41275">
                <a:moveTo>
                  <a:pt x="23773" y="5487"/>
                </a:moveTo>
                <a:lnTo>
                  <a:pt x="19398" y="5487"/>
                </a:lnTo>
                <a:lnTo>
                  <a:pt x="20384" y="5565"/>
                </a:lnTo>
                <a:lnTo>
                  <a:pt x="21277" y="5717"/>
                </a:lnTo>
                <a:lnTo>
                  <a:pt x="22185" y="5858"/>
                </a:lnTo>
                <a:lnTo>
                  <a:pt x="23015" y="6088"/>
                </a:lnTo>
                <a:lnTo>
                  <a:pt x="23779" y="6403"/>
                </a:lnTo>
                <a:lnTo>
                  <a:pt x="23773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48080" y="1641351"/>
            <a:ext cx="38100" cy="42545"/>
          </a:xfrm>
          <a:custGeom>
            <a:avLst/>
            <a:gdLst/>
            <a:ahLst/>
            <a:cxnLst/>
            <a:rect l="l" t="t" r="r" b="b"/>
            <a:pathLst>
              <a:path w="38100" h="42544">
                <a:moveTo>
                  <a:pt x="25276" y="0"/>
                </a:moveTo>
                <a:lnTo>
                  <a:pt x="13766" y="0"/>
                </a:lnTo>
                <a:lnTo>
                  <a:pt x="8941" y="1929"/>
                </a:lnTo>
                <a:lnTo>
                  <a:pt x="1789" y="9638"/>
                </a:lnTo>
                <a:lnTo>
                  <a:pt x="0" y="14838"/>
                </a:lnTo>
                <a:lnTo>
                  <a:pt x="0" y="27739"/>
                </a:lnTo>
                <a:lnTo>
                  <a:pt x="1866" y="32775"/>
                </a:lnTo>
                <a:lnTo>
                  <a:pt x="9346" y="40215"/>
                </a:lnTo>
                <a:lnTo>
                  <a:pt x="14421" y="42074"/>
                </a:lnTo>
                <a:lnTo>
                  <a:pt x="23385" y="42074"/>
                </a:lnTo>
                <a:lnTo>
                  <a:pt x="25911" y="41841"/>
                </a:lnTo>
                <a:lnTo>
                  <a:pt x="30884" y="40905"/>
                </a:lnTo>
                <a:lnTo>
                  <a:pt x="33309" y="40227"/>
                </a:lnTo>
                <a:lnTo>
                  <a:pt x="35671" y="39330"/>
                </a:lnTo>
                <a:lnTo>
                  <a:pt x="35671" y="36587"/>
                </a:lnTo>
                <a:lnTo>
                  <a:pt x="17130" y="36587"/>
                </a:lnTo>
                <a:lnTo>
                  <a:pt x="13774" y="35417"/>
                </a:lnTo>
                <a:lnTo>
                  <a:pt x="8952" y="30740"/>
                </a:lnTo>
                <a:lnTo>
                  <a:pt x="7604" y="27334"/>
                </a:lnTo>
                <a:lnTo>
                  <a:pt x="7315" y="22867"/>
                </a:lnTo>
                <a:lnTo>
                  <a:pt x="37502" y="22867"/>
                </a:lnTo>
                <a:lnTo>
                  <a:pt x="37502" y="17406"/>
                </a:lnTo>
                <a:lnTo>
                  <a:pt x="7530" y="17406"/>
                </a:lnTo>
                <a:lnTo>
                  <a:pt x="7865" y="13626"/>
                </a:lnTo>
                <a:lnTo>
                  <a:pt x="9139" y="10695"/>
                </a:lnTo>
                <a:lnTo>
                  <a:pt x="13567" y="6532"/>
                </a:lnTo>
                <a:lnTo>
                  <a:pt x="16522" y="5487"/>
                </a:lnTo>
                <a:lnTo>
                  <a:pt x="32974" y="5487"/>
                </a:lnTo>
                <a:lnTo>
                  <a:pt x="29579" y="1746"/>
                </a:lnTo>
                <a:lnTo>
                  <a:pt x="25276" y="0"/>
                </a:lnTo>
                <a:close/>
              </a:path>
              <a:path w="38100" h="42544">
                <a:moveTo>
                  <a:pt x="35671" y="32927"/>
                </a:moveTo>
                <a:lnTo>
                  <a:pt x="33367" y="34147"/>
                </a:lnTo>
                <a:lnTo>
                  <a:pt x="31040" y="35063"/>
                </a:lnTo>
                <a:lnTo>
                  <a:pt x="26351" y="36279"/>
                </a:lnTo>
                <a:lnTo>
                  <a:pt x="23935" y="36587"/>
                </a:lnTo>
                <a:lnTo>
                  <a:pt x="35671" y="36587"/>
                </a:lnTo>
                <a:lnTo>
                  <a:pt x="35671" y="32927"/>
                </a:lnTo>
                <a:close/>
              </a:path>
              <a:path w="38100" h="42544">
                <a:moveTo>
                  <a:pt x="32974" y="5487"/>
                </a:moveTo>
                <a:lnTo>
                  <a:pt x="23467" y="5487"/>
                </a:lnTo>
                <a:lnTo>
                  <a:pt x="26082" y="6563"/>
                </a:lnTo>
                <a:lnTo>
                  <a:pt x="30035" y="10870"/>
                </a:lnTo>
                <a:lnTo>
                  <a:pt x="31048" y="13758"/>
                </a:lnTo>
                <a:lnTo>
                  <a:pt x="31099" y="17379"/>
                </a:lnTo>
                <a:lnTo>
                  <a:pt x="7530" y="17406"/>
                </a:lnTo>
                <a:lnTo>
                  <a:pt x="37502" y="17406"/>
                </a:lnTo>
                <a:lnTo>
                  <a:pt x="37502" y="13454"/>
                </a:lnTo>
                <a:lnTo>
                  <a:pt x="35912" y="8718"/>
                </a:lnTo>
                <a:lnTo>
                  <a:pt x="32974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67655" y="1807074"/>
            <a:ext cx="24130" cy="41275"/>
          </a:xfrm>
          <a:custGeom>
            <a:avLst/>
            <a:gdLst/>
            <a:ahLst/>
            <a:cxnLst/>
            <a:rect l="l" t="t" r="r" b="b"/>
            <a:pathLst>
              <a:path w="24129" h="41275">
                <a:moveTo>
                  <a:pt x="6403" y="915"/>
                </a:moveTo>
                <a:lnTo>
                  <a:pt x="0" y="915"/>
                </a:lnTo>
                <a:lnTo>
                  <a:pt x="0" y="41158"/>
                </a:lnTo>
                <a:lnTo>
                  <a:pt x="6403" y="41158"/>
                </a:lnTo>
                <a:lnTo>
                  <a:pt x="6403" y="15352"/>
                </a:lnTo>
                <a:lnTo>
                  <a:pt x="7428" y="11751"/>
                </a:lnTo>
                <a:lnTo>
                  <a:pt x="11063" y="7315"/>
                </a:lnTo>
                <a:lnTo>
                  <a:pt x="6403" y="7315"/>
                </a:lnTo>
                <a:lnTo>
                  <a:pt x="6403" y="915"/>
                </a:lnTo>
                <a:close/>
              </a:path>
              <a:path w="24129" h="41275">
                <a:moveTo>
                  <a:pt x="23740" y="0"/>
                </a:moveTo>
                <a:lnTo>
                  <a:pt x="17040" y="0"/>
                </a:lnTo>
                <a:lnTo>
                  <a:pt x="14265" y="600"/>
                </a:lnTo>
                <a:lnTo>
                  <a:pt x="9693" y="3001"/>
                </a:lnTo>
                <a:lnTo>
                  <a:pt x="7834" y="4840"/>
                </a:lnTo>
                <a:lnTo>
                  <a:pt x="6403" y="7315"/>
                </a:lnTo>
                <a:lnTo>
                  <a:pt x="11063" y="7315"/>
                </a:lnTo>
                <a:lnTo>
                  <a:pt x="11533" y="6742"/>
                </a:lnTo>
                <a:lnTo>
                  <a:pt x="14483" y="5487"/>
                </a:lnTo>
                <a:lnTo>
                  <a:pt x="23777" y="5487"/>
                </a:lnTo>
                <a:lnTo>
                  <a:pt x="23740" y="0"/>
                </a:lnTo>
                <a:close/>
              </a:path>
              <a:path w="24129" h="41275">
                <a:moveTo>
                  <a:pt x="23777" y="5487"/>
                </a:moveTo>
                <a:lnTo>
                  <a:pt x="19398" y="5487"/>
                </a:lnTo>
                <a:lnTo>
                  <a:pt x="20384" y="5565"/>
                </a:lnTo>
                <a:lnTo>
                  <a:pt x="21281" y="5717"/>
                </a:lnTo>
                <a:lnTo>
                  <a:pt x="22189" y="5862"/>
                </a:lnTo>
                <a:lnTo>
                  <a:pt x="23019" y="6088"/>
                </a:lnTo>
                <a:lnTo>
                  <a:pt x="23783" y="6403"/>
                </a:lnTo>
                <a:lnTo>
                  <a:pt x="23777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96458" y="1791526"/>
            <a:ext cx="34290" cy="57785"/>
          </a:xfrm>
          <a:custGeom>
            <a:avLst/>
            <a:gdLst/>
            <a:ahLst/>
            <a:cxnLst/>
            <a:rect l="l" t="t" r="r" b="b"/>
            <a:pathLst>
              <a:path w="34289" h="57785">
                <a:moveTo>
                  <a:pt x="10788" y="0"/>
                </a:moveTo>
                <a:lnTo>
                  <a:pt x="6399" y="0"/>
                </a:lnTo>
                <a:lnTo>
                  <a:pt x="6629" y="3344"/>
                </a:lnTo>
                <a:lnTo>
                  <a:pt x="7623" y="5858"/>
                </a:lnTo>
                <a:lnTo>
                  <a:pt x="9389" y="7545"/>
                </a:lnTo>
                <a:lnTo>
                  <a:pt x="11162" y="9221"/>
                </a:lnTo>
                <a:lnTo>
                  <a:pt x="13672" y="10059"/>
                </a:lnTo>
                <a:lnTo>
                  <a:pt x="20166" y="10059"/>
                </a:lnTo>
                <a:lnTo>
                  <a:pt x="22672" y="9221"/>
                </a:lnTo>
                <a:lnTo>
                  <a:pt x="26207" y="5858"/>
                </a:lnTo>
                <a:lnTo>
                  <a:pt x="26355" y="5487"/>
                </a:lnTo>
                <a:lnTo>
                  <a:pt x="15091" y="5487"/>
                </a:lnTo>
                <a:lnTo>
                  <a:pt x="13665" y="5031"/>
                </a:lnTo>
                <a:lnTo>
                  <a:pt x="11638" y="3199"/>
                </a:lnTo>
                <a:lnTo>
                  <a:pt x="11018" y="1827"/>
                </a:lnTo>
                <a:lnTo>
                  <a:pt x="10788" y="0"/>
                </a:lnTo>
                <a:close/>
              </a:path>
              <a:path w="34289" h="57785">
                <a:moveTo>
                  <a:pt x="27439" y="0"/>
                </a:moveTo>
                <a:lnTo>
                  <a:pt x="23050" y="0"/>
                </a:lnTo>
                <a:lnTo>
                  <a:pt x="22785" y="1859"/>
                </a:lnTo>
                <a:lnTo>
                  <a:pt x="22146" y="3238"/>
                </a:lnTo>
                <a:lnTo>
                  <a:pt x="20135" y="5039"/>
                </a:lnTo>
                <a:lnTo>
                  <a:pt x="18728" y="5487"/>
                </a:lnTo>
                <a:lnTo>
                  <a:pt x="26355" y="5487"/>
                </a:lnTo>
                <a:lnTo>
                  <a:pt x="27209" y="3344"/>
                </a:lnTo>
                <a:lnTo>
                  <a:pt x="27439" y="0"/>
                </a:lnTo>
                <a:close/>
              </a:path>
              <a:path w="34289" h="57785">
                <a:moveTo>
                  <a:pt x="30469" y="21035"/>
                </a:moveTo>
                <a:lnTo>
                  <a:pt x="19550" y="21035"/>
                </a:lnTo>
                <a:lnTo>
                  <a:pt x="22387" y="21861"/>
                </a:lnTo>
                <a:lnTo>
                  <a:pt x="26429" y="25155"/>
                </a:lnTo>
                <a:lnTo>
                  <a:pt x="27439" y="27486"/>
                </a:lnTo>
                <a:lnTo>
                  <a:pt x="27439" y="31095"/>
                </a:lnTo>
                <a:lnTo>
                  <a:pt x="12055" y="31095"/>
                </a:lnTo>
                <a:lnTo>
                  <a:pt x="7549" y="32248"/>
                </a:lnTo>
                <a:lnTo>
                  <a:pt x="1508" y="36859"/>
                </a:lnTo>
                <a:lnTo>
                  <a:pt x="0" y="40285"/>
                </a:lnTo>
                <a:lnTo>
                  <a:pt x="3" y="48728"/>
                </a:lnTo>
                <a:lnTo>
                  <a:pt x="1216" y="51822"/>
                </a:lnTo>
                <a:lnTo>
                  <a:pt x="6080" y="56464"/>
                </a:lnTo>
                <a:lnTo>
                  <a:pt x="9369" y="57622"/>
                </a:lnTo>
                <a:lnTo>
                  <a:pt x="16771" y="57622"/>
                </a:lnTo>
                <a:lnTo>
                  <a:pt x="19531" y="57026"/>
                </a:lnTo>
                <a:lnTo>
                  <a:pt x="24036" y="54644"/>
                </a:lnTo>
                <a:lnTo>
                  <a:pt x="25923" y="52801"/>
                </a:lnTo>
                <a:lnTo>
                  <a:pt x="26328" y="52134"/>
                </a:lnTo>
                <a:lnTo>
                  <a:pt x="12445" y="52134"/>
                </a:lnTo>
                <a:lnTo>
                  <a:pt x="10317" y="51452"/>
                </a:lnTo>
                <a:lnTo>
                  <a:pt x="7183" y="48728"/>
                </a:lnTo>
                <a:lnTo>
                  <a:pt x="6399" y="46888"/>
                </a:lnTo>
                <a:lnTo>
                  <a:pt x="6399" y="41657"/>
                </a:lnTo>
                <a:lnTo>
                  <a:pt x="7444" y="39599"/>
                </a:lnTo>
                <a:lnTo>
                  <a:pt x="11618" y="37191"/>
                </a:lnTo>
                <a:lnTo>
                  <a:pt x="15364" y="36587"/>
                </a:lnTo>
                <a:lnTo>
                  <a:pt x="33839" y="36587"/>
                </a:lnTo>
                <a:lnTo>
                  <a:pt x="33839" y="27595"/>
                </a:lnTo>
                <a:lnTo>
                  <a:pt x="32400" y="23050"/>
                </a:lnTo>
                <a:lnTo>
                  <a:pt x="30469" y="21035"/>
                </a:lnTo>
                <a:close/>
              </a:path>
              <a:path w="34289" h="57785">
                <a:moveTo>
                  <a:pt x="33839" y="50306"/>
                </a:moveTo>
                <a:lnTo>
                  <a:pt x="27439" y="50306"/>
                </a:lnTo>
                <a:lnTo>
                  <a:pt x="27439" y="56706"/>
                </a:lnTo>
                <a:lnTo>
                  <a:pt x="33839" y="56706"/>
                </a:lnTo>
                <a:lnTo>
                  <a:pt x="33839" y="50306"/>
                </a:lnTo>
                <a:close/>
              </a:path>
              <a:path w="34289" h="57785">
                <a:moveTo>
                  <a:pt x="33839" y="36587"/>
                </a:moveTo>
                <a:lnTo>
                  <a:pt x="27439" y="36587"/>
                </a:lnTo>
                <a:lnTo>
                  <a:pt x="27439" y="42281"/>
                </a:lnTo>
                <a:lnTo>
                  <a:pt x="26312" y="45703"/>
                </a:lnTo>
                <a:lnTo>
                  <a:pt x="21826" y="50848"/>
                </a:lnTo>
                <a:lnTo>
                  <a:pt x="18848" y="52134"/>
                </a:lnTo>
                <a:lnTo>
                  <a:pt x="26328" y="52134"/>
                </a:lnTo>
                <a:lnTo>
                  <a:pt x="27439" y="50306"/>
                </a:lnTo>
                <a:lnTo>
                  <a:pt x="33839" y="50306"/>
                </a:lnTo>
                <a:lnTo>
                  <a:pt x="33839" y="36587"/>
                </a:lnTo>
                <a:close/>
              </a:path>
              <a:path w="34289" h="57785">
                <a:moveTo>
                  <a:pt x="22294" y="15547"/>
                </a:moveTo>
                <a:lnTo>
                  <a:pt x="14300" y="15547"/>
                </a:lnTo>
                <a:lnTo>
                  <a:pt x="12074" y="15777"/>
                </a:lnTo>
                <a:lnTo>
                  <a:pt x="7510" y="16689"/>
                </a:lnTo>
                <a:lnTo>
                  <a:pt x="5160" y="17379"/>
                </a:lnTo>
                <a:lnTo>
                  <a:pt x="2743" y="18291"/>
                </a:lnTo>
                <a:lnTo>
                  <a:pt x="2743" y="24695"/>
                </a:lnTo>
                <a:lnTo>
                  <a:pt x="4770" y="23475"/>
                </a:lnTo>
                <a:lnTo>
                  <a:pt x="6887" y="22559"/>
                </a:lnTo>
                <a:lnTo>
                  <a:pt x="11299" y="21339"/>
                </a:lnTo>
                <a:lnTo>
                  <a:pt x="13567" y="21035"/>
                </a:lnTo>
                <a:lnTo>
                  <a:pt x="30469" y="21035"/>
                </a:lnTo>
                <a:lnTo>
                  <a:pt x="26648" y="17048"/>
                </a:lnTo>
                <a:lnTo>
                  <a:pt x="22294" y="15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42263" y="1807074"/>
            <a:ext cx="30480" cy="42545"/>
          </a:xfrm>
          <a:custGeom>
            <a:avLst/>
            <a:gdLst/>
            <a:ahLst/>
            <a:cxnLst/>
            <a:rect l="l" t="t" r="r" b="b"/>
            <a:pathLst>
              <a:path w="30479" h="42544">
                <a:moveTo>
                  <a:pt x="0" y="32927"/>
                </a:moveTo>
                <a:lnTo>
                  <a:pt x="0" y="39330"/>
                </a:lnTo>
                <a:lnTo>
                  <a:pt x="2537" y="40243"/>
                </a:lnTo>
                <a:lnTo>
                  <a:pt x="4949" y="40932"/>
                </a:lnTo>
                <a:lnTo>
                  <a:pt x="9541" y="41844"/>
                </a:lnTo>
                <a:lnTo>
                  <a:pt x="11747" y="42074"/>
                </a:lnTo>
                <a:lnTo>
                  <a:pt x="18942" y="42074"/>
                </a:lnTo>
                <a:lnTo>
                  <a:pt x="22929" y="40987"/>
                </a:lnTo>
                <a:lnTo>
                  <a:pt x="28729" y="36645"/>
                </a:lnTo>
                <a:lnTo>
                  <a:pt x="11844" y="36587"/>
                </a:lnTo>
                <a:lnTo>
                  <a:pt x="9514" y="36283"/>
                </a:lnTo>
                <a:lnTo>
                  <a:pt x="4805" y="35063"/>
                </a:lnTo>
                <a:lnTo>
                  <a:pt x="2420" y="34147"/>
                </a:lnTo>
                <a:lnTo>
                  <a:pt x="0" y="32927"/>
                </a:lnTo>
                <a:close/>
              </a:path>
              <a:path w="30479" h="42544">
                <a:moveTo>
                  <a:pt x="17917" y="0"/>
                </a:moveTo>
                <a:lnTo>
                  <a:pt x="10535" y="0"/>
                </a:lnTo>
                <a:lnTo>
                  <a:pt x="6719" y="1028"/>
                </a:lnTo>
                <a:lnTo>
                  <a:pt x="1344" y="5137"/>
                </a:lnTo>
                <a:lnTo>
                  <a:pt x="0" y="8044"/>
                </a:lnTo>
                <a:lnTo>
                  <a:pt x="0" y="14924"/>
                </a:lnTo>
                <a:lnTo>
                  <a:pt x="915" y="17367"/>
                </a:lnTo>
                <a:lnTo>
                  <a:pt x="4575" y="20934"/>
                </a:lnTo>
                <a:lnTo>
                  <a:pt x="7541" y="22251"/>
                </a:lnTo>
                <a:lnTo>
                  <a:pt x="11646" y="23109"/>
                </a:lnTo>
                <a:lnTo>
                  <a:pt x="13949" y="23650"/>
                </a:lnTo>
                <a:lnTo>
                  <a:pt x="18073" y="24527"/>
                </a:lnTo>
                <a:lnTo>
                  <a:pt x="20743" y="25443"/>
                </a:lnTo>
                <a:lnTo>
                  <a:pt x="21951" y="26398"/>
                </a:lnTo>
                <a:lnTo>
                  <a:pt x="23171" y="27349"/>
                </a:lnTo>
                <a:lnTo>
                  <a:pt x="23783" y="28721"/>
                </a:lnTo>
                <a:lnTo>
                  <a:pt x="23783" y="32436"/>
                </a:lnTo>
                <a:lnTo>
                  <a:pt x="22949" y="33932"/>
                </a:lnTo>
                <a:lnTo>
                  <a:pt x="19624" y="36056"/>
                </a:lnTo>
                <a:lnTo>
                  <a:pt x="17247" y="36587"/>
                </a:lnTo>
                <a:lnTo>
                  <a:pt x="28758" y="36587"/>
                </a:lnTo>
                <a:lnTo>
                  <a:pt x="30183" y="33695"/>
                </a:lnTo>
                <a:lnTo>
                  <a:pt x="30183" y="26702"/>
                </a:lnTo>
                <a:lnTo>
                  <a:pt x="29220" y="24153"/>
                </a:lnTo>
                <a:lnTo>
                  <a:pt x="25373" y="20493"/>
                </a:lnTo>
                <a:lnTo>
                  <a:pt x="22130" y="19078"/>
                </a:lnTo>
                <a:lnTo>
                  <a:pt x="11731" y="16787"/>
                </a:lnTo>
                <a:lnTo>
                  <a:pt x="9358" y="15960"/>
                </a:lnTo>
                <a:lnTo>
                  <a:pt x="6992" y="14226"/>
                </a:lnTo>
                <a:lnTo>
                  <a:pt x="6403" y="13025"/>
                </a:lnTo>
                <a:lnTo>
                  <a:pt x="6403" y="9490"/>
                </a:lnTo>
                <a:lnTo>
                  <a:pt x="7222" y="7990"/>
                </a:lnTo>
                <a:lnTo>
                  <a:pt x="10511" y="5986"/>
                </a:lnTo>
                <a:lnTo>
                  <a:pt x="12975" y="5487"/>
                </a:lnTo>
                <a:lnTo>
                  <a:pt x="28355" y="5487"/>
                </a:lnTo>
                <a:lnTo>
                  <a:pt x="28355" y="1831"/>
                </a:lnTo>
                <a:lnTo>
                  <a:pt x="26535" y="1219"/>
                </a:lnTo>
                <a:lnTo>
                  <a:pt x="24543" y="763"/>
                </a:lnTo>
                <a:lnTo>
                  <a:pt x="20217" y="152"/>
                </a:lnTo>
                <a:lnTo>
                  <a:pt x="17917" y="0"/>
                </a:lnTo>
                <a:close/>
              </a:path>
              <a:path w="30479" h="42544">
                <a:moveTo>
                  <a:pt x="28355" y="5487"/>
                </a:moveTo>
                <a:lnTo>
                  <a:pt x="18427" y="5487"/>
                </a:lnTo>
                <a:lnTo>
                  <a:pt x="20513" y="5717"/>
                </a:lnTo>
                <a:lnTo>
                  <a:pt x="24543" y="6633"/>
                </a:lnTo>
                <a:lnTo>
                  <a:pt x="26488" y="7315"/>
                </a:lnTo>
                <a:lnTo>
                  <a:pt x="28355" y="8231"/>
                </a:lnTo>
                <a:lnTo>
                  <a:pt x="28355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83001" y="1807074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6403" y="915"/>
                </a:moveTo>
                <a:lnTo>
                  <a:pt x="0" y="915"/>
                </a:lnTo>
                <a:lnTo>
                  <a:pt x="0" y="56706"/>
                </a:lnTo>
                <a:lnTo>
                  <a:pt x="6403" y="56706"/>
                </a:lnTo>
                <a:lnTo>
                  <a:pt x="6403" y="34759"/>
                </a:lnTo>
                <a:lnTo>
                  <a:pt x="10967" y="34759"/>
                </a:lnTo>
                <a:lnTo>
                  <a:pt x="7378" y="29692"/>
                </a:lnTo>
                <a:lnTo>
                  <a:pt x="6403" y="25888"/>
                </a:lnTo>
                <a:lnTo>
                  <a:pt x="6403" y="16186"/>
                </a:lnTo>
                <a:lnTo>
                  <a:pt x="7378" y="12386"/>
                </a:lnTo>
                <a:lnTo>
                  <a:pt x="10970" y="7315"/>
                </a:lnTo>
                <a:lnTo>
                  <a:pt x="6403" y="7315"/>
                </a:lnTo>
                <a:lnTo>
                  <a:pt x="6403" y="915"/>
                </a:lnTo>
                <a:close/>
              </a:path>
              <a:path w="36195" h="57150">
                <a:moveTo>
                  <a:pt x="10967" y="34759"/>
                </a:moveTo>
                <a:lnTo>
                  <a:pt x="6403" y="34759"/>
                </a:lnTo>
                <a:lnTo>
                  <a:pt x="7783" y="37234"/>
                </a:lnTo>
                <a:lnTo>
                  <a:pt x="9533" y="39073"/>
                </a:lnTo>
                <a:lnTo>
                  <a:pt x="13762" y="41474"/>
                </a:lnTo>
                <a:lnTo>
                  <a:pt x="16288" y="42074"/>
                </a:lnTo>
                <a:lnTo>
                  <a:pt x="24099" y="42074"/>
                </a:lnTo>
                <a:lnTo>
                  <a:pt x="28059" y="40145"/>
                </a:lnTo>
                <a:lnTo>
                  <a:pt x="30862" y="36587"/>
                </a:lnTo>
                <a:lnTo>
                  <a:pt x="13969" y="36587"/>
                </a:lnTo>
                <a:lnTo>
                  <a:pt x="11287" y="35211"/>
                </a:lnTo>
                <a:lnTo>
                  <a:pt x="10967" y="34759"/>
                </a:lnTo>
                <a:close/>
              </a:path>
              <a:path w="36195" h="57150">
                <a:moveTo>
                  <a:pt x="30851" y="5487"/>
                </a:moveTo>
                <a:lnTo>
                  <a:pt x="20789" y="5487"/>
                </a:lnTo>
                <a:lnTo>
                  <a:pt x="23471" y="6867"/>
                </a:lnTo>
                <a:lnTo>
                  <a:pt x="27376" y="12386"/>
                </a:lnTo>
                <a:lnTo>
                  <a:pt x="28355" y="16186"/>
                </a:lnTo>
                <a:lnTo>
                  <a:pt x="28355" y="25888"/>
                </a:lnTo>
                <a:lnTo>
                  <a:pt x="27376" y="29692"/>
                </a:lnTo>
                <a:lnTo>
                  <a:pt x="23471" y="35211"/>
                </a:lnTo>
                <a:lnTo>
                  <a:pt x="20789" y="36587"/>
                </a:lnTo>
                <a:lnTo>
                  <a:pt x="30862" y="36587"/>
                </a:lnTo>
                <a:lnTo>
                  <a:pt x="34147" y="32416"/>
                </a:lnTo>
                <a:lnTo>
                  <a:pt x="35671" y="27334"/>
                </a:lnTo>
                <a:lnTo>
                  <a:pt x="35671" y="14740"/>
                </a:lnTo>
                <a:lnTo>
                  <a:pt x="34147" y="9662"/>
                </a:lnTo>
                <a:lnTo>
                  <a:pt x="30851" y="5487"/>
                </a:lnTo>
                <a:close/>
              </a:path>
              <a:path w="36195" h="57150">
                <a:moveTo>
                  <a:pt x="24099" y="0"/>
                </a:moveTo>
                <a:lnTo>
                  <a:pt x="16288" y="0"/>
                </a:lnTo>
                <a:lnTo>
                  <a:pt x="13762" y="600"/>
                </a:lnTo>
                <a:lnTo>
                  <a:pt x="9533" y="3001"/>
                </a:lnTo>
                <a:lnTo>
                  <a:pt x="7783" y="4840"/>
                </a:lnTo>
                <a:lnTo>
                  <a:pt x="6403" y="7315"/>
                </a:lnTo>
                <a:lnTo>
                  <a:pt x="10970" y="7315"/>
                </a:lnTo>
                <a:lnTo>
                  <a:pt x="11287" y="6867"/>
                </a:lnTo>
                <a:lnTo>
                  <a:pt x="13969" y="5487"/>
                </a:lnTo>
                <a:lnTo>
                  <a:pt x="30851" y="5487"/>
                </a:lnTo>
                <a:lnTo>
                  <a:pt x="28059" y="1933"/>
                </a:lnTo>
                <a:lnTo>
                  <a:pt x="2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30463" y="1807990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6403" y="0"/>
                </a:moveTo>
                <a:lnTo>
                  <a:pt x="0" y="0"/>
                </a:lnTo>
                <a:lnTo>
                  <a:pt x="0" y="29754"/>
                </a:lnTo>
                <a:lnTo>
                  <a:pt x="1212" y="33963"/>
                </a:lnTo>
                <a:lnTo>
                  <a:pt x="6060" y="39720"/>
                </a:lnTo>
                <a:lnTo>
                  <a:pt x="9619" y="41158"/>
                </a:lnTo>
                <a:lnTo>
                  <a:pt x="17145" y="41158"/>
                </a:lnTo>
                <a:lnTo>
                  <a:pt x="19636" y="40558"/>
                </a:lnTo>
                <a:lnTo>
                  <a:pt x="23923" y="38157"/>
                </a:lnTo>
                <a:lnTo>
                  <a:pt x="25810" y="36318"/>
                </a:lnTo>
                <a:lnTo>
                  <a:pt x="26236" y="35671"/>
                </a:lnTo>
                <a:lnTo>
                  <a:pt x="12503" y="35671"/>
                </a:lnTo>
                <a:lnTo>
                  <a:pt x="10215" y="34692"/>
                </a:lnTo>
                <a:lnTo>
                  <a:pt x="7167" y="30787"/>
                </a:lnTo>
                <a:lnTo>
                  <a:pt x="6403" y="27856"/>
                </a:lnTo>
                <a:lnTo>
                  <a:pt x="6403" y="0"/>
                </a:lnTo>
                <a:close/>
              </a:path>
              <a:path w="34289" h="41275">
                <a:moveTo>
                  <a:pt x="33843" y="33843"/>
                </a:moveTo>
                <a:lnTo>
                  <a:pt x="27439" y="33843"/>
                </a:lnTo>
                <a:lnTo>
                  <a:pt x="27439" y="40243"/>
                </a:lnTo>
                <a:lnTo>
                  <a:pt x="33843" y="40243"/>
                </a:lnTo>
                <a:lnTo>
                  <a:pt x="33843" y="33843"/>
                </a:lnTo>
                <a:close/>
              </a:path>
              <a:path w="34289" h="41275">
                <a:moveTo>
                  <a:pt x="33843" y="0"/>
                </a:moveTo>
                <a:lnTo>
                  <a:pt x="27439" y="0"/>
                </a:lnTo>
                <a:lnTo>
                  <a:pt x="27439" y="26687"/>
                </a:lnTo>
                <a:lnTo>
                  <a:pt x="26371" y="29859"/>
                </a:lnTo>
                <a:lnTo>
                  <a:pt x="22115" y="34509"/>
                </a:lnTo>
                <a:lnTo>
                  <a:pt x="19219" y="35671"/>
                </a:lnTo>
                <a:lnTo>
                  <a:pt x="26236" y="35671"/>
                </a:lnTo>
                <a:lnTo>
                  <a:pt x="27439" y="33843"/>
                </a:lnTo>
                <a:lnTo>
                  <a:pt x="33843" y="33843"/>
                </a:lnTo>
                <a:lnTo>
                  <a:pt x="33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77928" y="1807074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89" h="41275">
                <a:moveTo>
                  <a:pt x="6399" y="915"/>
                </a:moveTo>
                <a:lnTo>
                  <a:pt x="0" y="915"/>
                </a:lnTo>
                <a:lnTo>
                  <a:pt x="0" y="41158"/>
                </a:lnTo>
                <a:lnTo>
                  <a:pt x="6399" y="41158"/>
                </a:lnTo>
                <a:lnTo>
                  <a:pt x="6399" y="14487"/>
                </a:lnTo>
                <a:lnTo>
                  <a:pt x="7460" y="11314"/>
                </a:lnTo>
                <a:lnTo>
                  <a:pt x="11097" y="7315"/>
                </a:lnTo>
                <a:lnTo>
                  <a:pt x="6399" y="7315"/>
                </a:lnTo>
                <a:lnTo>
                  <a:pt x="6399" y="915"/>
                </a:lnTo>
                <a:close/>
              </a:path>
              <a:path w="34289" h="41275">
                <a:moveTo>
                  <a:pt x="31211" y="5487"/>
                </a:moveTo>
                <a:lnTo>
                  <a:pt x="21323" y="5487"/>
                </a:lnTo>
                <a:lnTo>
                  <a:pt x="23611" y="6458"/>
                </a:lnTo>
                <a:lnTo>
                  <a:pt x="26671" y="10348"/>
                </a:lnTo>
                <a:lnTo>
                  <a:pt x="27439" y="13279"/>
                </a:lnTo>
                <a:lnTo>
                  <a:pt x="27439" y="41158"/>
                </a:lnTo>
                <a:lnTo>
                  <a:pt x="33839" y="41158"/>
                </a:lnTo>
                <a:lnTo>
                  <a:pt x="33839" y="11404"/>
                </a:lnTo>
                <a:lnTo>
                  <a:pt x="32634" y="7183"/>
                </a:lnTo>
                <a:lnTo>
                  <a:pt x="31211" y="5487"/>
                </a:lnTo>
                <a:close/>
              </a:path>
              <a:path w="34289" h="41275">
                <a:moveTo>
                  <a:pt x="24282" y="0"/>
                </a:moveTo>
                <a:lnTo>
                  <a:pt x="16752" y="0"/>
                </a:lnTo>
                <a:lnTo>
                  <a:pt x="14241" y="611"/>
                </a:lnTo>
                <a:lnTo>
                  <a:pt x="9888" y="3040"/>
                </a:lnTo>
                <a:lnTo>
                  <a:pt x="8001" y="4868"/>
                </a:lnTo>
                <a:lnTo>
                  <a:pt x="6399" y="7315"/>
                </a:lnTo>
                <a:lnTo>
                  <a:pt x="11097" y="7315"/>
                </a:lnTo>
                <a:lnTo>
                  <a:pt x="11696" y="6657"/>
                </a:lnTo>
                <a:lnTo>
                  <a:pt x="14596" y="5487"/>
                </a:lnTo>
                <a:lnTo>
                  <a:pt x="31211" y="5487"/>
                </a:lnTo>
                <a:lnTo>
                  <a:pt x="27821" y="1438"/>
                </a:lnTo>
                <a:lnTo>
                  <a:pt x="24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23561" y="1807074"/>
            <a:ext cx="30480" cy="42545"/>
          </a:xfrm>
          <a:custGeom>
            <a:avLst/>
            <a:gdLst/>
            <a:ahLst/>
            <a:cxnLst/>
            <a:rect l="l" t="t" r="r" b="b"/>
            <a:pathLst>
              <a:path w="30479" h="42544">
                <a:moveTo>
                  <a:pt x="0" y="32927"/>
                </a:moveTo>
                <a:lnTo>
                  <a:pt x="0" y="39330"/>
                </a:lnTo>
                <a:lnTo>
                  <a:pt x="2533" y="40243"/>
                </a:lnTo>
                <a:lnTo>
                  <a:pt x="4949" y="40932"/>
                </a:lnTo>
                <a:lnTo>
                  <a:pt x="9541" y="41844"/>
                </a:lnTo>
                <a:lnTo>
                  <a:pt x="11747" y="42074"/>
                </a:lnTo>
                <a:lnTo>
                  <a:pt x="18938" y="42074"/>
                </a:lnTo>
                <a:lnTo>
                  <a:pt x="22925" y="40987"/>
                </a:lnTo>
                <a:lnTo>
                  <a:pt x="28729" y="36645"/>
                </a:lnTo>
                <a:lnTo>
                  <a:pt x="11840" y="36587"/>
                </a:lnTo>
                <a:lnTo>
                  <a:pt x="9510" y="36283"/>
                </a:lnTo>
                <a:lnTo>
                  <a:pt x="4805" y="35063"/>
                </a:lnTo>
                <a:lnTo>
                  <a:pt x="2416" y="34147"/>
                </a:lnTo>
                <a:lnTo>
                  <a:pt x="0" y="32927"/>
                </a:lnTo>
                <a:close/>
              </a:path>
              <a:path w="30479" h="42544">
                <a:moveTo>
                  <a:pt x="17913" y="0"/>
                </a:moveTo>
                <a:lnTo>
                  <a:pt x="10531" y="0"/>
                </a:lnTo>
                <a:lnTo>
                  <a:pt x="6715" y="1028"/>
                </a:lnTo>
                <a:lnTo>
                  <a:pt x="1340" y="5137"/>
                </a:lnTo>
                <a:lnTo>
                  <a:pt x="0" y="8044"/>
                </a:lnTo>
                <a:lnTo>
                  <a:pt x="0" y="14924"/>
                </a:lnTo>
                <a:lnTo>
                  <a:pt x="912" y="17367"/>
                </a:lnTo>
                <a:lnTo>
                  <a:pt x="4571" y="20934"/>
                </a:lnTo>
                <a:lnTo>
                  <a:pt x="7538" y="22251"/>
                </a:lnTo>
                <a:lnTo>
                  <a:pt x="11646" y="23109"/>
                </a:lnTo>
                <a:lnTo>
                  <a:pt x="13945" y="23650"/>
                </a:lnTo>
                <a:lnTo>
                  <a:pt x="18073" y="24527"/>
                </a:lnTo>
                <a:lnTo>
                  <a:pt x="20739" y="25443"/>
                </a:lnTo>
                <a:lnTo>
                  <a:pt x="23171" y="27349"/>
                </a:lnTo>
                <a:lnTo>
                  <a:pt x="23779" y="28721"/>
                </a:lnTo>
                <a:lnTo>
                  <a:pt x="23779" y="32436"/>
                </a:lnTo>
                <a:lnTo>
                  <a:pt x="22945" y="33932"/>
                </a:lnTo>
                <a:lnTo>
                  <a:pt x="19620" y="36056"/>
                </a:lnTo>
                <a:lnTo>
                  <a:pt x="17243" y="36587"/>
                </a:lnTo>
                <a:lnTo>
                  <a:pt x="28758" y="36587"/>
                </a:lnTo>
                <a:lnTo>
                  <a:pt x="30179" y="33695"/>
                </a:lnTo>
                <a:lnTo>
                  <a:pt x="30179" y="26702"/>
                </a:lnTo>
                <a:lnTo>
                  <a:pt x="29220" y="24153"/>
                </a:lnTo>
                <a:lnTo>
                  <a:pt x="25369" y="20493"/>
                </a:lnTo>
                <a:lnTo>
                  <a:pt x="22126" y="19078"/>
                </a:lnTo>
                <a:lnTo>
                  <a:pt x="11727" y="16787"/>
                </a:lnTo>
                <a:lnTo>
                  <a:pt x="9354" y="15960"/>
                </a:lnTo>
                <a:lnTo>
                  <a:pt x="6992" y="14226"/>
                </a:lnTo>
                <a:lnTo>
                  <a:pt x="6399" y="13025"/>
                </a:lnTo>
                <a:lnTo>
                  <a:pt x="6399" y="9490"/>
                </a:lnTo>
                <a:lnTo>
                  <a:pt x="7218" y="7990"/>
                </a:lnTo>
                <a:lnTo>
                  <a:pt x="10508" y="5986"/>
                </a:lnTo>
                <a:lnTo>
                  <a:pt x="12975" y="5487"/>
                </a:lnTo>
                <a:lnTo>
                  <a:pt x="28351" y="5487"/>
                </a:lnTo>
                <a:lnTo>
                  <a:pt x="28351" y="1831"/>
                </a:lnTo>
                <a:lnTo>
                  <a:pt x="26531" y="1219"/>
                </a:lnTo>
                <a:lnTo>
                  <a:pt x="24543" y="763"/>
                </a:lnTo>
                <a:lnTo>
                  <a:pt x="20217" y="152"/>
                </a:lnTo>
                <a:lnTo>
                  <a:pt x="17913" y="0"/>
                </a:lnTo>
                <a:close/>
              </a:path>
              <a:path w="30479" h="42544">
                <a:moveTo>
                  <a:pt x="28351" y="5487"/>
                </a:moveTo>
                <a:lnTo>
                  <a:pt x="18424" y="5487"/>
                </a:lnTo>
                <a:lnTo>
                  <a:pt x="20513" y="5717"/>
                </a:lnTo>
                <a:lnTo>
                  <a:pt x="24543" y="6633"/>
                </a:lnTo>
                <a:lnTo>
                  <a:pt x="26484" y="7315"/>
                </a:lnTo>
                <a:lnTo>
                  <a:pt x="28351" y="8231"/>
                </a:lnTo>
                <a:lnTo>
                  <a:pt x="28351" y="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7,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30">
                <a:hlinkClick r:id="rId4" action="ppaction://hlinksldjump"/>
              </a:rPr>
              <a:t>Servicii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16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83255">
              <a:lnSpc>
                <a:spcPct val="100000"/>
              </a:lnSpc>
            </a:pPr>
            <a:r>
              <a:rPr dirty="0" spc="-15"/>
              <a:t>Prot</a:t>
            </a:r>
            <a:r>
              <a:rPr dirty="0" spc="10"/>
              <a:t>o</a:t>
            </a:r>
            <a:r>
              <a:rPr dirty="0" spc="-35"/>
              <a:t>col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71816"/>
            <a:ext cx="3766820" cy="154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asigu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enti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45">
                <a:latin typeface="Tahoma"/>
                <a:cs typeface="Tahoma"/>
              </a:rPr>
              <a:t>(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client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server)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re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rezin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reguli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gestionea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enti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>
                <a:latin typeface="Tahoma"/>
                <a:cs typeface="Tahoma"/>
              </a:rPr>
              <a:t>tic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ante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cunosc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rot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colul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(se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endParaRPr sz="1100">
              <a:latin typeface="Tahoma"/>
              <a:cs typeface="Tahoma"/>
            </a:endParaRPr>
          </a:p>
          <a:p>
            <a:pPr marL="142240">
              <a:lnSpc>
                <a:spcPct val="100000"/>
              </a:lnSpc>
              <a:spcBef>
                <a:spcPts val="35"/>
              </a:spcBef>
            </a:pP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elege)</a:t>
            </a:r>
            <a:endParaRPr sz="1100">
              <a:latin typeface="Tahoma"/>
              <a:cs typeface="Tahoma"/>
            </a:endParaRPr>
          </a:p>
          <a:p>
            <a:pPr marL="160655" marR="8305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rot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coale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-75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rind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secven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cerere-</a:t>
            </a:r>
            <a:r>
              <a:rPr dirty="0" sz="1100" spc="-5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aspuns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request-reply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58419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exemple: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75">
                <a:latin typeface="Tahoma"/>
                <a:cs typeface="Tahoma"/>
              </a:rPr>
              <a:t>HT</a:t>
            </a:r>
            <a:r>
              <a:rPr dirty="0" sz="1100" spc="65">
                <a:latin typeface="Tahoma"/>
                <a:cs typeface="Tahoma"/>
              </a:rPr>
              <a:t>T</a:t>
            </a:r>
            <a:r>
              <a:rPr dirty="0" sz="1100" spc="85">
                <a:latin typeface="Tahoma"/>
                <a:cs typeface="Tahoma"/>
              </a:rPr>
              <a:t>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(Hy</a:t>
            </a:r>
            <a:r>
              <a:rPr dirty="0" sz="1100" spc="5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ertext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T</a:t>
            </a:r>
            <a:r>
              <a:rPr dirty="0" sz="1100" spc="-50">
                <a:latin typeface="Tahoma"/>
                <a:cs typeface="Tahoma"/>
              </a:rPr>
              <a:t>ransfer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Prot</a:t>
            </a:r>
            <a:r>
              <a:rPr dirty="0" sz="1100" spc="2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col),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SSH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(Secure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Shell),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Bit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rrent,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70">
                <a:latin typeface="Tahoma"/>
                <a:cs typeface="Tahoma"/>
              </a:rPr>
              <a:t>SMTP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(</a:t>
            </a:r>
            <a:r>
              <a:rPr dirty="0" sz="1100" spc="-10">
                <a:latin typeface="Tahoma"/>
                <a:cs typeface="Tahoma"/>
              </a:rPr>
              <a:t>S</a:t>
            </a:r>
            <a:r>
              <a:rPr dirty="0" sz="1100" spc="-25">
                <a:latin typeface="Tahoma"/>
                <a:cs typeface="Tahoma"/>
              </a:rPr>
              <a:t>im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Mail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T</a:t>
            </a:r>
            <a:r>
              <a:rPr dirty="0" sz="1100" spc="-50">
                <a:latin typeface="Tahoma"/>
                <a:cs typeface="Tahoma"/>
              </a:rPr>
              <a:t>ransfer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Prot</a:t>
            </a:r>
            <a:r>
              <a:rPr dirty="0" sz="1100" spc="2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col)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17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39620">
              <a:lnSpc>
                <a:spcPct val="100000"/>
              </a:lnSpc>
            </a:pPr>
            <a:r>
              <a:rPr dirty="0" spc="-50"/>
              <a:t>Identific</a:t>
            </a:r>
            <a:r>
              <a:rPr dirty="0" spc="-10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50"/>
              <a:t>sta</a:t>
            </a:r>
            <a:r>
              <a:rPr dirty="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/>
              <a:t>ii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75"/>
              <a:t>re</a:t>
            </a:r>
            <a:r>
              <a:rPr dirty="0" sz="120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r>
              <a:rPr dirty="0" sz="1200" spc="15"/>
              <a:t> </a:t>
            </a:r>
            <a:r>
              <a:rPr dirty="0" sz="1200" spc="-65"/>
              <a:t>(adres</a:t>
            </a:r>
            <a:r>
              <a:rPr dirty="0" sz="1200" spc="-105"/>
              <a:t>a</a:t>
            </a:r>
            <a:r>
              <a:rPr dirty="0" sz="1200" spc="-55"/>
              <a:t>re)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0815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fiec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adre</a:t>
            </a:r>
            <a:r>
              <a:rPr dirty="0" sz="1100" spc="-70">
                <a:latin typeface="Tahoma"/>
                <a:cs typeface="Tahoma"/>
              </a:rPr>
              <a:t>s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adresa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ermite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identific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iei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uzual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adresa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adre</a:t>
            </a:r>
            <a:r>
              <a:rPr dirty="0" sz="1100" spc="-65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IP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Tahoma"/>
                <a:cs typeface="Tahoma"/>
              </a:rPr>
              <a:t>exemple: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141.85.227.65,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217.73.160.245,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188.215.38.47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folosim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5" i="1">
                <a:latin typeface="Trebuchet MS"/>
                <a:cs typeface="Trebuchet MS"/>
              </a:rPr>
              <a:t>hostnam</a:t>
            </a:r>
            <a:r>
              <a:rPr dirty="0" sz="1100" spc="10" i="1">
                <a:latin typeface="Trebuchet MS"/>
                <a:cs typeface="Trebuchet MS"/>
              </a:rPr>
              <a:t>e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legat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adre</a:t>
            </a:r>
            <a:r>
              <a:rPr dirty="0" sz="1100" spc="-65">
                <a:latin typeface="Tahoma"/>
                <a:cs typeface="Tahoma"/>
              </a:rPr>
              <a:t>s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IP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14">
                <a:latin typeface="PMingLiU"/>
                <a:cs typeface="PMingLiU"/>
              </a:rPr>
              <a:t>ocw.cs.pub.ro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60">
                <a:latin typeface="Tahoma"/>
                <a:cs typeface="Tahoma"/>
              </a:rPr>
              <a:t>res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141.85.227.65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80">
                <a:latin typeface="PMingLiU"/>
                <a:cs typeface="PMingLiU"/>
              </a:rPr>
              <a:t>google.com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adrese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217.73.160.245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85">
                <a:latin typeface="PMingLiU"/>
                <a:cs typeface="PMingLiU"/>
              </a:rPr>
              <a:t>emag.ro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adresa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188.215.38.47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le</a:t>
            </a:r>
            <a:r>
              <a:rPr dirty="0" sz="1100" spc="-80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atura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face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DNS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(mai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cursul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viit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18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30880">
              <a:lnSpc>
                <a:spcPct val="100000"/>
              </a:lnSpc>
            </a:pPr>
            <a:r>
              <a:rPr dirty="0" spc="-15"/>
              <a:t>Tipuri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45"/>
              <a:t>servicii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5658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transfer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resurse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(WWW)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(e-mail,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messaging)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altele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19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26080">
              <a:lnSpc>
                <a:spcPct val="100000"/>
              </a:lnSpc>
            </a:pPr>
            <a:r>
              <a:rPr dirty="0" spc="-65"/>
              <a:t>Conexiun</a:t>
            </a:r>
            <a:r>
              <a:rPr dirty="0" spc="-65"/>
              <a:t>e</a:t>
            </a:r>
            <a:r>
              <a:rPr dirty="0" spc="20"/>
              <a:t> </a:t>
            </a:r>
            <a:r>
              <a:rPr dirty="0" spc="-40"/>
              <a:t>la</a:t>
            </a:r>
            <a:r>
              <a:rPr dirty="0" spc="15"/>
              <a:t> </a:t>
            </a:r>
            <a:r>
              <a:rPr dirty="0" spc="-45"/>
              <a:t>distan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0">
                <a:latin typeface="Lucida Sans Unicode"/>
                <a:cs typeface="Lucida Sans Unicode"/>
              </a:rPr>
              <a:t> </a:t>
            </a:r>
            <a:r>
              <a:rPr dirty="0" sz="1200" spc="-650"/>
              <a:t>˘</a:t>
            </a:r>
            <a:r>
              <a:rPr dirty="0" sz="1200" spc="-75"/>
              <a:t>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42962"/>
            <a:ext cx="3686175" cy="137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remote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connection</a:t>
            </a:r>
            <a:endParaRPr sz="1100">
              <a:latin typeface="Trebuchet MS"/>
              <a:cs typeface="Trebuchet MS"/>
            </a:endParaRPr>
          </a:p>
          <a:p>
            <a:pPr marL="160655" marR="26352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stabilirea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conexiuni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aflat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 </a:t>
            </a:r>
            <a:r>
              <a:rPr dirty="0" sz="1100" spc="-35">
                <a:latin typeface="Tahoma"/>
                <a:cs typeface="Tahoma"/>
              </a:rPr>
              <a:t>realiz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iuni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acel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linia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coman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75">
                <a:latin typeface="Tahoma"/>
                <a:cs typeface="Tahoma"/>
              </a:rPr>
              <a:t>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SSH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grafic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5" i="1">
                <a:latin typeface="Trebuchet MS"/>
                <a:cs typeface="Trebuchet MS"/>
              </a:rPr>
              <a:t>desktop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sh</a:t>
            </a:r>
            <a:r>
              <a:rPr dirty="0" sz="1100" spc="-80" i="1">
                <a:latin typeface="Trebuchet MS"/>
                <a:cs typeface="Trebuchet MS"/>
              </a:rPr>
              <a:t>a</a:t>
            </a:r>
            <a:r>
              <a:rPr dirty="0" sz="1100" spc="-95" i="1">
                <a:latin typeface="Trebuchet MS"/>
                <a:cs typeface="Trebuchet MS"/>
              </a:rPr>
              <a:t>r</a:t>
            </a:r>
            <a:r>
              <a:rPr dirty="0" sz="1100" spc="-30" i="1">
                <a:latin typeface="Trebuchet MS"/>
                <a:cs typeface="Trebuchet MS"/>
              </a:rPr>
              <a:t>ing</a:t>
            </a:r>
            <a:r>
              <a:rPr dirty="0" sz="1100" i="1">
                <a:latin typeface="Trebuchet MS"/>
                <a:cs typeface="Trebuchet MS"/>
              </a:rPr>
              <a:t>)</a:t>
            </a:r>
            <a:r>
              <a:rPr dirty="0" sz="1100" spc="-90">
                <a:latin typeface="Tahoma"/>
                <a:cs typeface="Tahoma"/>
              </a:rPr>
              <a:t>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VNC,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Remote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0">
                <a:latin typeface="Tahoma"/>
                <a:cs typeface="Tahoma"/>
              </a:rPr>
              <a:t>D</a:t>
            </a:r>
            <a:r>
              <a:rPr dirty="0" sz="1100" spc="-45">
                <a:latin typeface="Tahoma"/>
                <a:cs typeface="Tahoma"/>
              </a:rPr>
              <a:t>esktop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necesi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ro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21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7475">
              <a:lnSpc>
                <a:spcPct val="100000"/>
              </a:lnSpc>
            </a:pPr>
            <a:r>
              <a:rPr dirty="0" spc="-10"/>
              <a:t>Moto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6905" y="1216238"/>
            <a:ext cx="3734435" cy="89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 spc="-65" i="1">
                <a:latin typeface="Trebuchet MS"/>
                <a:cs typeface="Trebuchet MS"/>
              </a:rPr>
              <a:t>Giv</a:t>
            </a:r>
            <a:r>
              <a:rPr dirty="0" sz="1100" spc="-65" i="1">
                <a:latin typeface="Trebuchet MS"/>
                <a:cs typeface="Trebuchet MS"/>
              </a:rPr>
              <a:t>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p</a:t>
            </a:r>
            <a:r>
              <a:rPr dirty="0" sz="1100" spc="-65" i="1">
                <a:latin typeface="Trebuchet MS"/>
                <a:cs typeface="Trebuchet MS"/>
              </a:rPr>
              <a:t>erson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fish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and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y</a:t>
            </a:r>
            <a:r>
              <a:rPr dirty="0" sz="1100" spc="-50" i="1">
                <a:latin typeface="Trebuchet MS"/>
                <a:cs typeface="Trebuchet MS"/>
              </a:rPr>
              <a:t>ou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95" i="1">
                <a:latin typeface="Trebuchet MS"/>
                <a:cs typeface="Trebuchet MS"/>
              </a:rPr>
              <a:t>feed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the</a:t>
            </a:r>
            <a:r>
              <a:rPr dirty="0" sz="1100" spc="-50" i="1">
                <a:latin typeface="Trebuchet MS"/>
                <a:cs typeface="Trebuchet MS"/>
              </a:rPr>
              <a:t>m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f</a:t>
            </a:r>
            <a:r>
              <a:rPr dirty="0" sz="1100" spc="-125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d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75" i="1">
                <a:latin typeface="Trebuchet MS"/>
                <a:cs typeface="Trebuchet MS"/>
              </a:rPr>
              <a:t>y;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teach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t</a:t>
            </a:r>
            <a:r>
              <a:rPr dirty="0" sz="1100" spc="-55" i="1">
                <a:latin typeface="Trebuchet MS"/>
                <a:cs typeface="Trebuchet MS"/>
              </a:rPr>
              <a:t>h</a:t>
            </a:r>
            <a:r>
              <a:rPr dirty="0" sz="1100" spc="-65" i="1">
                <a:latin typeface="Trebuchet MS"/>
                <a:cs typeface="Trebuchet MS"/>
              </a:rPr>
              <a:t>at</a:t>
            </a:r>
            <a:r>
              <a:rPr dirty="0" sz="1100" spc="-40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p</a:t>
            </a:r>
            <a:r>
              <a:rPr dirty="0" sz="1100" spc="-65" i="1">
                <a:latin typeface="Trebuchet MS"/>
                <a:cs typeface="Trebuchet MS"/>
              </a:rPr>
              <a:t>erson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to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use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the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Internet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a</a:t>
            </a:r>
            <a:r>
              <a:rPr dirty="0" sz="1100" spc="-45" i="1">
                <a:latin typeface="Trebuchet MS"/>
                <a:cs typeface="Trebuchet MS"/>
              </a:rPr>
              <a:t>nd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they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65" i="1">
                <a:latin typeface="Trebuchet MS"/>
                <a:cs typeface="Trebuchet MS"/>
              </a:rPr>
              <a:t>on’t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b</a:t>
            </a:r>
            <a:r>
              <a:rPr dirty="0" sz="1100" spc="-75" i="1">
                <a:latin typeface="Trebuchet MS"/>
                <a:cs typeface="Trebuchet MS"/>
              </a:rPr>
              <a:t>other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y</a:t>
            </a:r>
            <a:r>
              <a:rPr dirty="0" sz="1100" spc="-50" i="1">
                <a:latin typeface="Trebuchet MS"/>
                <a:cs typeface="Trebuchet MS"/>
              </a:rPr>
              <a:t>ou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f</a:t>
            </a:r>
            <a:r>
              <a:rPr dirty="0" sz="1100" spc="-125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75" i="1">
                <a:latin typeface="Trebuchet MS"/>
                <a:cs typeface="Trebuchet MS"/>
              </a:rPr>
              <a:t>eeks.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R="2540">
              <a:lnSpc>
                <a:spcPct val="100000"/>
              </a:lnSpc>
            </a:pPr>
            <a:r>
              <a:rPr dirty="0" sz="1100" spc="-40" i="1">
                <a:latin typeface="Trebuchet MS"/>
                <a:cs typeface="Trebuchet MS"/>
              </a:rPr>
              <a:t>Home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is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where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y</a:t>
            </a:r>
            <a:r>
              <a:rPr dirty="0" sz="1100" spc="-50" i="1">
                <a:latin typeface="Trebuchet MS"/>
                <a:cs typeface="Trebuchet MS"/>
              </a:rPr>
              <a:t>ou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hang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y</a:t>
            </a:r>
            <a:r>
              <a:rPr dirty="0" sz="1100" spc="-65" i="1">
                <a:latin typeface="Trebuchet MS"/>
                <a:cs typeface="Trebuchet MS"/>
              </a:rPr>
              <a:t>our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25" i="1">
                <a:latin typeface="Trebuchet MS"/>
                <a:cs typeface="Trebuchet MS"/>
              </a:rPr>
              <a:t>@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5915" y="116166"/>
            <a:ext cx="2952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B85433"/>
                </a:solidFill>
                <a:latin typeface="Tahoma"/>
                <a:cs typeface="Tahoma"/>
              </a:rPr>
              <a:t>SSH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277505"/>
            <a:ext cx="3767454" cy="782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Secure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Shell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rot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col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sigu</a:t>
            </a:r>
            <a:r>
              <a:rPr dirty="0" sz="1100" spc="-4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cripta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(comanda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30">
                <a:latin typeface="PMingLiU"/>
                <a:cs typeface="PMingLiU"/>
              </a:rPr>
              <a:t>ssh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transfer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(comanda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10">
                <a:latin typeface="PMingLiU"/>
                <a:cs typeface="PMingLiU"/>
              </a:rPr>
              <a:t>scp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22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2175">
              <a:lnSpc>
                <a:spcPct val="100000"/>
              </a:lnSpc>
            </a:pPr>
            <a:r>
              <a:rPr dirty="0" spc="-10"/>
              <a:t>Utiliz</a:t>
            </a:r>
            <a:r>
              <a:rPr dirty="0" spc="-5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10"/>
              <a:t>SSH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692566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844535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3180041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3167341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218142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73680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787588"/>
            <a:ext cx="50749" cy="13924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888807"/>
            <a:ext cx="3989704" cy="1342390"/>
          </a:xfrm>
          <a:custGeom>
            <a:avLst/>
            <a:gdLst/>
            <a:ahLst/>
            <a:cxnLst/>
            <a:rect l="l" t="t" r="r" b="b"/>
            <a:pathLst>
              <a:path w="3989704" h="1342389">
                <a:moveTo>
                  <a:pt x="3989654" y="0"/>
                </a:moveTo>
                <a:lnTo>
                  <a:pt x="0" y="0"/>
                </a:lnTo>
                <a:lnTo>
                  <a:pt x="0" y="1291234"/>
                </a:lnTo>
                <a:lnTo>
                  <a:pt x="4008" y="1310959"/>
                </a:lnTo>
                <a:lnTo>
                  <a:pt x="14922" y="1327112"/>
                </a:lnTo>
                <a:lnTo>
                  <a:pt x="31075" y="1338026"/>
                </a:lnTo>
                <a:lnTo>
                  <a:pt x="50800" y="1342034"/>
                </a:lnTo>
                <a:lnTo>
                  <a:pt x="3938854" y="1342034"/>
                </a:lnTo>
                <a:lnTo>
                  <a:pt x="3958579" y="1338026"/>
                </a:lnTo>
                <a:lnTo>
                  <a:pt x="3974732" y="1327112"/>
                </a:lnTo>
                <a:lnTo>
                  <a:pt x="3985646" y="1310959"/>
                </a:lnTo>
                <a:lnTo>
                  <a:pt x="3989654" y="129123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774888"/>
            <a:ext cx="0" cy="1424305"/>
          </a:xfrm>
          <a:custGeom>
            <a:avLst/>
            <a:gdLst/>
            <a:ahLst/>
            <a:cxnLst/>
            <a:rect l="l" t="t" r="r" b="b"/>
            <a:pathLst>
              <a:path w="0" h="1424305">
                <a:moveTo>
                  <a:pt x="0" y="14242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7621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7494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73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469442"/>
            <a:ext cx="3891915" cy="263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deschiderea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sesiuni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ct val="100000"/>
              </a:lnSpc>
              <a:spcBef>
                <a:spcPts val="10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20">
                <a:latin typeface="PMingLiU"/>
                <a:cs typeface="PMingLiU"/>
              </a:rPr>
              <a:t>ssh</a:t>
            </a:r>
            <a:r>
              <a:rPr dirty="0" sz="1000">
                <a:latin typeface="PMingLiU"/>
                <a:cs typeface="PMingLiU"/>
              </a:rPr>
              <a:t>  </a:t>
            </a:r>
            <a:r>
              <a:rPr dirty="0" sz="1000" spc="45">
                <a:latin typeface="PMingLiU"/>
                <a:cs typeface="PMingLiU"/>
              </a:rPr>
              <a:t>username@hostname</a:t>
            </a:r>
            <a:endParaRPr sz="1000">
              <a:latin typeface="PMingLiU"/>
              <a:cs typeface="PMingLiU"/>
            </a:endParaRPr>
          </a:p>
          <a:p>
            <a:pPr marL="141605">
              <a:lnSpc>
                <a:spcPct val="100000"/>
              </a:lnSpc>
              <a:spcBef>
                <a:spcPts val="24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da</a:t>
            </a:r>
            <a:r>
              <a:rPr dirty="0" sz="1100" spc="-3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rea</a:t>
            </a:r>
            <a:r>
              <a:rPr dirty="0" sz="1100" spc="-30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iz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conexiunea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5">
                <a:latin typeface="Tahoma"/>
                <a:cs typeface="Tahoma"/>
              </a:rPr>
              <a:t>ula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ca</a:t>
            </a:r>
            <a:endParaRPr sz="110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spcBef>
                <a:spcPts val="35"/>
              </a:spcBef>
            </a:pP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ıntr-un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shell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obi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nuit</a:t>
            </a:r>
            <a:endParaRPr sz="1100">
              <a:latin typeface="Tahoma"/>
              <a:cs typeface="Tahoma"/>
            </a:endParaRPr>
          </a:p>
          <a:p>
            <a:pPr marL="289560" marR="462915" indent="-148590">
              <a:lnSpc>
                <a:spcPct val="102600"/>
              </a:lnSpc>
              <a:spcBef>
                <a:spcPts val="1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conexiunea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5">
                <a:latin typeface="Tahoma"/>
                <a:cs typeface="Tahoma"/>
              </a:rPr>
              <a:t>ıncheie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ıncheierea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shell-ului:</a:t>
            </a:r>
            <a:r>
              <a:rPr dirty="0" sz="1100" spc="14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ru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50">
                <a:latin typeface="Tahoma"/>
                <a:cs typeface="Tahoma"/>
              </a:rPr>
              <a:t>and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comanda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85">
                <a:latin typeface="PMingLiU"/>
                <a:cs typeface="PMingLiU"/>
              </a:rPr>
              <a:t>exit</a:t>
            </a:r>
            <a:r>
              <a:rPr dirty="0" sz="1100" spc="75">
                <a:latin typeface="PMingLiU"/>
                <a:cs typeface="PMingLiU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combina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taste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20">
                <a:latin typeface="PMingLiU"/>
                <a:cs typeface="PMingLiU"/>
              </a:rPr>
              <a:t>Ctrl+d</a:t>
            </a:r>
            <a:endParaRPr sz="11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Exemplu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rul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110">
                <a:solidFill>
                  <a:srgbClr val="FFFFFF"/>
                </a:solidFill>
                <a:latin typeface="PMingLiU"/>
                <a:cs typeface="PMingLiU"/>
              </a:rPr>
              <a:t>ssh</a:t>
            </a:r>
            <a:endParaRPr sz="900">
              <a:latin typeface="PMingLiU"/>
              <a:cs typeface="PMingLiU"/>
            </a:endParaRPr>
          </a:p>
          <a:p>
            <a:pPr marL="12700" marR="1450975">
              <a:lnSpc>
                <a:spcPts val="950"/>
              </a:lnSpc>
              <a:spcBef>
                <a:spcPts val="434"/>
              </a:spcBef>
            </a:pP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s</a:t>
            </a:r>
            <a:r>
              <a:rPr dirty="0" sz="800" spc="85">
                <a:latin typeface="PMingLiU"/>
                <a:cs typeface="PMingLiU"/>
              </a:rPr>
              <a:t>sh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  <a:hlinkClick r:id="rId9"/>
              </a:rPr>
              <a:t>gue</a:t>
            </a:r>
            <a:r>
              <a:rPr dirty="0" sz="800" spc="60">
                <a:latin typeface="PMingLiU"/>
                <a:cs typeface="PMingLiU"/>
                <a:hlinkClick r:id="rId9"/>
              </a:rPr>
              <a:t>s</a:t>
            </a:r>
            <a:r>
              <a:rPr dirty="0" sz="800" spc="75">
                <a:latin typeface="PMingLiU"/>
                <a:cs typeface="PMingLiU"/>
                <a:hlinkClick r:id="rId10"/>
              </a:rPr>
              <a:t>t@swarm.cs.pub.ro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  <a:hlinkClick r:id="rId9"/>
              </a:rPr>
              <a:t>guest@swarm.c</a:t>
            </a:r>
            <a:r>
              <a:rPr dirty="0" sz="800" spc="40">
                <a:latin typeface="PMingLiU"/>
                <a:cs typeface="PMingLiU"/>
                <a:hlinkClick r:id="rId9"/>
              </a:rPr>
              <a:t>s</a:t>
            </a:r>
            <a:r>
              <a:rPr dirty="0" sz="800" spc="65">
                <a:latin typeface="PMingLiU"/>
                <a:cs typeface="PMingLiU"/>
                <a:hlinkClick r:id="rId9"/>
              </a:rPr>
              <a:t>.pub.ro’s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password:</a:t>
            </a:r>
            <a:r>
              <a:rPr dirty="0" sz="800" spc="50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guest@swarm:~$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id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85">
                <a:latin typeface="PMingLiU"/>
                <a:cs typeface="PMingLiU"/>
              </a:rPr>
              <a:t>uid=1021(gues</a:t>
            </a:r>
            <a:r>
              <a:rPr dirty="0" sz="800" spc="45">
                <a:latin typeface="PMingLiU"/>
                <a:cs typeface="PMingLiU"/>
              </a:rPr>
              <a:t>t</a:t>
            </a:r>
            <a:r>
              <a:rPr dirty="0" sz="800" spc="170">
                <a:latin typeface="PMingLiU"/>
                <a:cs typeface="PMingLiU"/>
              </a:rPr>
              <a:t>)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gid=</a:t>
            </a:r>
            <a:r>
              <a:rPr dirty="0" sz="800" spc="70">
                <a:latin typeface="PMingLiU"/>
                <a:cs typeface="PMingLiU"/>
              </a:rPr>
              <a:t>1</a:t>
            </a:r>
            <a:r>
              <a:rPr dirty="0" sz="800" spc="110">
                <a:latin typeface="PMingLiU"/>
                <a:cs typeface="PMingLiU"/>
              </a:rPr>
              <a:t>00(users)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groups=100(users)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45">
                <a:latin typeface="PMingLiU"/>
                <a:cs typeface="PMingLiU"/>
              </a:rPr>
              <a:t>guest@swarm:~$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pwd</a:t>
            </a:r>
            <a:endParaRPr sz="800">
              <a:latin typeface="PMingLiU"/>
              <a:cs typeface="PMingLiU"/>
            </a:endParaRPr>
          </a:p>
          <a:p>
            <a:pPr marL="12700" marR="2849245">
              <a:lnSpc>
                <a:spcPts val="950"/>
              </a:lnSpc>
              <a:spcBef>
                <a:spcPts val="30"/>
              </a:spcBef>
            </a:pPr>
            <a:r>
              <a:rPr dirty="0" sz="800" spc="85">
                <a:latin typeface="PMingLiU"/>
                <a:cs typeface="PMingLiU"/>
              </a:rPr>
              <a:t>/home/guest </a:t>
            </a:r>
            <a:r>
              <a:rPr dirty="0" sz="800" spc="45">
                <a:latin typeface="PMingLiU"/>
                <a:cs typeface="PMingLiU"/>
              </a:rPr>
              <a:t>guest@swarm:~$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0">
                <a:latin typeface="PMingLiU"/>
                <a:cs typeface="PMingLiU"/>
              </a:rPr>
              <a:t>exit</a:t>
            </a:r>
            <a:r>
              <a:rPr dirty="0" sz="800" spc="100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logout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75">
                <a:latin typeface="PMingLiU"/>
                <a:cs typeface="PMingLiU"/>
              </a:rPr>
              <a:t>Connection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to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swarm.cs.pub.</a:t>
            </a:r>
            <a:r>
              <a:rPr dirty="0" sz="800" spc="65">
                <a:latin typeface="PMingLiU"/>
                <a:cs typeface="PMingLiU"/>
              </a:rPr>
              <a:t>r</a:t>
            </a:r>
            <a:r>
              <a:rPr dirty="0" sz="800" spc="45">
                <a:latin typeface="PMingLiU"/>
                <a:cs typeface="PMingLiU"/>
              </a:rPr>
              <a:t>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clos</a:t>
            </a:r>
            <a:r>
              <a:rPr dirty="0" sz="800" spc="114">
                <a:latin typeface="PMingLiU"/>
                <a:cs typeface="PMingLiU"/>
              </a:rPr>
              <a:t>e</a:t>
            </a:r>
            <a:r>
              <a:rPr dirty="0" sz="800" spc="140">
                <a:latin typeface="PMingLiU"/>
                <a:cs typeface="PMingLiU"/>
              </a:rPr>
              <a:t>d.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1" action="ppaction://hlinksldjump"/>
              </a:rPr>
              <a:t>Cursul</a:t>
            </a:r>
            <a:r>
              <a:rPr dirty="0" baseline="5555" sz="750" spc="30">
                <a:hlinkClick r:id="rId11" action="ppaction://hlinksldjump"/>
              </a:rPr>
              <a:t> </a:t>
            </a:r>
            <a:r>
              <a:rPr dirty="0" baseline="5555" sz="750" spc="-52">
                <a:hlinkClick r:id="rId11" action="ppaction://hlinksldjump"/>
              </a:rPr>
              <a:t>7,</a:t>
            </a:r>
            <a:r>
              <a:rPr dirty="0" baseline="5555" sz="750" spc="22">
                <a:hlinkClick r:id="rId11" action="ppaction://hlinksldjump"/>
              </a:rPr>
              <a:t> </a:t>
            </a:r>
            <a:r>
              <a:rPr dirty="0" baseline="5555" sz="750" spc="-30">
                <a:hlinkClick r:id="rId11" action="ppaction://hlinksldjump"/>
              </a:rPr>
              <a:t>Servicii</a:t>
            </a:r>
            <a:r>
              <a:rPr dirty="0" baseline="5555" sz="750" spc="22">
                <a:hlinkClick r:id="rId11" action="ppaction://hlinksldjump"/>
              </a:rPr>
              <a:t> </a:t>
            </a:r>
            <a:r>
              <a:rPr dirty="0" baseline="5555" sz="750" spc="-67">
                <a:hlinkClick r:id="rId11" action="ppaction://hlinksldjump"/>
              </a:rPr>
              <a:t>de</a:t>
            </a:r>
            <a:r>
              <a:rPr dirty="0" baseline="5555" sz="750" spc="22">
                <a:hlinkClick r:id="rId11" action="ppaction://hlinksldjump"/>
              </a:rPr>
              <a:t> </a:t>
            </a:r>
            <a:r>
              <a:rPr dirty="0" baseline="5555" sz="750" spc="-52">
                <a:hlinkClick r:id="rId11" action="ppaction://hlinksldjump"/>
              </a:rPr>
              <a:t>re</a:t>
            </a:r>
            <a:r>
              <a:rPr dirty="0" baseline="5555" sz="750" spc="-254">
                <a:hlinkClick r:id="rId11" action="ppaction://hlinksldjump"/>
              </a:rPr>
              <a:t>t</a:t>
            </a:r>
            <a:r>
              <a:rPr dirty="0" sz="500" spc="0">
                <a:hlinkClick r:id="rId11" action="ppaction://hlinksldjump"/>
              </a:rPr>
              <a:t>,</a:t>
            </a:r>
            <a:r>
              <a:rPr dirty="0" baseline="5555" sz="750" spc="-52">
                <a:hlinkClick r:id="rId11" action="ppaction://hlinksldjump"/>
              </a:rPr>
              <a:t>ea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23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41040">
              <a:lnSpc>
                <a:spcPct val="100000"/>
              </a:lnSpc>
            </a:pPr>
            <a:r>
              <a:rPr dirty="0" spc="-45"/>
              <a:t>Desktop</a:t>
            </a:r>
            <a:r>
              <a:rPr dirty="0" spc="10"/>
              <a:t> </a:t>
            </a:r>
            <a:r>
              <a:rPr dirty="0" spc="-55"/>
              <a:t>Sh</a:t>
            </a:r>
            <a:r>
              <a:rPr dirty="0" spc="-90"/>
              <a:t>a</a:t>
            </a:r>
            <a:r>
              <a:rPr dirty="0" spc="-50"/>
              <a:t>ring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rtaj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35">
                <a:latin typeface="Tahoma"/>
                <a:cs typeface="Tahoma"/>
              </a:rPr>
              <a:t>sktop-ulu</a:t>
            </a:r>
            <a:r>
              <a:rPr dirty="0" sz="1100" spc="5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GUI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5">
                <a:latin typeface="Tahoma"/>
                <a:cs typeface="Tahoma"/>
              </a:rPr>
              <a:t>des</a:t>
            </a:r>
            <a:r>
              <a:rPr dirty="0" sz="1100" spc="-30">
                <a:latin typeface="Tahoma"/>
                <a:cs typeface="Tahoma"/>
              </a:rPr>
              <a:t>chid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ferestre,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controla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view-only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control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0">
                <a:latin typeface="Tahoma"/>
                <a:cs typeface="Tahoma"/>
              </a:rPr>
              <a:t>VNC: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Virtual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Ne</a:t>
            </a:r>
            <a:r>
              <a:rPr dirty="0" sz="1100" spc="-60" i="1">
                <a:latin typeface="Trebuchet MS"/>
                <a:cs typeface="Trebuchet MS"/>
              </a:rPr>
              <a:t>t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55" i="1">
                <a:latin typeface="Trebuchet MS"/>
                <a:cs typeface="Trebuchet MS"/>
              </a:rPr>
              <a:t>rk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Computing</a:t>
            </a:r>
            <a:endParaRPr sz="1100">
              <a:latin typeface="Trebuchet MS"/>
              <a:cs typeface="Trebuchet MS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rtabil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implemen</a:t>
            </a:r>
            <a:r>
              <a:rPr dirty="0" sz="1000" spc="-4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0">
                <a:latin typeface="Tahoma"/>
                <a:cs typeface="Tahoma"/>
              </a:rPr>
              <a:t>ari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source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Tahoma"/>
                <a:cs typeface="Tahoma"/>
              </a:rPr>
              <a:t>RDP: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Remote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0" i="1">
                <a:latin typeface="Trebuchet MS"/>
                <a:cs typeface="Trebuchet MS"/>
              </a:rPr>
              <a:t>Desktop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0" i="1">
                <a:latin typeface="Trebuchet MS"/>
                <a:cs typeface="Trebuchet MS"/>
              </a:rPr>
              <a:t>Prot</a:t>
            </a:r>
            <a:r>
              <a:rPr dirty="0" sz="1100" spc="-10" i="1">
                <a:latin typeface="Trebuchet MS"/>
                <a:cs typeface="Trebuchet MS"/>
              </a:rPr>
              <a:t>o</a:t>
            </a:r>
            <a:r>
              <a:rPr dirty="0" sz="1100" spc="-55" i="1">
                <a:latin typeface="Trebuchet MS"/>
                <a:cs typeface="Trebuchet MS"/>
              </a:rPr>
              <a:t>col</a:t>
            </a:r>
            <a:endParaRPr sz="1100">
              <a:latin typeface="Trebuchet MS"/>
              <a:cs typeface="Trebuchet MS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dezvoltat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Microsoft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server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0">
                <a:latin typeface="Tahoma"/>
                <a:cs typeface="Tahoma"/>
              </a:rPr>
              <a:t>W</a:t>
            </a:r>
            <a:r>
              <a:rPr dirty="0" sz="1000" spc="-30">
                <a:latin typeface="Tahoma"/>
                <a:cs typeface="Tahoma"/>
              </a:rPr>
              <a:t>ind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ws,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clien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sisteme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T</a:t>
            </a:r>
            <a:r>
              <a:rPr dirty="0" sz="1100" spc="-40">
                <a:latin typeface="Tahoma"/>
                <a:cs typeface="Tahoma"/>
              </a:rPr>
              <a:t>eamVie</a:t>
            </a:r>
            <a:r>
              <a:rPr dirty="0" sz="1100" spc="-85">
                <a:latin typeface="Tahoma"/>
                <a:cs typeface="Tahoma"/>
              </a:rPr>
              <a:t>w</a:t>
            </a:r>
            <a:r>
              <a:rPr dirty="0" sz="1100" spc="-50">
                <a:latin typeface="Tahoma"/>
                <a:cs typeface="Tahoma"/>
              </a:rPr>
              <a:t>er,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5">
                <a:latin typeface="Tahoma"/>
                <a:cs typeface="Tahoma"/>
              </a:rPr>
              <a:t>bEx,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LogMeIn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24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57220">
              <a:lnSpc>
                <a:spcPct val="100000"/>
              </a:lnSpc>
            </a:pPr>
            <a:r>
              <a:rPr dirty="0" spc="-5"/>
              <a:t>T</a:t>
            </a:r>
            <a:r>
              <a:rPr dirty="0" spc="-65"/>
              <a:t>ransfer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20"/>
              <a:t>fi</a:t>
            </a:r>
            <a:r>
              <a:rPr dirty="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 spc="-65"/>
              <a:t>iere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43724"/>
            <a:ext cx="3557270" cy="137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copierea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upload</a:t>
            </a:r>
            <a:r>
              <a:rPr dirty="0" sz="1100" spc="-229" i="1">
                <a:latin typeface="Trebuchet MS"/>
                <a:cs typeface="Trebuchet MS"/>
              </a:rPr>
              <a:t> </a:t>
            </a:r>
            <a:r>
              <a:rPr dirty="0" sz="1100" spc="-45">
                <a:latin typeface="Tahoma"/>
                <a:cs typeface="Tahoma"/>
              </a:rPr>
              <a:t>):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copia</a:t>
            </a:r>
            <a:r>
              <a:rPr dirty="0" sz="1100" spc="-4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ierul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client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server</a:t>
            </a:r>
            <a:endParaRPr sz="1100">
              <a:latin typeface="Tahoma"/>
              <a:cs typeface="Tahoma"/>
            </a:endParaRPr>
          </a:p>
          <a:p>
            <a:pPr marL="160655" marR="8699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des</a:t>
            </a:r>
            <a:r>
              <a:rPr dirty="0" sz="1100" spc="-7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40">
                <a:latin typeface="Tahoma"/>
                <a:cs typeface="Tahoma"/>
              </a:rPr>
              <a:t>arc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0" i="1">
                <a:latin typeface="Trebuchet MS"/>
                <a:cs typeface="Trebuchet MS"/>
              </a:rPr>
              <a:t>d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60" i="1">
                <a:latin typeface="Trebuchet MS"/>
                <a:cs typeface="Trebuchet MS"/>
              </a:rPr>
              <a:t>wnload</a:t>
            </a:r>
            <a:r>
              <a:rPr dirty="0" sz="1100" spc="-229" i="1">
                <a:latin typeface="Trebuchet MS"/>
                <a:cs typeface="Trebuchet MS"/>
              </a:rPr>
              <a:t> </a:t>
            </a:r>
            <a:r>
              <a:rPr dirty="0" sz="1100" spc="-45">
                <a:latin typeface="Tahoma"/>
                <a:cs typeface="Tahoma"/>
              </a:rPr>
              <a:t>):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desc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ierul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client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server</a:t>
            </a:r>
            <a:endParaRPr sz="1100">
              <a:latin typeface="Tahoma"/>
              <a:cs typeface="Tahoma"/>
            </a:endParaRPr>
          </a:p>
          <a:p>
            <a:pPr marL="160655" marR="3619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nevoie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ro</a:t>
            </a:r>
            <a:r>
              <a:rPr dirty="0" sz="1100" spc="-30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upload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wnload-ul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anonim;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u</a:t>
            </a:r>
            <a:r>
              <a:rPr dirty="0" sz="1100" spc="-15">
                <a:latin typeface="Tahoma"/>
                <a:cs typeface="Tahoma"/>
              </a:rPr>
              <a:t>blic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26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4929" y="116166"/>
            <a:ext cx="30607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70">
                <a:solidFill>
                  <a:srgbClr val="B85433"/>
                </a:solidFill>
                <a:latin typeface="Tahoma"/>
                <a:cs typeface="Tahoma"/>
              </a:rPr>
              <a:t>FTP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56017"/>
            <a:ext cx="3653790" cy="1332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File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10" i="1">
                <a:latin typeface="Trebuchet MS"/>
                <a:cs typeface="Trebuchet MS"/>
              </a:rPr>
              <a:t>T</a:t>
            </a:r>
            <a:r>
              <a:rPr dirty="0" sz="1100" spc="-75" i="1">
                <a:latin typeface="Trebuchet MS"/>
                <a:cs typeface="Trebuchet MS"/>
              </a:rPr>
              <a:t>ransfer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0" i="1">
                <a:latin typeface="Trebuchet MS"/>
                <a:cs typeface="Trebuchet MS"/>
              </a:rPr>
              <a:t>Prot</a:t>
            </a:r>
            <a:r>
              <a:rPr dirty="0" sz="1100" spc="-10" i="1">
                <a:latin typeface="Trebuchet MS"/>
                <a:cs typeface="Trebuchet MS"/>
              </a:rPr>
              <a:t>o</a:t>
            </a:r>
            <a:r>
              <a:rPr dirty="0" sz="1100" spc="-55" i="1">
                <a:latin typeface="Trebuchet MS"/>
                <a:cs typeface="Trebuchet MS"/>
              </a:rPr>
              <a:t>col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upload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w</a:t>
            </a:r>
            <a:r>
              <a:rPr dirty="0" sz="1100" spc="-35">
                <a:latin typeface="Tahoma"/>
                <a:cs typeface="Tahoma"/>
              </a:rPr>
              <a:t>n</a:t>
            </a:r>
            <a:r>
              <a:rPr dirty="0" sz="1100" spc="-20">
                <a:latin typeface="Tahoma"/>
                <a:cs typeface="Tahoma"/>
              </a:rPr>
              <a:t>l</a:t>
            </a:r>
            <a:r>
              <a:rPr dirty="0" sz="1100" spc="-55">
                <a:latin typeface="Tahoma"/>
                <a:cs typeface="Tahoma"/>
              </a:rPr>
              <a:t>oad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implicit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neces</a:t>
            </a:r>
            <a:r>
              <a:rPr dirty="0" sz="1100">
                <a:latin typeface="Tahoma"/>
                <a:cs typeface="Tahoma"/>
              </a:rPr>
              <a:t>i</a:t>
            </a:r>
            <a:r>
              <a:rPr dirty="0" sz="1100" spc="1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nume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10">
                <a:latin typeface="Tahoma"/>
                <a:cs typeface="Tahoma"/>
              </a:rPr>
              <a:t>tilizat</a:t>
            </a:r>
            <a:r>
              <a:rPr dirty="0" sz="1100" spc="-4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ro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oate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configurat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wnload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anonim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ecial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serviciile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hosting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upload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rul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comenzi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(im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rtant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securitate)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27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33140">
              <a:lnSpc>
                <a:spcPct val="100000"/>
              </a:lnSpc>
            </a:pPr>
            <a:r>
              <a:rPr dirty="0" spc="-35"/>
              <a:t>Clie</a:t>
            </a:r>
            <a:r>
              <a:rPr dirty="0" spc="-40"/>
              <a:t>n</a:t>
            </a:r>
            <a:r>
              <a:rPr dirty="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70"/>
              <a:t>FTP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262316"/>
            <a:ext cx="3773804" cy="817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folosi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conexiuni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5">
                <a:latin typeface="Tahoma"/>
                <a:cs typeface="Tahoma"/>
              </a:rPr>
              <a:t>FTP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upload/d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wnload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recizea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serverul,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55">
                <a:latin typeface="Tahoma"/>
                <a:cs typeface="Tahoma"/>
              </a:rPr>
              <a:t>um</a:t>
            </a:r>
            <a:r>
              <a:rPr dirty="0" sz="1100" spc="-65">
                <a:latin typeface="Tahoma"/>
                <a:cs typeface="Tahoma"/>
              </a:rPr>
              <a:t>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35">
                <a:latin typeface="Tahoma"/>
                <a:cs typeface="Tahoma"/>
              </a:rPr>
              <a:t>ola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clien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linie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coman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75">
                <a:latin typeface="Tahoma"/>
                <a:cs typeface="Tahoma"/>
              </a:rPr>
              <a:t>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ftp,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ncftp2,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lftp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grafic: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Filezilla,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WinSC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FireFTP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(add-on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Mozilla)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28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57625">
              <a:lnSpc>
                <a:spcPct val="100000"/>
              </a:lnSpc>
            </a:pPr>
            <a:r>
              <a:rPr dirty="0" spc="70"/>
              <a:t>HTTP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09484"/>
            <a:ext cx="3582670" cy="1199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folosind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rld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Wide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(WWW)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wnload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publi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da</a:t>
            </a:r>
            <a:r>
              <a:rPr dirty="0" sz="1100" spc="-35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fiind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opul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riatea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WWW,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accesibile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5">
                <a:latin typeface="Tahoma"/>
                <a:cs typeface="Tahoma"/>
              </a:rPr>
              <a:t>HTTP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resursele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engine-uri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(G</a:t>
            </a:r>
            <a:r>
              <a:rPr dirty="0" sz="1100" spc="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ogle)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29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71850">
              <a:lnSpc>
                <a:spcPct val="100000"/>
              </a:lnSpc>
            </a:pPr>
            <a:r>
              <a:rPr dirty="0" spc="-5"/>
              <a:t>Utilit</a:t>
            </a:r>
            <a:r>
              <a:rPr dirty="0" spc="-40"/>
              <a:t>a</a:t>
            </a:r>
            <a:r>
              <a:rPr dirty="0" spc="-35"/>
              <a:t>rul</a:t>
            </a:r>
            <a:r>
              <a:rPr dirty="0" spc="10"/>
              <a:t> </a:t>
            </a:r>
            <a:r>
              <a:rPr dirty="0" spc="-70"/>
              <a:t>wget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451990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686193"/>
            <a:ext cx="2488565" cy="924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client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wnload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neinteractiv,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util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scriptur</a:t>
            </a:r>
            <a:r>
              <a:rPr dirty="0" sz="1100" spc="5">
                <a:latin typeface="Tahoma"/>
                <a:cs typeface="Tahoma"/>
              </a:rPr>
              <a:t>i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rincipal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5">
                <a:latin typeface="Tahoma"/>
                <a:cs typeface="Tahoma"/>
              </a:rPr>
              <a:t>HTTP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75">
                <a:latin typeface="Tahoma"/>
                <a:cs typeface="Tahoma"/>
              </a:rPr>
              <a:t>FTP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 spc="-295">
                <a:solidFill>
                  <a:srgbClr val="FFFFFF"/>
                </a:solidFill>
                <a:latin typeface="Arial"/>
                <a:cs typeface="Arial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arc</a:t>
            </a:r>
            <a:r>
              <a:rPr dirty="0" sz="900" spc="-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FFFFFF"/>
                </a:solidFill>
                <a:latin typeface="Arial"/>
                <a:cs typeface="Arial"/>
              </a:rPr>
              <a:t>HTTP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5">
                <a:solidFill>
                  <a:srgbClr val="FFFFFF"/>
                </a:solidFill>
                <a:latin typeface="PMingLiU"/>
                <a:cs typeface="PMingLiU"/>
              </a:rPr>
              <a:t>wget</a:t>
            </a:r>
            <a:endParaRPr sz="9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1607121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1988769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1976069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02686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496225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547026"/>
            <a:ext cx="50749" cy="4417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1651411"/>
            <a:ext cx="3989704" cy="388620"/>
          </a:xfrm>
          <a:custGeom>
            <a:avLst/>
            <a:gdLst/>
            <a:ahLst/>
            <a:cxnLst/>
            <a:rect l="l" t="t" r="r" b="b"/>
            <a:pathLst>
              <a:path w="3989704" h="388619">
                <a:moveTo>
                  <a:pt x="3989654" y="0"/>
                </a:moveTo>
                <a:lnTo>
                  <a:pt x="0" y="0"/>
                </a:lnTo>
                <a:lnTo>
                  <a:pt x="0" y="337357"/>
                </a:lnTo>
                <a:lnTo>
                  <a:pt x="4008" y="357082"/>
                </a:lnTo>
                <a:lnTo>
                  <a:pt x="14922" y="373235"/>
                </a:lnTo>
                <a:lnTo>
                  <a:pt x="31075" y="384149"/>
                </a:lnTo>
                <a:lnTo>
                  <a:pt x="50800" y="388158"/>
                </a:lnTo>
                <a:lnTo>
                  <a:pt x="3938854" y="388158"/>
                </a:lnTo>
                <a:lnTo>
                  <a:pt x="3958579" y="384149"/>
                </a:lnTo>
                <a:lnTo>
                  <a:pt x="3974732" y="373235"/>
                </a:lnTo>
                <a:lnTo>
                  <a:pt x="3985646" y="357082"/>
                </a:lnTo>
                <a:lnTo>
                  <a:pt x="3989654" y="33735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534326"/>
            <a:ext cx="0" cy="473709"/>
          </a:xfrm>
          <a:custGeom>
            <a:avLst/>
            <a:gdLst/>
            <a:ahLst/>
            <a:cxnLst/>
            <a:rect l="l" t="t" r="r" b="b"/>
            <a:pathLst>
              <a:path w="0" h="473710">
                <a:moveTo>
                  <a:pt x="0" y="4734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5216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5089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14962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1658315"/>
            <a:ext cx="3615054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0">
                <a:latin typeface="PMingLiU"/>
                <a:cs typeface="PMingLiU"/>
              </a:rPr>
              <a:t>wget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  <a:hlinkClick r:id="rId9"/>
              </a:rPr>
              <a:t>h</a:t>
            </a:r>
            <a:r>
              <a:rPr dirty="0" sz="600" spc="65">
                <a:latin typeface="PMingLiU"/>
                <a:cs typeface="PMingLiU"/>
                <a:hlinkClick r:id="rId9"/>
              </a:rPr>
              <a:t>t</a:t>
            </a:r>
            <a:r>
              <a:rPr dirty="0" sz="600" spc="105">
                <a:latin typeface="PMingLiU"/>
                <a:cs typeface="PMingLiU"/>
                <a:hlinkClick r:id="rId9"/>
              </a:rPr>
              <a:t>tp://elf.cs.pub.ro/uso</a:t>
            </a:r>
            <a:r>
              <a:rPr dirty="0" sz="600" spc="75">
                <a:latin typeface="PMingLiU"/>
                <a:cs typeface="PMingLiU"/>
                <a:hlinkClick r:id="rId9"/>
              </a:rPr>
              <a:t>/</a:t>
            </a:r>
            <a:r>
              <a:rPr dirty="0" sz="600" spc="95">
                <a:latin typeface="PMingLiU"/>
                <a:cs typeface="PMingLiU"/>
                <a:hlinkClick r:id="rId9"/>
              </a:rPr>
              <a:t>res/cursuri/curs-07/cur</a:t>
            </a:r>
            <a:r>
              <a:rPr dirty="0" sz="600" spc="85">
                <a:latin typeface="PMingLiU"/>
                <a:cs typeface="PMingLiU"/>
                <a:hlinkClick r:id="rId9"/>
              </a:rPr>
              <a:t>s</a:t>
            </a:r>
            <a:r>
              <a:rPr dirty="0" sz="600" spc="70">
                <a:latin typeface="PMingLiU"/>
                <a:cs typeface="PMingLiU"/>
                <a:hlinkClick r:id="rId9"/>
              </a:rPr>
              <a:t>-09-handout.pdf</a:t>
            </a:r>
            <a:r>
              <a:rPr dirty="0" sz="600" spc="45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75"/>
              </a:lnSpc>
            </a:pPr>
            <a:r>
              <a:rPr dirty="0" sz="600" spc="50">
                <a:latin typeface="PMingLiU"/>
                <a:cs typeface="PMingLiU"/>
              </a:rPr>
              <a:t>2014-11-15</a:t>
            </a:r>
            <a:r>
              <a:rPr dirty="0" sz="600" spc="5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16:15:17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(8.59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MB/s)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-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0">
                <a:latin typeface="PMingLiU"/>
                <a:cs typeface="PMingLiU"/>
              </a:rPr>
              <a:t>‘curs-09-hand</a:t>
            </a:r>
            <a:r>
              <a:rPr dirty="0" sz="600" spc="35">
                <a:latin typeface="PMingLiU"/>
                <a:cs typeface="PMingLiU"/>
              </a:rPr>
              <a:t>o</a:t>
            </a:r>
            <a:r>
              <a:rPr dirty="0" sz="600" spc="40">
                <a:latin typeface="PMingLiU"/>
                <a:cs typeface="PMingLiU"/>
              </a:rPr>
              <a:t>ut.pdf’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saved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[2064143/2064143]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193" y="2191486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7294" y="2194369"/>
            <a:ext cx="1504950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900" spc="-6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900" spc="-295">
                <a:solidFill>
                  <a:srgbClr val="FFFFFF"/>
                </a:solidFill>
                <a:latin typeface="Arial"/>
                <a:cs typeface="Arial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arc</a:t>
            </a:r>
            <a:r>
              <a:rPr dirty="0" sz="900" spc="-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FTP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5">
                <a:solidFill>
                  <a:srgbClr val="FFFFFF"/>
                </a:solidFill>
                <a:latin typeface="PMingLiU"/>
                <a:cs typeface="PMingLiU"/>
              </a:rPr>
              <a:t>wget</a:t>
            </a:r>
            <a:endParaRPr sz="9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194" y="2346629"/>
            <a:ext cx="3989653" cy="50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9994" y="2905404"/>
            <a:ext cx="1016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35348" y="2892704"/>
            <a:ext cx="114249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0794" y="2943504"/>
            <a:ext cx="3837254" cy="634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235720"/>
            <a:ext cx="50749" cy="10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286523"/>
            <a:ext cx="50749" cy="6188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193" y="2390908"/>
            <a:ext cx="3989704" cy="565785"/>
          </a:xfrm>
          <a:custGeom>
            <a:avLst/>
            <a:gdLst/>
            <a:ahLst/>
            <a:cxnLst/>
            <a:rect l="l" t="t" r="r" b="b"/>
            <a:pathLst>
              <a:path w="3989704" h="565785">
                <a:moveTo>
                  <a:pt x="3989654" y="0"/>
                </a:moveTo>
                <a:lnTo>
                  <a:pt x="0" y="0"/>
                </a:lnTo>
                <a:lnTo>
                  <a:pt x="0" y="514496"/>
                </a:lnTo>
                <a:lnTo>
                  <a:pt x="4008" y="534220"/>
                </a:lnTo>
                <a:lnTo>
                  <a:pt x="14922" y="550373"/>
                </a:lnTo>
                <a:lnTo>
                  <a:pt x="31075" y="561287"/>
                </a:lnTo>
                <a:lnTo>
                  <a:pt x="50800" y="565296"/>
                </a:lnTo>
                <a:lnTo>
                  <a:pt x="3938854" y="565296"/>
                </a:lnTo>
                <a:lnTo>
                  <a:pt x="3958579" y="561287"/>
                </a:lnTo>
                <a:lnTo>
                  <a:pt x="3974732" y="550373"/>
                </a:lnTo>
                <a:lnTo>
                  <a:pt x="3985646" y="534220"/>
                </a:lnTo>
                <a:lnTo>
                  <a:pt x="3989654" y="51449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273823"/>
            <a:ext cx="0" cy="650875"/>
          </a:xfrm>
          <a:custGeom>
            <a:avLst/>
            <a:gdLst/>
            <a:ahLst/>
            <a:cxnLst/>
            <a:rect l="l" t="t" r="r" b="b"/>
            <a:pathLst>
              <a:path w="0" h="650875">
                <a:moveTo>
                  <a:pt x="0" y="6506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22611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98848" y="22484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98848" y="223572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47294" y="2397810"/>
            <a:ext cx="2244090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40">
                <a:latin typeface="PMingLiU"/>
                <a:cs typeface="PMingLiU"/>
              </a:rPr>
              <a:t>wget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f</a:t>
            </a:r>
            <a:r>
              <a:rPr dirty="0" sz="600" spc="125">
                <a:latin typeface="PMingLiU"/>
                <a:cs typeface="PMingLiU"/>
              </a:rPr>
              <a:t>t</a:t>
            </a:r>
            <a:r>
              <a:rPr dirty="0" sz="600" spc="80">
                <a:latin typeface="PMingLiU"/>
                <a:cs typeface="PMingLiU"/>
              </a:rPr>
              <a:t>p://swarm.cs.pub.ro/ex</a:t>
            </a:r>
            <a:r>
              <a:rPr dirty="0" sz="600" spc="80">
                <a:latin typeface="PMingLiU"/>
                <a:cs typeface="PMingLiU"/>
              </a:rPr>
              <a:t>e</a:t>
            </a:r>
            <a:r>
              <a:rPr dirty="0" sz="600" spc="100">
                <a:latin typeface="PMingLiU"/>
                <a:cs typeface="PMingLiU"/>
              </a:rPr>
              <a:t>c.zip</a:t>
            </a:r>
            <a:r>
              <a:rPr dirty="0" sz="600" spc="70">
                <a:latin typeface="PMingLiU"/>
                <a:cs typeface="PMingLiU"/>
              </a:rPr>
              <a:t> </a:t>
            </a:r>
            <a:r>
              <a:rPr dirty="0" sz="600" spc="155">
                <a:latin typeface="PMingLiU"/>
                <a:cs typeface="PMingLiU"/>
              </a:rPr>
              <a:t>[...]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294" y="2569870"/>
            <a:ext cx="34861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80">
                <a:latin typeface="PMingLiU"/>
                <a:cs typeface="PMingLiU"/>
              </a:rPr>
              <a:t>exec.zip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3926" y="2569870"/>
            <a:ext cx="228409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10">
                <a:latin typeface="PMingLiU"/>
                <a:cs typeface="PMingLiU"/>
              </a:rPr>
              <a:t>100%[=</a:t>
            </a:r>
            <a:r>
              <a:rPr dirty="0" sz="600" spc="5">
                <a:latin typeface="PMingLiU"/>
                <a:cs typeface="PMingLiU"/>
              </a:rPr>
              <a:t>=</a:t>
            </a:r>
            <a:r>
              <a:rPr dirty="0" sz="600" spc="5">
                <a:latin typeface="PMingLiU"/>
                <a:cs typeface="PMingLiU"/>
              </a:rPr>
              <a:t>===================&gt;]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20">
                <a:latin typeface="PMingLiU"/>
                <a:cs typeface="PMingLiU"/>
              </a:rPr>
              <a:t>13.31M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11.0MB/s</a:t>
            </a:r>
            <a:r>
              <a:rPr dirty="0" sz="600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</a:rPr>
              <a:t>in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5">
                <a:latin typeface="PMingLiU"/>
                <a:cs typeface="PMingLiU"/>
              </a:rPr>
              <a:t>1.2s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7294" y="2747010"/>
            <a:ext cx="248602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50">
                <a:latin typeface="PMingLiU"/>
                <a:cs typeface="PMingLiU"/>
              </a:rPr>
              <a:t>2014-11-15</a:t>
            </a:r>
            <a:r>
              <a:rPr dirty="0" sz="600" spc="5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16:20:52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(11.0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MB/s)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-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">
                <a:latin typeface="PMingLiU"/>
                <a:cs typeface="PMingLiU"/>
              </a:rPr>
              <a:t>‘exec.zip’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saved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[13961705]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6" action="ppaction://hlinksldjump"/>
              </a:rPr>
              <a:t>Cursul</a:t>
            </a:r>
            <a:r>
              <a:rPr dirty="0" baseline="5555" sz="750" spc="30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7,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30">
                <a:hlinkClick r:id="rId16" action="ppaction://hlinksldjump"/>
              </a:rPr>
              <a:t>Servicii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67">
                <a:hlinkClick r:id="rId16" action="ppaction://hlinksldjump"/>
              </a:rPr>
              <a:t>de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re</a:t>
            </a:r>
            <a:r>
              <a:rPr dirty="0" baseline="5555" sz="750" spc="-254">
                <a:hlinkClick r:id="rId16" action="ppaction://hlinksldjump"/>
              </a:rPr>
              <a:t>t</a:t>
            </a:r>
            <a:r>
              <a:rPr dirty="0" sz="500" spc="0">
                <a:hlinkClick r:id="rId16" action="ppaction://hlinksldjump"/>
              </a:rPr>
              <a:t>,</a:t>
            </a:r>
            <a:r>
              <a:rPr dirty="0" baseline="5555" sz="750" spc="-52">
                <a:hlinkClick r:id="rId16" action="ppaction://hlinksldjump"/>
              </a:rPr>
              <a:t>ea</a:t>
            </a:r>
            <a:endParaRPr baseline="5555" sz="750"/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30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15210">
              <a:lnSpc>
                <a:spcPct val="100000"/>
              </a:lnSpc>
            </a:pPr>
            <a:r>
              <a:rPr dirty="0" spc="-5"/>
              <a:t>T</a:t>
            </a:r>
            <a:r>
              <a:rPr dirty="0" spc="-65"/>
              <a:t>ransfer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20"/>
              <a:t>fi</a:t>
            </a:r>
            <a:r>
              <a:rPr dirty="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 spc="-65"/>
              <a:t>iere</a:t>
            </a:r>
            <a:r>
              <a:rPr dirty="0" sz="1200" spc="10"/>
              <a:t> </a:t>
            </a:r>
            <a:r>
              <a:rPr dirty="0" sz="1200" spc="-50"/>
              <a:t>folosind</a:t>
            </a:r>
            <a:r>
              <a:rPr dirty="0" sz="1200" spc="15"/>
              <a:t> </a:t>
            </a:r>
            <a:r>
              <a:rPr dirty="0" sz="1200" spc="-10"/>
              <a:t>SSH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2059126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491655"/>
            <a:ext cx="3903345" cy="172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transfer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sigur,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upload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75">
                <a:latin typeface="Tahoma"/>
                <a:cs typeface="Tahoma"/>
              </a:rPr>
              <a:t>w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40">
                <a:latin typeface="Tahoma"/>
                <a:cs typeface="Tahoma"/>
              </a:rPr>
              <a:t>load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23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</a:t>
            </a:r>
            <a:r>
              <a:rPr dirty="0" sz="1100" spc="-80">
                <a:latin typeface="Tahoma"/>
                <a:cs typeface="Tahoma"/>
              </a:rPr>
              <a:t>me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SSH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(shell);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15">
                <a:latin typeface="Tahoma"/>
                <a:cs typeface="Tahoma"/>
              </a:rPr>
              <a:t>ot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endParaRPr sz="1100">
              <a:latin typeface="Tahoma"/>
              <a:cs typeface="Tahoma"/>
            </a:endParaRPr>
          </a:p>
          <a:p>
            <a:pPr marL="141605">
              <a:lnSpc>
                <a:spcPct val="100000"/>
              </a:lnSpc>
              <a:spcBef>
                <a:spcPts val="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upload-ul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remote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ct val="100000"/>
              </a:lnSpc>
              <a:spcBef>
                <a:spcPts val="309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800" spc="85">
                <a:latin typeface="PMingLiU"/>
                <a:cs typeface="PMingLiU"/>
              </a:rPr>
              <a:t>scp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5">
                <a:latin typeface="PMingLiU"/>
                <a:cs typeface="PMingLiU"/>
              </a:rPr>
              <a:t>local_file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5">
                <a:latin typeface="PMingLiU"/>
                <a:cs typeface="PMingLiU"/>
              </a:rPr>
              <a:t>username@ho</a:t>
            </a:r>
            <a:r>
              <a:rPr dirty="0" sz="800" spc="20">
                <a:latin typeface="PMingLiU"/>
                <a:cs typeface="PMingLiU"/>
              </a:rPr>
              <a:t>s</a:t>
            </a:r>
            <a:r>
              <a:rPr dirty="0" sz="800" spc="90">
                <a:latin typeface="PMingLiU"/>
                <a:cs typeface="PMingLiU"/>
              </a:rPr>
              <a:t>tname:path_to_remote_f</a:t>
            </a:r>
            <a:r>
              <a:rPr dirty="0" sz="800" spc="50">
                <a:latin typeface="PMingLiU"/>
                <a:cs typeface="PMingLiU"/>
              </a:rPr>
              <a:t>i</a:t>
            </a:r>
            <a:r>
              <a:rPr dirty="0" sz="800" spc="150">
                <a:latin typeface="PMingLiU"/>
                <a:cs typeface="PMingLiU"/>
              </a:rPr>
              <a:t>le</a:t>
            </a:r>
            <a:endParaRPr sz="800">
              <a:latin typeface="PMingLiU"/>
              <a:cs typeface="PMingLiU"/>
            </a:endParaRPr>
          </a:p>
          <a:p>
            <a:pPr marL="141605">
              <a:lnSpc>
                <a:spcPct val="100000"/>
              </a:lnSpc>
              <a:spcBef>
                <a:spcPts val="13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wnload-ul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remote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cal</a:t>
            </a:r>
            <a:endParaRPr sz="1100">
              <a:latin typeface="Tahoma"/>
              <a:cs typeface="Tahoma"/>
            </a:endParaRPr>
          </a:p>
          <a:p>
            <a:pPr marL="429259">
              <a:lnSpc>
                <a:spcPct val="100000"/>
              </a:lnSpc>
              <a:spcBef>
                <a:spcPts val="30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800" spc="85">
                <a:latin typeface="PMingLiU"/>
                <a:cs typeface="PMingLiU"/>
              </a:rPr>
              <a:t>scp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username@hostn</a:t>
            </a:r>
            <a:r>
              <a:rPr dirty="0" sz="800" spc="40">
                <a:latin typeface="PMingLiU"/>
                <a:cs typeface="PMingLiU"/>
              </a:rPr>
              <a:t>a</a:t>
            </a:r>
            <a:r>
              <a:rPr dirty="0" sz="800" spc="90">
                <a:latin typeface="PMingLiU"/>
                <a:cs typeface="PMingLiU"/>
              </a:rPr>
              <a:t>me:path_to_remote_file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0">
                <a:latin typeface="PMingLiU"/>
                <a:cs typeface="PMingLiU"/>
              </a:rPr>
              <a:t>local_f</a:t>
            </a:r>
            <a:r>
              <a:rPr dirty="0" sz="800" spc="90">
                <a:latin typeface="PMingLiU"/>
                <a:cs typeface="PMingLiU"/>
              </a:rPr>
              <a:t>i</a:t>
            </a:r>
            <a:r>
              <a:rPr dirty="0" sz="800" spc="150">
                <a:latin typeface="PMingLiU"/>
                <a:cs typeface="PMingLiU"/>
              </a:rPr>
              <a:t>le</a:t>
            </a:r>
            <a:endParaRPr sz="800">
              <a:latin typeface="PMingLiU"/>
              <a:cs typeface="PMingLiU"/>
            </a:endParaRPr>
          </a:p>
          <a:p>
            <a:pPr marL="429259">
              <a:lnSpc>
                <a:spcPct val="100000"/>
              </a:lnSpc>
              <a:spcBef>
                <a:spcPts val="2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800" spc="135">
                <a:latin typeface="PMingLiU"/>
                <a:cs typeface="PMingLiU"/>
              </a:rPr>
              <a:t>local_file</a:t>
            </a:r>
            <a:r>
              <a:rPr dirty="0" sz="800" spc="70">
                <a:latin typeface="PMingLiU"/>
                <a:cs typeface="PMingLiU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p</a:t>
            </a:r>
            <a:r>
              <a:rPr dirty="0" sz="800" spc="-45">
                <a:latin typeface="Lucida Sans Unicode"/>
                <a:cs typeface="Lucida Sans Unicode"/>
              </a:rPr>
              <a:t>oate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fi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325">
                <a:latin typeface="Lucida Sans Unicode"/>
                <a:cs typeface="Lucida Sans Unicode"/>
              </a:rPr>
              <a:t>s</a:t>
            </a:r>
            <a:r>
              <a:rPr dirty="0" baseline="-11111" sz="750" spc="-22">
                <a:latin typeface="Lucida Sans Unicode"/>
                <a:cs typeface="Lucida Sans Unicode"/>
              </a:rPr>
              <a:t>,</a:t>
            </a:r>
            <a:r>
              <a:rPr dirty="0" baseline="-11111" sz="750" spc="-104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-40">
                <a:latin typeface="PMingLiU"/>
                <a:cs typeface="PMingLiU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(punct,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100">
                <a:latin typeface="PMingLiU"/>
                <a:cs typeface="PMingLiU"/>
              </a:rPr>
              <a:t>dot</a:t>
            </a:r>
            <a:r>
              <a:rPr dirty="0" sz="800" spc="65">
                <a:latin typeface="Lucida Sans Unicode"/>
                <a:cs typeface="Lucida Sans Unicode"/>
              </a:rPr>
              <a:t>)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p</a:t>
            </a:r>
            <a:r>
              <a:rPr dirty="0" sz="800" spc="-45">
                <a:latin typeface="Lucida Sans Unicode"/>
                <a:cs typeface="Lucida Sans Unicode"/>
              </a:rPr>
              <a:t>entru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copiere</a:t>
            </a:r>
            <a:r>
              <a:rPr dirty="0" sz="800" spc="-90">
                <a:latin typeface="Lucida Sans Unicode"/>
                <a:cs typeface="Lucida Sans Unicode"/>
              </a:rPr>
              <a:t> </a:t>
            </a:r>
            <a:r>
              <a:rPr dirty="0" sz="800" spc="-155" b="1">
                <a:latin typeface="Arial"/>
                <a:cs typeface="Arial"/>
              </a:rPr>
              <a:t>ˆ</a:t>
            </a:r>
            <a:r>
              <a:rPr dirty="0" sz="800" spc="-35" b="1">
                <a:latin typeface="Arial"/>
                <a:cs typeface="Arial"/>
              </a:rPr>
              <a:t>ın</a:t>
            </a:r>
            <a:r>
              <a:rPr dirty="0" sz="800" spc="7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direct</a:t>
            </a:r>
            <a:r>
              <a:rPr dirty="0" sz="800" spc="-55" b="1">
                <a:latin typeface="Arial"/>
                <a:cs typeface="Arial"/>
              </a:rPr>
              <a:t>o</a:t>
            </a:r>
            <a:r>
              <a:rPr dirty="0" sz="800" spc="-30" b="1">
                <a:latin typeface="Arial"/>
                <a:cs typeface="Arial"/>
              </a:rPr>
              <a:t>rul</a:t>
            </a:r>
            <a:r>
              <a:rPr dirty="0" sz="800" spc="7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curent</a:t>
            </a:r>
            <a:endParaRPr sz="8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optiunea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25">
                <a:latin typeface="PMingLiU"/>
                <a:cs typeface="PMingLiU"/>
              </a:rPr>
              <a:t>-r</a:t>
            </a:r>
            <a:r>
              <a:rPr dirty="0" sz="1100" spc="75">
                <a:latin typeface="PMingLiU"/>
                <a:cs typeface="PMingLiU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recursivitate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directo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Upload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folo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sind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95">
                <a:solidFill>
                  <a:srgbClr val="FFFFFF"/>
                </a:solidFill>
                <a:latin typeface="PMingLiU"/>
                <a:cs typeface="PMingLiU"/>
              </a:rPr>
              <a:t>scp</a:t>
            </a:r>
            <a:endParaRPr sz="9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2214257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2435631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2422931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473731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210336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2154156"/>
            <a:ext cx="50749" cy="281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2258541"/>
            <a:ext cx="3989704" cy="227965"/>
          </a:xfrm>
          <a:custGeom>
            <a:avLst/>
            <a:gdLst/>
            <a:ahLst/>
            <a:cxnLst/>
            <a:rect l="l" t="t" r="r" b="b"/>
            <a:pathLst>
              <a:path w="3989704" h="227964">
                <a:moveTo>
                  <a:pt x="3989654" y="0"/>
                </a:moveTo>
                <a:lnTo>
                  <a:pt x="0" y="0"/>
                </a:lnTo>
                <a:lnTo>
                  <a:pt x="0" y="177090"/>
                </a:lnTo>
                <a:lnTo>
                  <a:pt x="4008" y="196814"/>
                </a:lnTo>
                <a:lnTo>
                  <a:pt x="14922" y="212967"/>
                </a:lnTo>
                <a:lnTo>
                  <a:pt x="31075" y="223881"/>
                </a:lnTo>
                <a:lnTo>
                  <a:pt x="50800" y="227890"/>
                </a:lnTo>
                <a:lnTo>
                  <a:pt x="3938854" y="227890"/>
                </a:lnTo>
                <a:lnTo>
                  <a:pt x="3958579" y="223881"/>
                </a:lnTo>
                <a:lnTo>
                  <a:pt x="3974732" y="212967"/>
                </a:lnTo>
                <a:lnTo>
                  <a:pt x="3985646" y="196814"/>
                </a:lnTo>
                <a:lnTo>
                  <a:pt x="3989654" y="1770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2141456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89">
                <a:moveTo>
                  <a:pt x="0" y="31322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21287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21160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21033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2260371"/>
            <a:ext cx="228409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scp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ex</a:t>
            </a:r>
            <a:r>
              <a:rPr dirty="0" sz="600" spc="45">
                <a:latin typeface="PMingLiU"/>
                <a:cs typeface="PMingLiU"/>
              </a:rPr>
              <a:t>e</a:t>
            </a:r>
            <a:r>
              <a:rPr dirty="0" sz="600" spc="100">
                <a:latin typeface="PMingLiU"/>
                <a:cs typeface="PMingLiU"/>
              </a:rPr>
              <a:t>c.zip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0">
                <a:latin typeface="PMingLiU"/>
                <a:cs typeface="PMingLiU"/>
                <a:hlinkClick r:id="rId9"/>
              </a:rPr>
              <a:t>r</a:t>
            </a:r>
            <a:r>
              <a:rPr dirty="0" sz="600" spc="55">
                <a:latin typeface="PMingLiU"/>
                <a:cs typeface="PMingLiU"/>
                <a:hlinkClick r:id="rId10"/>
              </a:rPr>
              <a:t>azvan@swarm.cs.pub.ro: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94" y="2348941"/>
            <a:ext cx="34861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80">
                <a:latin typeface="PMingLiU"/>
                <a:cs typeface="PMingLiU"/>
              </a:rPr>
              <a:t>exec.zip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2472" y="2348941"/>
            <a:ext cx="119507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15">
                <a:latin typeface="PMingLiU"/>
                <a:cs typeface="PMingLiU"/>
              </a:rPr>
              <a:t>100%</a:t>
            </a:r>
            <a:r>
              <a:rPr dirty="0" sz="600" spc="-15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-45">
                <a:latin typeface="PMingLiU"/>
                <a:cs typeface="PMingLiU"/>
              </a:rPr>
              <a:t>13MB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13.3MB/s</a:t>
            </a:r>
            <a:r>
              <a:rPr dirty="0" sz="600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00:01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193" y="2625826"/>
            <a:ext cx="3989704" cy="168275"/>
          </a:xfrm>
          <a:custGeom>
            <a:avLst/>
            <a:gdLst/>
            <a:ahLst/>
            <a:cxnLst/>
            <a:rect l="l" t="t" r="r" b="b"/>
            <a:pathLst>
              <a:path w="3989704" h="1682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7790"/>
                </a:lnTo>
                <a:lnTo>
                  <a:pt x="3989654" y="16779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7294" y="2628709"/>
            <a:ext cx="114109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nload</a:t>
            </a:r>
            <a:r>
              <a:rPr dirty="0" sz="9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folosind</a:t>
            </a:r>
            <a:r>
              <a:rPr dirty="0" sz="9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95">
                <a:solidFill>
                  <a:srgbClr val="FFFFFF"/>
                </a:solidFill>
                <a:latin typeface="PMingLiU"/>
                <a:cs typeface="PMingLiU"/>
              </a:rPr>
              <a:t>scp</a:t>
            </a:r>
            <a:endParaRPr sz="900">
              <a:latin typeface="PMingLiU"/>
              <a:cs typeface="PMingLiU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9194" y="2780969"/>
            <a:ext cx="3989653" cy="506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9994" y="3179470"/>
            <a:ext cx="101600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35348" y="3166770"/>
            <a:ext cx="11424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0794" y="3217570"/>
            <a:ext cx="3837254" cy="63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670060"/>
            <a:ext cx="50749" cy="101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720856"/>
            <a:ext cx="50749" cy="4586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9193" y="2825242"/>
            <a:ext cx="3989704" cy="405130"/>
          </a:xfrm>
          <a:custGeom>
            <a:avLst/>
            <a:gdLst/>
            <a:ahLst/>
            <a:cxnLst/>
            <a:rect l="l" t="t" r="r" b="b"/>
            <a:pathLst>
              <a:path w="3989704" h="405130">
                <a:moveTo>
                  <a:pt x="3989654" y="0"/>
                </a:moveTo>
                <a:lnTo>
                  <a:pt x="0" y="0"/>
                </a:lnTo>
                <a:lnTo>
                  <a:pt x="0" y="354228"/>
                </a:lnTo>
                <a:lnTo>
                  <a:pt x="4008" y="373953"/>
                </a:lnTo>
                <a:lnTo>
                  <a:pt x="14922" y="390106"/>
                </a:lnTo>
                <a:lnTo>
                  <a:pt x="31075" y="401020"/>
                </a:lnTo>
                <a:lnTo>
                  <a:pt x="50800" y="405028"/>
                </a:lnTo>
                <a:lnTo>
                  <a:pt x="3938854" y="405028"/>
                </a:lnTo>
                <a:lnTo>
                  <a:pt x="3958579" y="401020"/>
                </a:lnTo>
                <a:lnTo>
                  <a:pt x="3974732" y="390106"/>
                </a:lnTo>
                <a:lnTo>
                  <a:pt x="3985646" y="373953"/>
                </a:lnTo>
                <a:lnTo>
                  <a:pt x="3989654" y="3542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98848" y="2708156"/>
            <a:ext cx="0" cy="490855"/>
          </a:xfrm>
          <a:custGeom>
            <a:avLst/>
            <a:gdLst/>
            <a:ahLst/>
            <a:cxnLst/>
            <a:rect l="l" t="t" r="r" b="b"/>
            <a:pathLst>
              <a:path w="0" h="490855">
                <a:moveTo>
                  <a:pt x="0" y="49036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98848" y="26954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98848" y="26827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98848" y="267005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47294" y="2827070"/>
            <a:ext cx="3050540" cy="374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scp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ra</a:t>
            </a:r>
            <a:r>
              <a:rPr dirty="0" sz="600" spc="90">
                <a:latin typeface="PMingLiU"/>
                <a:cs typeface="PMingLiU"/>
              </a:rPr>
              <a:t>z</a:t>
            </a:r>
            <a:r>
              <a:rPr dirty="0" sz="600" spc="50">
                <a:latin typeface="PMingLiU"/>
                <a:cs typeface="PMingLiU"/>
              </a:rPr>
              <a:t>van@swarm.cs.pub.ro:me</a:t>
            </a:r>
            <a:r>
              <a:rPr dirty="0" sz="600" spc="40">
                <a:latin typeface="PMingLiU"/>
                <a:cs typeface="PMingLiU"/>
              </a:rPr>
              <a:t>e</a:t>
            </a:r>
            <a:r>
              <a:rPr dirty="0" sz="600" spc="114">
                <a:latin typeface="PMingLiU"/>
                <a:cs typeface="PMingLiU"/>
              </a:rPr>
              <a:t>ting.txt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75">
                <a:latin typeface="PMingLiU"/>
                <a:cs typeface="PMingLiU"/>
              </a:rPr>
              <a:t>.</a:t>
            </a:r>
            <a:endParaRPr sz="600">
              <a:latin typeface="PMingLiU"/>
              <a:cs typeface="PMingLiU"/>
            </a:endParaRPr>
          </a:p>
          <a:p>
            <a:pPr marL="12700" marR="5080">
              <a:lnSpc>
                <a:spcPts val="700"/>
              </a:lnSpc>
              <a:spcBef>
                <a:spcPts val="25"/>
              </a:spcBef>
              <a:tabLst>
                <a:tab pos="1867535" algn="l"/>
                <a:tab pos="2432050" algn="l"/>
              </a:tabLst>
            </a:pPr>
            <a:r>
              <a:rPr dirty="0" sz="600" spc="85">
                <a:latin typeface="PMingLiU"/>
                <a:cs typeface="PMingLiU"/>
              </a:rPr>
              <a:t>meeting.txt</a:t>
            </a:r>
            <a:r>
              <a:rPr dirty="0" sz="600" spc="85">
                <a:latin typeface="PMingLiU"/>
                <a:cs typeface="PMingLiU"/>
              </a:rPr>
              <a:t>	</a:t>
            </a:r>
            <a:r>
              <a:rPr dirty="0" sz="600" spc="35">
                <a:latin typeface="PMingLiU"/>
                <a:cs typeface="PMingLiU"/>
              </a:rPr>
              <a:t>1</a:t>
            </a:r>
            <a:r>
              <a:rPr dirty="0" sz="600" spc="30">
                <a:latin typeface="PMingLiU"/>
                <a:cs typeface="PMingLiU"/>
              </a:rPr>
              <a:t>0</a:t>
            </a:r>
            <a:r>
              <a:rPr dirty="0" sz="600" spc="-60">
                <a:latin typeface="PMingLiU"/>
                <a:cs typeface="PMingLiU"/>
              </a:rPr>
              <a:t>0%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40</a:t>
            </a:r>
            <a:r>
              <a:rPr dirty="0" sz="600" spc="30">
                <a:latin typeface="PMingLiU"/>
                <a:cs typeface="PMingLiU"/>
              </a:rPr>
              <a:t>4</a:t>
            </a:r>
            <a:r>
              <a:rPr dirty="0" sz="600" spc="35">
                <a:latin typeface="PMingLiU"/>
                <a:cs typeface="PMingLiU"/>
              </a:rPr>
              <a:t>8</a:t>
            </a:r>
            <a:r>
              <a:rPr dirty="0" sz="600">
                <a:latin typeface="PMingLiU"/>
                <a:cs typeface="PMingLiU"/>
              </a:rPr>
              <a:t>	</a:t>
            </a:r>
            <a:r>
              <a:rPr dirty="0" sz="600" spc="45">
                <a:latin typeface="PMingLiU"/>
                <a:cs typeface="PMingLiU"/>
              </a:rPr>
              <a:t>4.0KB</a:t>
            </a:r>
            <a:r>
              <a:rPr dirty="0" sz="600" spc="15">
                <a:latin typeface="PMingLiU"/>
                <a:cs typeface="PMingLiU"/>
              </a:rPr>
              <a:t>/</a:t>
            </a:r>
            <a:r>
              <a:rPr dirty="0" sz="600" spc="95">
                <a:latin typeface="PMingLiU"/>
                <a:cs typeface="PMingLiU"/>
              </a:rPr>
              <a:t>s</a:t>
            </a:r>
            <a:r>
              <a:rPr dirty="0" sz="600">
                <a:latin typeface="PMingLiU"/>
                <a:cs typeface="PMingLiU"/>
              </a:rPr>
              <a:t>     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00:00</a:t>
            </a:r>
            <a:r>
              <a:rPr dirty="0" sz="600" spc="3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razvan@einhe</a:t>
            </a:r>
            <a:r>
              <a:rPr dirty="0" sz="600" spc="30">
                <a:latin typeface="PMingLiU"/>
                <a:cs typeface="PMingLiU"/>
              </a:rPr>
              <a:t>r</a:t>
            </a:r>
            <a:r>
              <a:rPr dirty="0" sz="600" spc="90">
                <a:latin typeface="PMingLiU"/>
                <a:cs typeface="PMingLiU"/>
              </a:rPr>
              <a:t>jar:~$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45">
                <a:latin typeface="PMingLiU"/>
                <a:cs typeface="PMingLiU"/>
              </a:rPr>
              <a:t>-l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meeting</a:t>
            </a:r>
            <a:r>
              <a:rPr dirty="0" sz="600" spc="35">
                <a:latin typeface="PMingLiU"/>
                <a:cs typeface="PMingLiU"/>
              </a:rPr>
              <a:t>.</a:t>
            </a:r>
            <a:r>
              <a:rPr dirty="0" sz="600" spc="114">
                <a:latin typeface="PMingLiU"/>
                <a:cs typeface="PMingLiU"/>
              </a:rPr>
              <a:t>txt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75"/>
              </a:lnSpc>
            </a:pPr>
            <a:r>
              <a:rPr dirty="0" sz="600" spc="105">
                <a:latin typeface="PMingLiU"/>
                <a:cs typeface="PMingLiU"/>
              </a:rPr>
              <a:t>-rw-r--r--</a:t>
            </a:r>
            <a:r>
              <a:rPr dirty="0" sz="600" spc="10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razvan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razvan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4048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0">
                <a:latin typeface="PMingLiU"/>
                <a:cs typeface="PMingLiU"/>
              </a:rPr>
              <a:t>Nov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15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16:26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5">
                <a:latin typeface="PMingLiU"/>
                <a:cs typeface="PMingLiU"/>
              </a:rPr>
              <a:t>meeting.txt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7" action="ppaction://hlinksldjump"/>
              </a:rPr>
              <a:t>Cursul</a:t>
            </a:r>
            <a:r>
              <a:rPr dirty="0" baseline="5555" sz="750" spc="30">
                <a:hlinkClick r:id="rId17" action="ppaction://hlinksldjump"/>
              </a:rPr>
              <a:t> </a:t>
            </a:r>
            <a:r>
              <a:rPr dirty="0" baseline="5555" sz="750" spc="-52">
                <a:hlinkClick r:id="rId17" action="ppaction://hlinksldjump"/>
              </a:rPr>
              <a:t>7,</a:t>
            </a:r>
            <a:r>
              <a:rPr dirty="0" baseline="5555" sz="750" spc="22">
                <a:hlinkClick r:id="rId17" action="ppaction://hlinksldjump"/>
              </a:rPr>
              <a:t> </a:t>
            </a:r>
            <a:r>
              <a:rPr dirty="0" baseline="5555" sz="750" spc="-30">
                <a:hlinkClick r:id="rId17" action="ppaction://hlinksldjump"/>
              </a:rPr>
              <a:t>Servicii</a:t>
            </a:r>
            <a:r>
              <a:rPr dirty="0" baseline="5555" sz="750" spc="22">
                <a:hlinkClick r:id="rId17" action="ppaction://hlinksldjump"/>
              </a:rPr>
              <a:t> </a:t>
            </a:r>
            <a:r>
              <a:rPr dirty="0" baseline="5555" sz="750" spc="-67">
                <a:hlinkClick r:id="rId17" action="ppaction://hlinksldjump"/>
              </a:rPr>
              <a:t>de</a:t>
            </a:r>
            <a:r>
              <a:rPr dirty="0" baseline="5555" sz="750" spc="22">
                <a:hlinkClick r:id="rId17" action="ppaction://hlinksldjump"/>
              </a:rPr>
              <a:t> </a:t>
            </a:r>
            <a:r>
              <a:rPr dirty="0" baseline="5555" sz="750" spc="-52">
                <a:hlinkClick r:id="rId17" action="ppaction://hlinksldjump"/>
              </a:rPr>
              <a:t>re</a:t>
            </a:r>
            <a:r>
              <a:rPr dirty="0" baseline="5555" sz="750" spc="-254">
                <a:hlinkClick r:id="rId17" action="ppaction://hlinksldjump"/>
              </a:rPr>
              <a:t>t</a:t>
            </a:r>
            <a:r>
              <a:rPr dirty="0" sz="500" spc="0">
                <a:hlinkClick r:id="rId17" action="ppaction://hlinksldjump"/>
              </a:rPr>
              <a:t>,</a:t>
            </a:r>
            <a:r>
              <a:rPr dirty="0" baseline="5555" sz="750" spc="-52">
                <a:hlinkClick r:id="rId17" action="ppaction://hlinksldjump"/>
              </a:rPr>
              <a:t>ea</a:t>
            </a:r>
            <a:endParaRPr baseline="5555" sz="750"/>
          </a:p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31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5690">
              <a:lnSpc>
                <a:spcPct val="100000"/>
              </a:lnSpc>
            </a:pPr>
            <a:r>
              <a:rPr dirty="0" spc="40"/>
              <a:t>Bit</a:t>
            </a:r>
            <a:r>
              <a:rPr dirty="0" spc="-40"/>
              <a:t>T</a:t>
            </a:r>
            <a:r>
              <a:rPr dirty="0" spc="-105"/>
              <a:t>o</a:t>
            </a:r>
            <a:r>
              <a:rPr dirty="0" spc="-50"/>
              <a:t>rrent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633425"/>
            <a:ext cx="3730625" cy="2423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rot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col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20">
                <a:latin typeface="Tahoma"/>
                <a:cs typeface="Tahoma"/>
              </a:rPr>
              <a:t>er-to-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75">
                <a:latin typeface="Tahoma"/>
                <a:cs typeface="Tahoma"/>
              </a:rPr>
              <a:t>eer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distrib</a:t>
            </a:r>
            <a:r>
              <a:rPr dirty="0" sz="1100" spc="-30">
                <a:latin typeface="Tahoma"/>
                <a:cs typeface="Tahoma"/>
              </a:rPr>
              <a:t>u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dimensiuni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wnload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des</a:t>
            </a:r>
            <a:r>
              <a:rPr dirty="0" sz="1000" spc="-6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arc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80">
                <a:latin typeface="PMingLiU"/>
                <a:cs typeface="PMingLiU"/>
              </a:rPr>
              <a:t>.torrent</a:t>
            </a:r>
            <a:endParaRPr sz="1000">
              <a:latin typeface="PMingLiU"/>
              <a:cs typeface="PMingLiU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rnire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client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Bit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rrent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des</a:t>
            </a:r>
            <a:r>
              <a:rPr dirty="0" sz="1000" spc="-6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arc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baseline="13888" sz="900" spc="12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acest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timp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clientul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face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w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5">
                <a:latin typeface="Tahoma"/>
                <a:cs typeface="Tahoma"/>
              </a:rPr>
              <a:t>load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upload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upload-only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seeding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calizea</a:t>
            </a:r>
            <a:r>
              <a:rPr dirty="0" sz="1000" spc="-4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trac</a:t>
            </a:r>
            <a:r>
              <a:rPr dirty="0" sz="1000" spc="-50">
                <a:latin typeface="Tahoma"/>
                <a:cs typeface="Tahoma"/>
              </a:rPr>
              <a:t>k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Bit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rrent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creea</a:t>
            </a:r>
            <a:r>
              <a:rPr dirty="0" sz="1000" spc="-5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ier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80">
                <a:latin typeface="PMingLiU"/>
                <a:cs typeface="PMingLiU"/>
              </a:rPr>
              <a:t>.torrent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trac</a:t>
            </a:r>
            <a:r>
              <a:rPr dirty="0" sz="1000" spc="-45">
                <a:latin typeface="Tahoma"/>
                <a:cs typeface="Tahoma"/>
              </a:rPr>
              <a:t>k</a:t>
            </a:r>
            <a:r>
              <a:rPr dirty="0" sz="1000" spc="-35">
                <a:latin typeface="Tahoma"/>
                <a:cs typeface="Tahoma"/>
              </a:rPr>
              <a:t>er-ul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g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0">
                <a:latin typeface="Tahoma"/>
                <a:cs typeface="Tahoma"/>
              </a:rPr>
              <a:t>asit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ierul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endParaRPr sz="1000">
              <a:latin typeface="Tahoma"/>
              <a:cs typeface="Tahoma"/>
            </a:endParaRPr>
          </a:p>
          <a:p>
            <a:pPr algn="ctr" marR="2498725">
              <a:lnSpc>
                <a:spcPts val="1195"/>
              </a:lnSpc>
            </a:pPr>
            <a:r>
              <a:rPr dirty="0" sz="1000" spc="-70" i="1">
                <a:latin typeface="Trebuchet MS"/>
                <a:cs typeface="Trebuchet MS"/>
              </a:rPr>
              <a:t>seeded</a:t>
            </a:r>
            <a:endParaRPr sz="1000">
              <a:latin typeface="Trebuchet MS"/>
              <a:cs typeface="Trebuchet MS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rne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client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Bit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rrent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75" i="1">
                <a:latin typeface="Trebuchet MS"/>
                <a:cs typeface="Trebuchet MS"/>
              </a:rPr>
              <a:t>seeder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publi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ierul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80">
                <a:latin typeface="PMingLiU"/>
                <a:cs typeface="PMingLiU"/>
              </a:rPr>
              <a:t>.torrent</a:t>
            </a:r>
            <a:endParaRPr sz="1000">
              <a:latin typeface="PMingLiU"/>
              <a:cs typeface="PMingLiU"/>
            </a:endParaRPr>
          </a:p>
          <a:p>
            <a:pPr marL="160655" marR="294005" indent="-148590">
              <a:lnSpc>
                <a:spcPct val="102699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clien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rtici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20">
                <a:latin typeface="Tahoma"/>
                <a:cs typeface="Tahoma"/>
              </a:rPr>
              <a:t>load-ul/d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wnload</a:t>
            </a:r>
            <a:r>
              <a:rPr dirty="0" sz="1100" spc="-40">
                <a:latin typeface="Tahoma"/>
                <a:cs typeface="Tahoma"/>
              </a:rPr>
              <a:t>-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ier </a:t>
            </a:r>
            <a:r>
              <a:rPr dirty="0" sz="1100" spc="-35">
                <a:latin typeface="Tahoma"/>
                <a:cs typeface="Tahoma"/>
              </a:rPr>
              <a:t>folosind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Bit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rrent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f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rm</a:t>
            </a:r>
            <a:r>
              <a:rPr dirty="0" sz="1100" spc="-60">
                <a:latin typeface="Tahoma"/>
                <a:cs typeface="Tahoma"/>
              </a:rPr>
              <a:t>ea</a:t>
            </a:r>
            <a:r>
              <a:rPr dirty="0" sz="1100" spc="-6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s</a:t>
            </a:r>
            <a:r>
              <a:rPr dirty="0" sz="1100" spc="-105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70" i="1">
                <a:latin typeface="Trebuchet MS"/>
                <a:cs typeface="Trebuchet MS"/>
              </a:rPr>
              <a:t>rm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32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73325">
              <a:lnSpc>
                <a:spcPct val="100000"/>
              </a:lnSpc>
            </a:pPr>
            <a:r>
              <a:rPr dirty="0" spc="-60"/>
              <a:t>Interfa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5"/>
              <a:t>a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30"/>
              <a:t>linia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0"/>
              <a:t> </a:t>
            </a:r>
            <a:r>
              <a:rPr dirty="0" sz="1200" spc="-65"/>
              <a:t>coman</a:t>
            </a:r>
            <a:r>
              <a:rPr dirty="0" sz="1200" spc="-80"/>
              <a:t>d</a:t>
            </a:r>
            <a:r>
              <a:rPr dirty="0" sz="1200" spc="-650"/>
              <a:t>˘</a:t>
            </a:r>
            <a:r>
              <a:rPr dirty="0" sz="1200" spc="-75"/>
              <a:t>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0307" y="732023"/>
            <a:ext cx="654085" cy="272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3272" y="1606203"/>
            <a:ext cx="654089" cy="272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1515" y="2435534"/>
            <a:ext cx="654108" cy="272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4440" y="1432483"/>
            <a:ext cx="3484879" cy="5715"/>
          </a:xfrm>
          <a:custGeom>
            <a:avLst/>
            <a:gdLst/>
            <a:ahLst/>
            <a:cxnLst/>
            <a:rect l="l" t="t" r="r" b="b"/>
            <a:pathLst>
              <a:path w="3484879" h="5715">
                <a:moveTo>
                  <a:pt x="0" y="5099"/>
                </a:moveTo>
                <a:lnTo>
                  <a:pt x="3484453" y="0"/>
                </a:lnTo>
              </a:path>
            </a:pathLst>
          </a:custGeom>
          <a:ln w="7131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4626" y="2280669"/>
            <a:ext cx="3484879" cy="5715"/>
          </a:xfrm>
          <a:custGeom>
            <a:avLst/>
            <a:gdLst/>
            <a:ahLst/>
            <a:cxnLst/>
            <a:rect l="l" t="t" r="r" b="b"/>
            <a:pathLst>
              <a:path w="3484879" h="5714">
                <a:moveTo>
                  <a:pt x="0" y="5099"/>
                </a:moveTo>
                <a:lnTo>
                  <a:pt x="3484452" y="0"/>
                </a:lnTo>
              </a:path>
            </a:pathLst>
          </a:custGeom>
          <a:ln w="7131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30647" y="810961"/>
            <a:ext cx="15811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40">
                <a:solidFill>
                  <a:srgbClr val="FC7100"/>
                </a:solidFill>
                <a:latin typeface="Trebuchet MS"/>
                <a:cs typeface="Trebuchet MS"/>
              </a:rPr>
              <a:t>CLI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8446" y="1080470"/>
            <a:ext cx="654107" cy="272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56308" y="1159409"/>
            <a:ext cx="38354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30">
                <a:solidFill>
                  <a:srgbClr val="FC7100"/>
                </a:solidFill>
                <a:latin typeface="Trebuchet MS"/>
                <a:cs typeface="Trebuchet MS"/>
              </a:rPr>
              <a:t>te</a:t>
            </a:r>
            <a:r>
              <a:rPr dirty="0" sz="650" spc="1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650" spc="50">
                <a:solidFill>
                  <a:srgbClr val="FC7100"/>
                </a:solidFill>
                <a:latin typeface="Trebuchet MS"/>
                <a:cs typeface="Trebuchet MS"/>
              </a:rPr>
              <a:t>minal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0625" y="709615"/>
            <a:ext cx="654103" cy="272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21634" y="788549"/>
            <a:ext cx="33718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50">
                <a:solidFill>
                  <a:srgbClr val="FC7100"/>
                </a:solidFill>
                <a:latin typeface="Trebuchet MS"/>
                <a:cs typeface="Trebuchet MS"/>
              </a:rPr>
              <a:t>p</a:t>
            </a:r>
            <a:r>
              <a:rPr dirty="0" sz="650" spc="2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650" spc="60">
                <a:solidFill>
                  <a:srgbClr val="FC7100"/>
                </a:solidFill>
                <a:latin typeface="Trebuchet MS"/>
                <a:cs typeface="Trebuchet MS"/>
              </a:rPr>
              <a:t>ompt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3509" y="1167557"/>
            <a:ext cx="30797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30">
                <a:solidFill>
                  <a:srgbClr val="FC7100"/>
                </a:solidFill>
                <a:latin typeface="Trebuchet MS"/>
                <a:cs typeface="Trebuchet MS"/>
              </a:rPr>
              <a:t>interfa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80930" y="1088618"/>
            <a:ext cx="654085" cy="272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20905" y="726941"/>
            <a:ext cx="654107" cy="272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48342" y="805867"/>
            <a:ext cx="38417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55">
                <a:solidFill>
                  <a:srgbClr val="FC7100"/>
                </a:solidFill>
                <a:latin typeface="Trebuchet MS"/>
                <a:cs typeface="Trebuchet MS"/>
              </a:rPr>
              <a:t>comenzi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262" y="1690228"/>
            <a:ext cx="22479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40">
                <a:solidFill>
                  <a:srgbClr val="FF0000"/>
                </a:solidFill>
                <a:latin typeface="Trebuchet MS"/>
                <a:cs typeface="Trebuchet MS"/>
              </a:rPr>
              <a:t>shell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99060" y="1898603"/>
            <a:ext cx="654107" cy="2720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522260" y="1918673"/>
            <a:ext cx="427990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510">
              <a:lnSpc>
                <a:spcPct val="108000"/>
              </a:lnSpc>
            </a:pPr>
            <a:r>
              <a:rPr dirty="0" sz="650" spc="40">
                <a:solidFill>
                  <a:srgbClr val="FF0000"/>
                </a:solidFill>
                <a:latin typeface="Trebuchet MS"/>
                <a:cs typeface="Trebuchet MS"/>
              </a:rPr>
              <a:t>variabile</a:t>
            </a:r>
            <a:r>
              <a:rPr dirty="0" sz="650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650" spc="6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dirty="0" sz="650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650" spc="60">
                <a:solidFill>
                  <a:srgbClr val="FF0000"/>
                </a:solidFill>
                <a:latin typeface="Trebuchet MS"/>
                <a:cs typeface="Trebuchet MS"/>
              </a:rPr>
              <a:t>mediu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13583" y="1531822"/>
            <a:ext cx="654085" cy="2720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42126" y="1615851"/>
            <a:ext cx="41783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40">
                <a:solidFill>
                  <a:srgbClr val="FF0000"/>
                </a:solidFill>
                <a:latin typeface="Trebuchet MS"/>
                <a:cs typeface="Trebuchet MS"/>
              </a:rPr>
              <a:t>operatori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51683" y="1929172"/>
            <a:ext cx="654085" cy="27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481314" y="2013201"/>
            <a:ext cx="41529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55">
                <a:solidFill>
                  <a:srgbClr val="FF0000"/>
                </a:solidFill>
                <a:latin typeface="Trebuchet MS"/>
                <a:cs typeface="Trebuchet MS"/>
              </a:rPr>
              <a:t>escapa</a:t>
            </a:r>
            <a:r>
              <a:rPr dirty="0" sz="650" spc="3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dirty="0" sz="650" spc="6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24111" y="1577667"/>
            <a:ext cx="654107" cy="2720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20739" y="1661701"/>
            <a:ext cx="48133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45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650" spc="65">
                <a:solidFill>
                  <a:srgbClr val="FF0000"/>
                </a:solidFill>
                <a:latin typeface="Trebuchet MS"/>
                <a:cs typeface="Trebuchet MS"/>
              </a:rPr>
              <a:t>xpanda</a:t>
            </a:r>
            <a:r>
              <a:rPr dirty="0" sz="650" spc="3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dirty="0" sz="650" spc="6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6429" y="2519566"/>
            <a:ext cx="39497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40">
                <a:solidFill>
                  <a:srgbClr val="4A76CC"/>
                </a:solidFill>
                <a:latin typeface="Trebuchet MS"/>
                <a:cs typeface="Trebuchet MS"/>
              </a:rPr>
              <a:t>variabile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30037" y="2632164"/>
            <a:ext cx="654090" cy="272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63764" y="2716203"/>
            <a:ext cx="39751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55">
                <a:solidFill>
                  <a:srgbClr val="4A76CC"/>
                </a:solidFill>
                <a:latin typeface="Trebuchet MS"/>
                <a:cs typeface="Trebuchet MS"/>
              </a:rPr>
              <a:t>globbing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60397" y="2535387"/>
            <a:ext cx="654085" cy="2720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882466" y="2619413"/>
            <a:ext cx="22034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70">
                <a:solidFill>
                  <a:srgbClr val="4A76CC"/>
                </a:solidFill>
                <a:latin typeface="Trebuchet MS"/>
                <a:cs typeface="Trebuchet MS"/>
              </a:rPr>
              <a:t>g</a:t>
            </a:r>
            <a:r>
              <a:rPr dirty="0" sz="650" spc="35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650" spc="55">
                <a:solidFill>
                  <a:srgbClr val="4A76CC"/>
                </a:solidFill>
                <a:latin typeface="Trebuchet MS"/>
                <a:cs typeface="Trebuchet MS"/>
              </a:rPr>
              <a:t>ep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6" action="ppaction://hlinksldjump"/>
              </a:rPr>
              <a:t>Cursul</a:t>
            </a:r>
            <a:r>
              <a:rPr dirty="0" baseline="5555" sz="750" spc="30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7,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30">
                <a:hlinkClick r:id="rId16" action="ppaction://hlinksldjump"/>
              </a:rPr>
              <a:t>Servicii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67">
                <a:hlinkClick r:id="rId16" action="ppaction://hlinksldjump"/>
              </a:rPr>
              <a:t>de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re</a:t>
            </a:r>
            <a:r>
              <a:rPr dirty="0" baseline="5555" sz="750" spc="-254">
                <a:hlinkClick r:id="rId16" action="ppaction://hlinksldjump"/>
              </a:rPr>
              <a:t>t</a:t>
            </a:r>
            <a:r>
              <a:rPr dirty="0" sz="500" spc="0">
                <a:hlinkClick r:id="rId16" action="ppaction://hlinksldjump"/>
              </a:rPr>
              <a:t>,</a:t>
            </a:r>
            <a:r>
              <a:rPr dirty="0" baseline="5555" sz="750" spc="-52">
                <a:hlinkClick r:id="rId16" action="ppaction://hlinksldjump"/>
              </a:rPr>
              <a:t>ea</a:t>
            </a:r>
            <a:endParaRPr baseline="5555" sz="750"/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3190">
              <a:lnSpc>
                <a:spcPct val="100000"/>
              </a:lnSpc>
            </a:pPr>
            <a:r>
              <a:rPr dirty="0" spc="45"/>
              <a:t>P</a:t>
            </a:r>
            <a:r>
              <a:rPr dirty="0" spc="-70"/>
              <a:t>o</a:t>
            </a:r>
            <a:r>
              <a:rPr dirty="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 spc="-25"/>
              <a:t>ta</a:t>
            </a:r>
            <a:r>
              <a:rPr dirty="0" sz="1200" spc="15"/>
              <a:t> </a:t>
            </a:r>
            <a:r>
              <a:rPr dirty="0" sz="1200" spc="-45"/>
              <a:t>electroni</a:t>
            </a:r>
            <a:r>
              <a:rPr dirty="0" sz="1200" spc="-60"/>
              <a:t>c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40"/>
              <a:t>(e-mail)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06107"/>
            <a:ext cx="3759835" cy="196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-25">
                <a:latin typeface="Tahoma"/>
                <a:cs typeface="Tahoma"/>
              </a:rPr>
              <a:t>rviciu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Internet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rincipalul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serviciu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5">
                <a:latin typeface="Tahoma"/>
                <a:cs typeface="Tahoma"/>
              </a:rPr>
              <a:t>ınceputul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Internetului</a:t>
            </a:r>
            <a:endParaRPr sz="1100">
              <a:latin typeface="Tahoma"/>
              <a:cs typeface="Tahoma"/>
            </a:endParaRPr>
          </a:p>
          <a:p>
            <a:pPr marL="160655" marR="6604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transmitere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mesaje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text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15">
                <a:latin typeface="Tahoma"/>
                <a:cs typeface="Tahoma"/>
              </a:rPr>
              <a:t>ı</a:t>
            </a:r>
            <a:r>
              <a:rPr dirty="0" sz="1100" spc="-40">
                <a:latin typeface="Tahoma"/>
                <a:cs typeface="Tahoma"/>
              </a:rPr>
              <a:t>n</a:t>
            </a:r>
            <a:r>
              <a:rPr dirty="0" sz="1100" spc="-35">
                <a:latin typeface="Tahoma"/>
                <a:cs typeface="Tahoma"/>
              </a:rPr>
              <a:t>tre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5">
                <a:latin typeface="Tahoma"/>
                <a:cs typeface="Tahoma"/>
              </a:rPr>
              <a:t>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diversel</a:t>
            </a:r>
            <a:r>
              <a:rPr dirty="0" sz="1100" spc="-9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Internet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obicei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realizea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conversa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replici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80" i="1">
                <a:latin typeface="Trebuchet MS"/>
                <a:cs typeface="Trebuchet MS"/>
              </a:rPr>
              <a:t>replie</a:t>
            </a:r>
            <a:r>
              <a:rPr dirty="0" sz="1100" spc="10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nu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conversa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instant,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recum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0">
                <a:latin typeface="Tahoma"/>
                <a:cs typeface="Tahoma"/>
              </a:rPr>
              <a:t>zul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chat-ului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5" i="1">
                <a:latin typeface="Trebuchet MS"/>
                <a:cs typeface="Trebuchet MS"/>
              </a:rPr>
              <a:t>instant </a:t>
            </a:r>
            <a:r>
              <a:rPr dirty="0" sz="1100" spc="-45" i="1">
                <a:latin typeface="Trebuchet MS"/>
                <a:cs typeface="Trebuchet MS"/>
              </a:rPr>
              <a:t>messaging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19050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destinat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ex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edit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identificat</a:t>
            </a:r>
            <a:r>
              <a:rPr dirty="0" sz="1100" spc="-25">
                <a:latin typeface="Tahoma"/>
                <a:cs typeface="Tahoma"/>
              </a:rPr>
              <a:t>a</a:t>
            </a:r>
            <a:r>
              <a:rPr dirty="0" sz="1100" spc="-27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adrese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e-mail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mesajele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cate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asu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tale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34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23895">
              <a:lnSpc>
                <a:spcPct val="100000"/>
              </a:lnSpc>
            </a:pPr>
            <a:r>
              <a:rPr dirty="0" spc="-50"/>
              <a:t>Adre</a:t>
            </a:r>
            <a:r>
              <a:rPr dirty="0" spc="-55"/>
              <a:t>s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55"/>
              <a:t>e-mail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30805"/>
            <a:ext cx="3735070" cy="1393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identifi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unde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trebui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trimis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mesajul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25">
                <a:latin typeface="Tahoma"/>
                <a:cs typeface="Tahoma"/>
              </a:rPr>
              <a:t>ul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acel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sistem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0">
                <a:latin typeface="PMingLiU"/>
                <a:cs typeface="PMingLiU"/>
              </a:rPr>
              <a:t>username@hostname</a:t>
            </a:r>
            <a:endParaRPr sz="1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exemple: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05">
                <a:latin typeface="PMingLiU"/>
                <a:cs typeface="PMingLiU"/>
                <a:hlinkClick r:id="rId3"/>
              </a:rPr>
              <a:t>student@cs.pub.ro</a:t>
            </a:r>
            <a:endParaRPr sz="1000">
              <a:latin typeface="PMingLiU"/>
              <a:cs typeface="PMingLiU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75">
                <a:latin typeface="PMingLiU"/>
                <a:cs typeface="PMingLiU"/>
                <a:hlinkClick r:id="rId4"/>
              </a:rPr>
              <a:t>admin@cs.pub.ro</a:t>
            </a:r>
            <a:endParaRPr sz="1000">
              <a:latin typeface="PMingLiU"/>
              <a:cs typeface="PMingLiU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5">
                <a:latin typeface="PMingLiU"/>
                <a:cs typeface="PMingLiU"/>
                <a:hlinkClick r:id="rId5"/>
              </a:rPr>
              <a:t>ana@yahoo.com</a:t>
            </a:r>
            <a:endParaRPr sz="1000">
              <a:latin typeface="PMingLiU"/>
              <a:cs typeface="PMingLiU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70">
                <a:latin typeface="PMingLiU"/>
                <a:cs typeface="PMingLiU"/>
                <a:hlinkClick r:id="rId6"/>
              </a:rPr>
              <a:t>andrei@gmail.com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7" action="ppaction://hlinksldjump"/>
              </a:rPr>
              <a:t>Cursul</a:t>
            </a:r>
            <a:r>
              <a:rPr dirty="0" baseline="5555" sz="750" spc="30">
                <a:hlinkClick r:id="rId7" action="ppaction://hlinksldjump"/>
              </a:rPr>
              <a:t> </a:t>
            </a:r>
            <a:r>
              <a:rPr dirty="0" baseline="5555" sz="750" spc="-52">
                <a:hlinkClick r:id="rId7" action="ppaction://hlinksldjump"/>
              </a:rPr>
              <a:t>7,</a:t>
            </a:r>
            <a:r>
              <a:rPr dirty="0" baseline="5555" sz="750" spc="22">
                <a:hlinkClick r:id="rId7" action="ppaction://hlinksldjump"/>
              </a:rPr>
              <a:t> </a:t>
            </a:r>
            <a:r>
              <a:rPr dirty="0" baseline="5555" sz="750" spc="-30">
                <a:hlinkClick r:id="rId7" action="ppaction://hlinksldjump"/>
              </a:rPr>
              <a:t>Servicii</a:t>
            </a:r>
            <a:r>
              <a:rPr dirty="0" baseline="5555" sz="750" spc="22">
                <a:hlinkClick r:id="rId7" action="ppaction://hlinksldjump"/>
              </a:rPr>
              <a:t> </a:t>
            </a:r>
            <a:r>
              <a:rPr dirty="0" baseline="5555" sz="750" spc="-67">
                <a:hlinkClick r:id="rId7" action="ppaction://hlinksldjump"/>
              </a:rPr>
              <a:t>de</a:t>
            </a:r>
            <a:r>
              <a:rPr dirty="0" baseline="5555" sz="750" spc="22">
                <a:hlinkClick r:id="rId7" action="ppaction://hlinksldjump"/>
              </a:rPr>
              <a:t> </a:t>
            </a:r>
            <a:r>
              <a:rPr dirty="0" baseline="5555" sz="750" spc="-52">
                <a:hlinkClick r:id="rId7" action="ppaction://hlinksldjump"/>
              </a:rPr>
              <a:t>re</a:t>
            </a:r>
            <a:r>
              <a:rPr dirty="0" baseline="5555" sz="750" spc="-254">
                <a:hlinkClick r:id="rId7" action="ppaction://hlinksldjump"/>
              </a:rPr>
              <a:t>t</a:t>
            </a:r>
            <a:r>
              <a:rPr dirty="0" sz="500" spc="0">
                <a:hlinkClick r:id="rId7" action="ppaction://hlinksldjump"/>
              </a:rPr>
              <a:t>,</a:t>
            </a:r>
            <a:r>
              <a:rPr dirty="0" baseline="5555" sz="750" spc="-52">
                <a:hlinkClick r:id="rId7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35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22370">
              <a:lnSpc>
                <a:spcPct val="100000"/>
              </a:lnSpc>
            </a:pPr>
            <a:r>
              <a:rPr dirty="0" spc="-20"/>
              <a:t>W</a:t>
            </a:r>
            <a:r>
              <a:rPr dirty="0" spc="-55"/>
              <a:t>ebmail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1990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5">
                <a:latin typeface="Tahoma"/>
                <a:cs typeface="Tahoma"/>
              </a:rPr>
              <a:t>rii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cites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mesaje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multe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curi/sisteme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solu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-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interf</a:t>
            </a:r>
            <a:r>
              <a:rPr dirty="0" sz="1100" spc="-45">
                <a:latin typeface="Tahoma"/>
                <a:cs typeface="Tahoma"/>
              </a:rPr>
              <a:t>e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acces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5">
                <a:latin typeface="Tahoma"/>
                <a:cs typeface="Tahoma"/>
              </a:rPr>
              <a:t>asu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transmiterea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mesaje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electroni</a:t>
            </a:r>
            <a:r>
              <a:rPr dirty="0" sz="1000" spc="-4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folose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navigat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</a:t>
            </a:r>
            <a:r>
              <a:rPr dirty="0" sz="1000" spc="-5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wserul)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acest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aplicatii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numesc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40">
                <a:latin typeface="Tahoma"/>
                <a:cs typeface="Tahoma"/>
              </a:rPr>
              <a:t>ebmail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furniz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15">
                <a:latin typeface="Tahoma"/>
                <a:cs typeface="Tahoma"/>
              </a:rPr>
              <a:t>ril</a:t>
            </a:r>
            <a:r>
              <a:rPr dirty="0" sz="1100" spc="-6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50">
                <a:latin typeface="Tahoma"/>
                <a:cs typeface="Tahoma"/>
              </a:rPr>
              <a:t>ebmail: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Y</a:t>
            </a:r>
            <a:r>
              <a:rPr dirty="0" sz="1100" spc="-55">
                <a:latin typeface="Tahoma"/>
                <a:cs typeface="Tahoma"/>
              </a:rPr>
              <a:t>ah</a:t>
            </a:r>
            <a:r>
              <a:rPr dirty="0" sz="1100" spc="-3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o!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Mail,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Gmail</a:t>
            </a:r>
            <a:r>
              <a:rPr dirty="0" sz="1100" spc="-1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Hotmail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50">
                <a:latin typeface="Tahoma"/>
                <a:cs typeface="Tahoma"/>
              </a:rPr>
              <a:t>ebmail: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SquirrelMail,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H</a:t>
            </a:r>
            <a:r>
              <a:rPr dirty="0" sz="1100" spc="-4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rde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IMP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36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47035">
              <a:lnSpc>
                <a:spcPct val="100000"/>
              </a:lnSpc>
            </a:pPr>
            <a:r>
              <a:rPr dirty="0" spc="-30"/>
              <a:t>Clien</a:t>
            </a:r>
            <a:r>
              <a:rPr dirty="0" spc="-20"/>
              <a:t>t</a:t>
            </a:r>
            <a:r>
              <a:rPr dirty="0" spc="15"/>
              <a:t> </a:t>
            </a:r>
            <a:r>
              <a:rPr dirty="0" spc="-20"/>
              <a:t>l</a:t>
            </a:r>
            <a:r>
              <a:rPr dirty="0" spc="-20"/>
              <a:t>o</a:t>
            </a:r>
            <a:r>
              <a:rPr dirty="0" spc="-35"/>
              <a:t>cal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55"/>
              <a:t>e-mail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citire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transmitere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mesaje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citire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rot</a:t>
            </a:r>
            <a:r>
              <a:rPr dirty="0" sz="1000" spc="-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POP3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IMAP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transmitere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rot</a:t>
            </a:r>
            <a:r>
              <a:rPr dirty="0" sz="1000" spc="-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65">
                <a:latin typeface="Tahoma"/>
                <a:cs typeface="Tahoma"/>
              </a:rPr>
              <a:t>SMTP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(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server)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citire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POP3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mesajul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copiat/salvat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ca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5">
                <a:latin typeface="Tahoma"/>
                <a:cs typeface="Tahoma"/>
              </a:rPr>
              <a:t>ı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citeas</a:t>
            </a:r>
            <a:r>
              <a:rPr dirty="0" sz="1000" spc="-45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mesajele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salvate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offlin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citire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IMAP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Tahoma"/>
                <a:cs typeface="Tahoma"/>
              </a:rPr>
              <a:t>mesajele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sunt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,,accesate”,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iate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10">
                <a:latin typeface="Tahoma"/>
                <a:cs typeface="Tahoma"/>
              </a:rPr>
              <a:t>ot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copiate)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copia</a:t>
            </a:r>
            <a:r>
              <a:rPr dirty="0" sz="1000" spc="-35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header-ele,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mesajele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5">
                <a:latin typeface="Tahoma"/>
                <a:cs typeface="Tahoma"/>
              </a:rPr>
              <a:t>ıntregi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clien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e-mail: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Microsoft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Outl</a:t>
            </a:r>
            <a:r>
              <a:rPr dirty="0" sz="1000" spc="1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ok,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Mozilla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Thunderbir</a:t>
            </a:r>
            <a:r>
              <a:rPr dirty="0" sz="1000" spc="-35">
                <a:latin typeface="Tahoma"/>
                <a:cs typeface="Tahoma"/>
              </a:rPr>
              <a:t>d,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KMail,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Evolution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Pine,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Mutt,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Gnus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37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42640">
              <a:lnSpc>
                <a:spcPct val="100000"/>
              </a:lnSpc>
            </a:pPr>
            <a:r>
              <a:rPr dirty="0" spc="10"/>
              <a:t>C</a:t>
            </a:r>
            <a:r>
              <a:rPr dirty="0" spc="-650"/>
              <a:t>˘</a:t>
            </a:r>
            <a:r>
              <a:rPr dirty="0" spc="-80"/>
              <a:t>asu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0">
                <a:latin typeface="Lucida Sans Unicode"/>
                <a:cs typeface="Lucida Sans Unicode"/>
              </a:rPr>
              <a:t> 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35"/>
              <a:t>p</a:t>
            </a:r>
            <a:r>
              <a:rPr dirty="0" sz="1200" spc="-70"/>
              <a:t>o</a:t>
            </a:r>
            <a:r>
              <a:rPr dirty="0" sz="120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 spc="-20"/>
              <a:t>ta</a:t>
            </a:r>
            <a:r>
              <a:rPr dirty="0" sz="1200" spc="-30"/>
              <a:t>l</a:t>
            </a:r>
            <a:r>
              <a:rPr dirty="0" sz="1200" spc="-650"/>
              <a:t>˘</a:t>
            </a:r>
            <a:r>
              <a:rPr dirty="0" sz="1200" spc="-75"/>
              <a:t>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57643"/>
            <a:ext cx="3739515" cy="1086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l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cul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cate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</a:t>
            </a:r>
            <a:r>
              <a:rPr dirty="0" sz="1100" spc="-65">
                <a:latin typeface="Tahoma"/>
                <a:cs typeface="Tahoma"/>
              </a:rPr>
              <a:t>esajele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utilizat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  <a:p>
            <a:pPr marL="160655" marR="50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intr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sistemului;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general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mesaj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este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cat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ıntr-un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ier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accesibi</a:t>
            </a:r>
            <a:r>
              <a:rPr dirty="0" sz="1100" spc="-3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25">
                <a:latin typeface="Tahoma"/>
                <a:cs typeface="Tahoma"/>
              </a:rPr>
              <a:t>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POP3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IMAP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rintr-un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client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e-mail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interfa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65">
                <a:latin typeface="Tahoma"/>
                <a:cs typeface="Tahoma"/>
              </a:rPr>
              <a:t>eb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cazul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5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m</a:t>
            </a:r>
            <a:r>
              <a:rPr dirty="0" sz="1000" spc="-20">
                <a:latin typeface="Tahoma"/>
                <a:cs typeface="Tahoma"/>
              </a:rPr>
              <a:t>ai</a:t>
            </a:r>
            <a:r>
              <a:rPr dirty="0" sz="1000" spc="5">
                <a:latin typeface="Tahoma"/>
                <a:cs typeface="Tahoma"/>
              </a:rPr>
              <a:t>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38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81045">
              <a:lnSpc>
                <a:spcPct val="100000"/>
              </a:lnSpc>
            </a:pPr>
            <a:r>
              <a:rPr dirty="0" spc="-45"/>
              <a:t>Mesaj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55"/>
              <a:t>e-mail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32571"/>
            <a:ext cx="3731260" cy="2141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76835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transmiterea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60">
                <a:latin typeface="Tahoma"/>
                <a:cs typeface="Tahoma"/>
              </a:rPr>
              <a:t>sup</a:t>
            </a:r>
            <a:r>
              <a:rPr dirty="0" sz="1100" spc="-70">
                <a:latin typeface="Tahoma"/>
                <a:cs typeface="Tahoma"/>
              </a:rPr>
              <a:t>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utiliz</a:t>
            </a:r>
            <a:r>
              <a:rPr dirty="0" sz="1100" spc="-4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unui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5">
                <a:latin typeface="Tahoma"/>
                <a:cs typeface="Tahoma"/>
              </a:rPr>
              <a:t>l</a:t>
            </a:r>
            <a:r>
              <a:rPr dirty="0" sz="1100">
                <a:latin typeface="Tahoma"/>
                <a:cs typeface="Tahoma"/>
              </a:rPr>
              <a:t>i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15">
                <a:latin typeface="Tahoma"/>
                <a:cs typeface="Tahoma"/>
              </a:rPr>
              <a:t>nt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e-mail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sau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unei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interf</a:t>
            </a:r>
            <a:r>
              <a:rPr dirty="0" sz="1100" spc="-45">
                <a:latin typeface="Tahoma"/>
                <a:cs typeface="Tahoma"/>
              </a:rPr>
              <a:t>e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ˆ</a:t>
            </a:r>
            <a:r>
              <a:rPr dirty="0" sz="1100" spc="-45">
                <a:latin typeface="Tahoma"/>
                <a:cs typeface="Tahoma"/>
              </a:rPr>
              <a:t>ampuri: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PMingLiU"/>
                <a:cs typeface="PMingLiU"/>
              </a:rPr>
              <a:t>To</a:t>
            </a:r>
            <a:endParaRPr sz="1000">
              <a:latin typeface="PMingLiU"/>
              <a:cs typeface="PMingLiU"/>
            </a:endParaRPr>
          </a:p>
          <a:p>
            <a:pPr marL="577215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adresa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(ad</a:t>
            </a:r>
            <a:r>
              <a:rPr dirty="0" sz="900" spc="-10">
                <a:latin typeface="Arial"/>
                <a:cs typeface="Arial"/>
              </a:rPr>
              <a:t>r</a:t>
            </a:r>
            <a:r>
              <a:rPr dirty="0" sz="900" spc="-50">
                <a:latin typeface="Arial"/>
                <a:cs typeface="Arial"/>
              </a:rPr>
              <a:t>esele)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de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e-mail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destinat</a:t>
            </a:r>
            <a:r>
              <a:rPr dirty="0" sz="900" spc="-55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rului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(destinat</a:t>
            </a:r>
            <a:r>
              <a:rPr dirty="0" sz="900" spc="-4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ril</a:t>
            </a:r>
            <a:r>
              <a:rPr dirty="0" sz="900" spc="-20">
                <a:latin typeface="Arial"/>
                <a:cs typeface="Arial"/>
              </a:rPr>
              <a:t>o</a:t>
            </a:r>
            <a:r>
              <a:rPr dirty="0" sz="900" spc="35">
                <a:latin typeface="Arial"/>
                <a:cs typeface="Arial"/>
              </a:rPr>
              <a:t>r)</a:t>
            </a:r>
            <a:endParaRPr sz="9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14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PMingLiU"/>
                <a:cs typeface="PMingLiU"/>
              </a:rPr>
              <a:t>Cc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5" i="1">
                <a:latin typeface="Trebuchet MS"/>
                <a:cs typeface="Trebuchet MS"/>
              </a:rPr>
              <a:t>C</a:t>
            </a:r>
            <a:r>
              <a:rPr dirty="0" sz="1000" spc="-35" i="1">
                <a:latin typeface="Trebuchet MS"/>
                <a:cs typeface="Trebuchet MS"/>
              </a:rPr>
              <a:t>a</a:t>
            </a:r>
            <a:r>
              <a:rPr dirty="0" sz="1000" spc="-55" i="1">
                <a:latin typeface="Trebuchet MS"/>
                <a:cs typeface="Trebuchet MS"/>
              </a:rPr>
              <a:t>r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-40" i="1">
                <a:latin typeface="Trebuchet MS"/>
                <a:cs typeface="Trebuchet MS"/>
              </a:rPr>
              <a:t>on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Co</a:t>
            </a:r>
            <a:r>
              <a:rPr dirty="0" sz="1000" spc="-45" i="1">
                <a:latin typeface="Trebuchet MS"/>
                <a:cs typeface="Trebuchet MS"/>
              </a:rPr>
              <a:t>p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714375" marR="5080" indent="-137160">
              <a:lnSpc>
                <a:spcPct val="101499"/>
              </a:lnSpc>
              <a:spcBef>
                <a:spcPts val="18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adresele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de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e-mail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p</a:t>
            </a:r>
            <a:r>
              <a:rPr dirty="0" sz="900" spc="-45">
                <a:latin typeface="Arial"/>
                <a:cs typeface="Arial"/>
              </a:rPr>
              <a:t>ersoanel</a:t>
            </a:r>
            <a:r>
              <a:rPr dirty="0" sz="900" spc="-85">
                <a:latin typeface="Arial"/>
                <a:cs typeface="Arial"/>
              </a:rPr>
              <a:t>o</a:t>
            </a:r>
            <a:r>
              <a:rPr dirty="0" sz="900" spc="15">
                <a:latin typeface="Arial"/>
                <a:cs typeface="Arial"/>
              </a:rPr>
              <a:t>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c</a:t>
            </a:r>
            <a:r>
              <a:rPr dirty="0" sz="900" spc="-295">
                <a:latin typeface="Arial"/>
                <a:cs typeface="Arial"/>
              </a:rPr>
              <a:t>˘</a:t>
            </a:r>
            <a:r>
              <a:rPr dirty="0" sz="900" spc="-30">
                <a:latin typeface="Arial"/>
                <a:cs typeface="Arial"/>
              </a:rPr>
              <a:t>ar</a:t>
            </a:r>
            <a:r>
              <a:rPr dirty="0" sz="900" spc="-65">
                <a:latin typeface="Arial"/>
                <a:cs typeface="Arial"/>
              </a:rPr>
              <a:t>o</a:t>
            </a:r>
            <a:r>
              <a:rPr dirty="0" sz="900" spc="-25">
                <a:latin typeface="Arial"/>
                <a:cs typeface="Arial"/>
              </a:rPr>
              <a:t>ra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nu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este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adresat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180">
                <a:latin typeface="Arial"/>
                <a:cs typeface="Arial"/>
              </a:rPr>
              <a:t>ˆ</a:t>
            </a:r>
            <a:r>
              <a:rPr dirty="0" sz="900" spc="-30">
                <a:latin typeface="Arial"/>
                <a:cs typeface="Arial"/>
              </a:rPr>
              <a:t>ın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-30">
                <a:latin typeface="Arial"/>
                <a:cs typeface="Arial"/>
              </a:rPr>
              <a:t>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direct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mesajul</a:t>
            </a:r>
            <a:endParaRPr sz="9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14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5">
                <a:latin typeface="PMingLiU"/>
                <a:cs typeface="PMingLiU"/>
              </a:rPr>
              <a:t>Bcc</a:t>
            </a:r>
            <a:r>
              <a:rPr dirty="0" sz="1000" spc="70">
                <a:latin typeface="PMingLiU"/>
                <a:cs typeface="PMingLiU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30" i="1">
                <a:latin typeface="Trebuchet MS"/>
                <a:cs typeface="Trebuchet MS"/>
              </a:rPr>
              <a:t>Blind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C</a:t>
            </a:r>
            <a:r>
              <a:rPr dirty="0" sz="1000" spc="-35" i="1">
                <a:latin typeface="Trebuchet MS"/>
                <a:cs typeface="Trebuchet MS"/>
              </a:rPr>
              <a:t>a</a:t>
            </a:r>
            <a:r>
              <a:rPr dirty="0" sz="1000" spc="-55" i="1">
                <a:latin typeface="Trebuchet MS"/>
                <a:cs typeface="Trebuchet MS"/>
              </a:rPr>
              <a:t>r</a:t>
            </a:r>
            <a:r>
              <a:rPr dirty="0" sz="1000" spc="-45" i="1">
                <a:latin typeface="Trebuchet MS"/>
                <a:cs typeface="Trebuchet MS"/>
              </a:rPr>
              <a:t>b</a:t>
            </a:r>
            <a:r>
              <a:rPr dirty="0" sz="1000" spc="-40" i="1">
                <a:latin typeface="Trebuchet MS"/>
                <a:cs typeface="Trebuchet MS"/>
              </a:rPr>
              <a:t>on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15" i="1">
                <a:latin typeface="Trebuchet MS"/>
                <a:cs typeface="Trebuchet MS"/>
              </a:rPr>
              <a:t>Co</a:t>
            </a:r>
            <a:r>
              <a:rPr dirty="0" sz="1000" spc="-45" i="1">
                <a:latin typeface="Trebuchet MS"/>
                <a:cs typeface="Trebuchet MS"/>
              </a:rPr>
              <a:t>p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714375" marR="206375" indent="-137160">
              <a:lnSpc>
                <a:spcPct val="101499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adresele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de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e-mail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cel</a:t>
            </a:r>
            <a:r>
              <a:rPr dirty="0" sz="900" spc="-75">
                <a:latin typeface="Arial"/>
                <a:cs typeface="Arial"/>
              </a:rPr>
              <a:t>o</a:t>
            </a:r>
            <a:r>
              <a:rPr dirty="0" sz="900" spc="15">
                <a:latin typeface="Arial"/>
                <a:cs typeface="Arial"/>
              </a:rPr>
              <a:t>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c</a:t>
            </a:r>
            <a:r>
              <a:rPr dirty="0" sz="900" spc="-80">
                <a:latin typeface="Arial"/>
                <a:cs typeface="Arial"/>
              </a:rPr>
              <a:t>a</a:t>
            </a:r>
            <a:r>
              <a:rPr dirty="0" sz="900" spc="-40">
                <a:latin typeface="Arial"/>
                <a:cs typeface="Arial"/>
              </a:rPr>
              <a:t>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v</a:t>
            </a:r>
            <a:r>
              <a:rPr dirty="0" sz="900" spc="-65">
                <a:latin typeface="Arial"/>
                <a:cs typeface="Arial"/>
              </a:rPr>
              <a:t>o</a:t>
            </a:r>
            <a:r>
              <a:rPr dirty="0" sz="900" spc="15">
                <a:latin typeface="Arial"/>
                <a:cs typeface="Arial"/>
              </a:rPr>
              <a:t>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p</a:t>
            </a:r>
            <a:r>
              <a:rPr dirty="0" sz="900" spc="5">
                <a:latin typeface="Arial"/>
                <a:cs typeface="Arial"/>
              </a:rPr>
              <a:t>rimi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mesajul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f</a:t>
            </a:r>
            <a:r>
              <a:rPr dirty="0" sz="900" spc="-295">
                <a:latin typeface="Arial"/>
                <a:cs typeface="Arial"/>
              </a:rPr>
              <a:t>˘</a:t>
            </a:r>
            <a:r>
              <a:rPr dirty="0" sz="900" spc="-30">
                <a:latin typeface="Arial"/>
                <a:cs typeface="Arial"/>
              </a:rPr>
              <a:t>a</a:t>
            </a:r>
            <a:r>
              <a:rPr dirty="0" sz="900" spc="-30">
                <a:latin typeface="Arial"/>
                <a:cs typeface="Arial"/>
              </a:rPr>
              <a:t>r</a:t>
            </a:r>
            <a:r>
              <a:rPr dirty="0" sz="900" spc="-295">
                <a:latin typeface="Arial"/>
                <a:cs typeface="Arial"/>
              </a:rPr>
              <a:t>˘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ca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adresele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acest</a:t>
            </a:r>
            <a:r>
              <a:rPr dirty="0" sz="900" spc="-75">
                <a:latin typeface="Arial"/>
                <a:cs typeface="Arial"/>
              </a:rPr>
              <a:t>o</a:t>
            </a:r>
            <a:r>
              <a:rPr dirty="0" sz="900" spc="-25">
                <a:latin typeface="Arial"/>
                <a:cs typeface="Arial"/>
              </a:rPr>
              <a:t>ra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10">
                <a:latin typeface="Arial"/>
                <a:cs typeface="Arial"/>
              </a:rPr>
              <a:t>s</a:t>
            </a:r>
            <a:r>
              <a:rPr dirty="0" sz="900" spc="-295">
                <a:latin typeface="Arial"/>
                <a:cs typeface="Arial"/>
              </a:rPr>
              <a:t>˘</a:t>
            </a:r>
            <a:r>
              <a:rPr dirty="0" sz="900" spc="-6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fie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vizibile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cel</a:t>
            </a:r>
            <a:r>
              <a:rPr dirty="0" sz="900" spc="-80">
                <a:latin typeface="Arial"/>
                <a:cs typeface="Arial"/>
              </a:rPr>
              <a:t>o</a:t>
            </a:r>
            <a:r>
              <a:rPr dirty="0" sz="900" spc="-5">
                <a:latin typeface="Arial"/>
                <a:cs typeface="Arial"/>
              </a:rPr>
              <a:t>rlal</a:t>
            </a:r>
            <a:r>
              <a:rPr dirty="0" sz="900" spc="-160">
                <a:latin typeface="Arial"/>
                <a:cs typeface="Arial"/>
              </a:rPr>
              <a:t>t</a:t>
            </a:r>
            <a:r>
              <a:rPr dirty="0" baseline="-11111" sz="750" spc="-22">
                <a:latin typeface="Lucida Sans Unicode"/>
                <a:cs typeface="Lucida Sans Unicode"/>
              </a:rPr>
              <a:t>,</a:t>
            </a:r>
            <a:r>
              <a:rPr dirty="0" baseline="-11111" sz="750" spc="-97">
                <a:latin typeface="Lucida Sans Unicode"/>
                <a:cs typeface="Lucida Sans Unicode"/>
              </a:rPr>
              <a:t> </a:t>
            </a:r>
            <a:r>
              <a:rPr dirty="0" sz="900" spc="15">
                <a:latin typeface="Arial"/>
                <a:cs typeface="Arial"/>
              </a:rPr>
              <a:t>i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d</a:t>
            </a:r>
            <a:r>
              <a:rPr dirty="0" sz="900" spc="-20">
                <a:latin typeface="Arial"/>
                <a:cs typeface="Arial"/>
              </a:rPr>
              <a:t>estinat</a:t>
            </a:r>
            <a:r>
              <a:rPr dirty="0" sz="900" spc="-55">
                <a:latin typeface="Arial"/>
                <a:cs typeface="Arial"/>
              </a:rPr>
              <a:t>a</a:t>
            </a:r>
            <a:r>
              <a:rPr dirty="0" sz="900" spc="15">
                <a:latin typeface="Arial"/>
                <a:cs typeface="Arial"/>
              </a:rPr>
              <a:t>ri</a:t>
            </a:r>
            <a:endParaRPr sz="9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14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20">
                <a:latin typeface="PMingLiU"/>
                <a:cs typeface="PMingLiU"/>
              </a:rPr>
              <a:t>Subject</a:t>
            </a:r>
            <a:endParaRPr sz="1000">
              <a:latin typeface="PMingLiU"/>
              <a:cs typeface="PMingLiU"/>
            </a:endParaRPr>
          </a:p>
          <a:p>
            <a:pPr marL="577215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subiectul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mesajului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39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6715" y="116166"/>
            <a:ext cx="4445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5">
                <a:solidFill>
                  <a:srgbClr val="B85433"/>
                </a:solidFill>
                <a:latin typeface="Tahoma"/>
                <a:cs typeface="Tahoma"/>
              </a:rPr>
              <a:t>WWW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29869"/>
            <a:ext cx="3778885" cy="2155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5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80" i="1">
                <a:latin typeface="Trebuchet MS"/>
                <a:cs typeface="Trebuchet MS"/>
              </a:rPr>
              <a:t>rld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Wide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55" i="1">
                <a:latin typeface="Trebuchet MS"/>
                <a:cs typeface="Trebuchet MS"/>
              </a:rPr>
              <a:t>W</a:t>
            </a:r>
            <a:r>
              <a:rPr dirty="0" sz="1100" spc="-80" i="1">
                <a:latin typeface="Trebuchet MS"/>
                <a:cs typeface="Trebuchet MS"/>
              </a:rPr>
              <a:t>eb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spa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ie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rintre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ce</a:t>
            </a:r>
            <a:r>
              <a:rPr dirty="0" sz="1100" spc="-45">
                <a:latin typeface="Tahoma"/>
                <a:cs typeface="Tahoma"/>
              </a:rPr>
              <a:t>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cunoscute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Internet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ofe</a:t>
            </a:r>
            <a:r>
              <a:rPr dirty="0" sz="1100" spc="-50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resurse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Internet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5" b="1">
                <a:latin typeface="Arial"/>
                <a:cs typeface="Arial"/>
              </a:rPr>
              <a:t>NU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 spc="-40">
                <a:latin typeface="Tahoma"/>
                <a:cs typeface="Tahoma"/>
              </a:rPr>
              <a:t>trebuie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confundat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Internet-ul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40">
                <a:latin typeface="Tahoma"/>
                <a:cs typeface="Tahoma"/>
              </a:rPr>
              <a:t>eb-ul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serviciu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func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ionea</a:t>
            </a:r>
            <a:r>
              <a:rPr dirty="0" sz="1000" spc="-50">
                <a:latin typeface="Tahoma"/>
                <a:cs typeface="Tahoma"/>
              </a:rPr>
              <a:t>z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deasu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Internet-ului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unde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45">
                <a:latin typeface="Tahoma"/>
                <a:cs typeface="Tahoma"/>
              </a:rPr>
              <a:t>rovine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denumirea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50">
                <a:latin typeface="Tahoma"/>
                <a:cs typeface="Tahoma"/>
              </a:rPr>
              <a:t>eb?</a:t>
            </a:r>
            <a:endParaRPr sz="1100">
              <a:latin typeface="Tahoma"/>
              <a:cs typeface="Tahoma"/>
            </a:endParaRPr>
          </a:p>
          <a:p>
            <a:pPr marL="437515" marR="19431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paginile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40">
                <a:latin typeface="Tahoma"/>
                <a:cs typeface="Tahoma"/>
              </a:rPr>
              <a:t>b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hy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ertext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(text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rmal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+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le</a:t>
            </a:r>
            <a:r>
              <a:rPr dirty="0" sz="1000" spc="-75">
                <a:latin typeface="Tahoma"/>
                <a:cs typeface="Tahoma"/>
              </a:rPr>
              <a:t>g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20">
                <a:latin typeface="Tahoma"/>
                <a:cs typeface="Tahoma"/>
              </a:rPr>
              <a:t>aturi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35">
                <a:latin typeface="Tahoma"/>
                <a:cs typeface="Tahoma"/>
              </a:rPr>
              <a:t>atre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pagini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50">
                <a:latin typeface="Tahoma"/>
                <a:cs typeface="Tahoma"/>
              </a:rPr>
              <a:t>eb,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numite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hy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erlink-uri)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colec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astfel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rma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denumi</a:t>
            </a:r>
            <a:r>
              <a:rPr dirty="0" sz="1000" spc="-4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65">
                <a:latin typeface="Tahoma"/>
                <a:cs typeface="Tahoma"/>
              </a:rPr>
              <a:t>eb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inf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ie</a:t>
            </a:r>
            <a:endParaRPr sz="1000">
              <a:latin typeface="Tahoma"/>
              <a:cs typeface="Tahoma"/>
            </a:endParaRPr>
          </a:p>
          <a:p>
            <a:pPr marL="437515" marR="508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denumirea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W</a:t>
            </a:r>
            <a:r>
              <a:rPr dirty="0" sz="1000" spc="-50">
                <a:latin typeface="Tahoma"/>
                <a:cs typeface="Tahoma"/>
              </a:rPr>
              <a:t>eb,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sau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>
                <a:latin typeface="Tahoma"/>
                <a:cs typeface="Tahoma"/>
              </a:rPr>
              <a:t>WWW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refe</a:t>
            </a:r>
            <a:r>
              <a:rPr dirty="0" sz="1000" spc="-5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-114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35">
                <a:latin typeface="Tahoma"/>
                <a:cs typeface="Tahoma"/>
              </a:rPr>
              <a:t>ıntreaga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colec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resurse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Internet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accesibile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hy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erlink-uri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41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04465">
              <a:lnSpc>
                <a:spcPct val="100000"/>
              </a:lnSpc>
            </a:pPr>
            <a:r>
              <a:rPr dirty="0" spc="-35"/>
              <a:t>Servicii</a:t>
            </a:r>
            <a:r>
              <a:rPr dirty="0" spc="10"/>
              <a:t> </a:t>
            </a:r>
            <a:r>
              <a:rPr dirty="0" spc="-55"/>
              <a:t>bazate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114"/>
              <a:t>e</a:t>
            </a:r>
            <a:r>
              <a:rPr dirty="0" spc="10"/>
              <a:t> </a:t>
            </a:r>
            <a:r>
              <a:rPr dirty="0" spc="15"/>
              <a:t>WWW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17792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engine-uri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(G</a:t>
            </a:r>
            <a:r>
              <a:rPr dirty="0" sz="1100" spc="5">
                <a:latin typeface="Tahoma"/>
                <a:cs typeface="Tahoma"/>
              </a:rPr>
              <a:t>o</a:t>
            </a:r>
            <a:r>
              <a:rPr dirty="0" sz="1100" spc="-40">
                <a:latin typeface="Tahoma"/>
                <a:cs typeface="Tahoma"/>
              </a:rPr>
              <a:t>ogle)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</a:t>
            </a:r>
            <a:r>
              <a:rPr dirty="0" sz="1100" spc="-4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cializ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(</a:t>
            </a:r>
            <a:r>
              <a:rPr dirty="0" sz="1100" spc="-10">
                <a:latin typeface="Tahoma"/>
                <a:cs typeface="Tahoma"/>
              </a:rPr>
              <a:t>F</a:t>
            </a:r>
            <a:r>
              <a:rPr dirty="0" sz="1100" spc="-55">
                <a:latin typeface="Tahoma"/>
                <a:cs typeface="Tahoma"/>
              </a:rPr>
              <a:t>ace</a:t>
            </a:r>
            <a:r>
              <a:rPr dirty="0" sz="1100" spc="-30">
                <a:latin typeface="Tahoma"/>
                <a:cs typeface="Tahoma"/>
              </a:rPr>
              <a:t>b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ok)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online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75">
                <a:latin typeface="Tahoma"/>
                <a:cs typeface="Tahoma"/>
              </a:rPr>
              <a:t>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(Amazon)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40">
                <a:latin typeface="Tahoma"/>
                <a:cs typeface="Tahoma"/>
              </a:rPr>
              <a:t>ebmail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(GM</a:t>
            </a:r>
            <a:r>
              <a:rPr dirty="0" sz="1100" spc="5">
                <a:latin typeface="Tahoma"/>
                <a:cs typeface="Tahoma"/>
              </a:rPr>
              <a:t>a</a:t>
            </a:r>
            <a:r>
              <a:rPr dirty="0" sz="1100" spc="-10">
                <a:latin typeface="Tahoma"/>
                <a:cs typeface="Tahoma"/>
              </a:rPr>
              <a:t>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Y</a:t>
            </a:r>
            <a:r>
              <a:rPr dirty="0" sz="1100" spc="-55">
                <a:latin typeface="Tahoma"/>
                <a:cs typeface="Tahoma"/>
              </a:rPr>
              <a:t>ah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o!)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multimedia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(</a:t>
            </a:r>
            <a:r>
              <a:rPr dirty="0" sz="1100" spc="-35">
                <a:latin typeface="Tahoma"/>
                <a:cs typeface="Tahoma"/>
              </a:rPr>
              <a:t>Y</a:t>
            </a:r>
            <a:r>
              <a:rPr dirty="0" sz="1100" spc="-5">
                <a:latin typeface="Tahoma"/>
                <a:cs typeface="Tahoma"/>
              </a:rPr>
              <a:t>ou</a:t>
            </a:r>
            <a:r>
              <a:rPr dirty="0" sz="1100" spc="-95">
                <a:latin typeface="Tahoma"/>
                <a:cs typeface="Tahoma"/>
              </a:rPr>
              <a:t>T</a:t>
            </a:r>
            <a:r>
              <a:rPr dirty="0" sz="1100" spc="-60">
                <a:latin typeface="Tahoma"/>
                <a:cs typeface="Tahoma"/>
              </a:rPr>
              <a:t>u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50">
                <a:latin typeface="Tahoma"/>
                <a:cs typeface="Tahoma"/>
              </a:rPr>
              <a:t>e)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Tahoma"/>
                <a:cs typeface="Tahoma"/>
              </a:rPr>
              <a:t>tiri,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Wiki</a:t>
            </a:r>
            <a:r>
              <a:rPr dirty="0" sz="1100" spc="25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edia)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42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16910">
              <a:lnSpc>
                <a:spcPct val="100000"/>
              </a:lnSpc>
            </a:pPr>
            <a:r>
              <a:rPr dirty="0" spc="-60"/>
              <a:t>Concept</a:t>
            </a:r>
            <a:r>
              <a:rPr dirty="0" spc="-55"/>
              <a:t>e</a:t>
            </a:r>
            <a:r>
              <a:rPr dirty="0" spc="15"/>
              <a:t> </a:t>
            </a:r>
            <a:r>
              <a:rPr dirty="0" spc="15"/>
              <a:t>WWW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676440"/>
            <a:ext cx="3784600" cy="2252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trei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tehnologii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ba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0">
                <a:latin typeface="Tahoma"/>
                <a:cs typeface="Tahoma"/>
              </a:rPr>
              <a:t>URL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0" i="1">
                <a:latin typeface="Trebuchet MS"/>
                <a:cs typeface="Trebuchet MS"/>
              </a:rPr>
              <a:t>Unif</a:t>
            </a:r>
            <a:r>
              <a:rPr dirty="0" sz="1000" spc="-75" i="1">
                <a:latin typeface="Trebuchet MS"/>
                <a:cs typeface="Trebuchet MS"/>
              </a:rPr>
              <a:t>o</a:t>
            </a:r>
            <a:r>
              <a:rPr dirty="0" sz="1000" spc="-60" i="1">
                <a:latin typeface="Trebuchet MS"/>
                <a:cs typeface="Trebuchet MS"/>
              </a:rPr>
              <a:t>rm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Resource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5" i="1">
                <a:latin typeface="Trebuchet MS"/>
                <a:cs typeface="Trebuchet MS"/>
              </a:rPr>
              <a:t>L</a:t>
            </a:r>
            <a:r>
              <a:rPr dirty="0" sz="1000" spc="20" i="1">
                <a:latin typeface="Trebuchet MS"/>
                <a:cs typeface="Trebuchet MS"/>
              </a:rPr>
              <a:t>o</a:t>
            </a:r>
            <a:r>
              <a:rPr dirty="0" sz="1000" spc="-40" i="1">
                <a:latin typeface="Trebuchet MS"/>
                <a:cs typeface="Trebuchet MS"/>
              </a:rPr>
              <a:t>cat</a:t>
            </a:r>
            <a:r>
              <a:rPr dirty="0" sz="1000" spc="-80" i="1">
                <a:latin typeface="Trebuchet MS"/>
                <a:cs typeface="Trebuchet MS"/>
              </a:rPr>
              <a:t>o</a:t>
            </a:r>
            <a:r>
              <a:rPr dirty="0" sz="1000" spc="-80" i="1">
                <a:latin typeface="Trebuchet MS"/>
                <a:cs typeface="Trebuchet MS"/>
              </a:rPr>
              <a:t>r</a:t>
            </a:r>
            <a:r>
              <a:rPr dirty="0" sz="1000" spc="-195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75">
                <a:latin typeface="Tahoma"/>
                <a:cs typeface="Tahoma"/>
              </a:rPr>
              <a:t>HTTP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10" i="1">
                <a:latin typeface="Trebuchet MS"/>
                <a:cs typeface="Trebuchet MS"/>
              </a:rPr>
              <a:t>Hy</a:t>
            </a:r>
            <a:r>
              <a:rPr dirty="0" sz="1000" spc="15" i="1">
                <a:latin typeface="Trebuchet MS"/>
                <a:cs typeface="Trebuchet MS"/>
              </a:rPr>
              <a:t>p</a:t>
            </a:r>
            <a:r>
              <a:rPr dirty="0" sz="1000" spc="-75" i="1">
                <a:latin typeface="Trebuchet MS"/>
                <a:cs typeface="Trebuchet MS"/>
              </a:rPr>
              <a:t>ertext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10" i="1">
                <a:latin typeface="Trebuchet MS"/>
                <a:cs typeface="Trebuchet MS"/>
              </a:rPr>
              <a:t>T</a:t>
            </a:r>
            <a:r>
              <a:rPr dirty="0" sz="1000" spc="-65" i="1">
                <a:latin typeface="Trebuchet MS"/>
                <a:cs typeface="Trebuchet MS"/>
              </a:rPr>
              <a:t>ransfer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Prot</a:t>
            </a:r>
            <a:r>
              <a:rPr dirty="0" sz="1000" spc="-5" i="1">
                <a:latin typeface="Trebuchet MS"/>
                <a:cs typeface="Trebuchet MS"/>
              </a:rPr>
              <a:t>o</a:t>
            </a:r>
            <a:r>
              <a:rPr dirty="0" sz="1000" spc="-50" i="1">
                <a:latin typeface="Trebuchet MS"/>
                <a:cs typeface="Trebuchet MS"/>
              </a:rPr>
              <a:t>col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65">
                <a:latin typeface="Tahoma"/>
                <a:cs typeface="Tahoma"/>
              </a:rPr>
              <a:t>HTML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10" i="1">
                <a:latin typeface="Trebuchet MS"/>
                <a:cs typeface="Trebuchet MS"/>
              </a:rPr>
              <a:t>Hy</a:t>
            </a:r>
            <a:r>
              <a:rPr dirty="0" sz="1000" spc="15" i="1">
                <a:latin typeface="Trebuchet MS"/>
                <a:cs typeface="Trebuchet MS"/>
              </a:rPr>
              <a:t>p</a:t>
            </a:r>
            <a:r>
              <a:rPr dirty="0" sz="1000" spc="-75" i="1">
                <a:latin typeface="Trebuchet MS"/>
                <a:cs typeface="Trebuchet MS"/>
              </a:rPr>
              <a:t>ertext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35" i="1">
                <a:latin typeface="Trebuchet MS"/>
                <a:cs typeface="Trebuchet MS"/>
              </a:rPr>
              <a:t>M</a:t>
            </a:r>
            <a:r>
              <a:rPr dirty="0" sz="1000" spc="-5" i="1">
                <a:latin typeface="Trebuchet MS"/>
                <a:cs typeface="Trebuchet MS"/>
              </a:rPr>
              <a:t>a</a:t>
            </a:r>
            <a:r>
              <a:rPr dirty="0" sz="1000" spc="-50" i="1">
                <a:latin typeface="Trebuchet MS"/>
                <a:cs typeface="Trebuchet MS"/>
              </a:rPr>
              <a:t>rkup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Langu</a:t>
            </a:r>
            <a:r>
              <a:rPr dirty="0" sz="1000" spc="-30" i="1">
                <a:latin typeface="Trebuchet MS"/>
                <a:cs typeface="Trebuchet MS"/>
              </a:rPr>
              <a:t>a</a:t>
            </a:r>
            <a:r>
              <a:rPr dirty="0" sz="1000" spc="-50" i="1">
                <a:latin typeface="Trebuchet MS"/>
                <a:cs typeface="Trebuchet MS"/>
              </a:rPr>
              <a:t>g</a:t>
            </a:r>
            <a:r>
              <a:rPr dirty="0" sz="1000" spc="5" i="1">
                <a:latin typeface="Trebuchet MS"/>
                <a:cs typeface="Trebuchet MS"/>
              </a:rPr>
              <a:t>e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  <a:p>
            <a:pPr marL="160655" marR="889635" indent="-148590">
              <a:lnSpc>
                <a:spcPct val="102699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latin typeface="Tahoma"/>
                <a:cs typeface="Tahoma"/>
              </a:rPr>
              <a:t>URL: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identificat</a:t>
            </a:r>
            <a:r>
              <a:rPr dirty="0" sz="1100" spc="-6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resursei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145">
                <a:latin typeface="PMingLiU"/>
                <a:cs typeface="PMingLiU"/>
              </a:rPr>
              <a:t>protocol://hostname/path/to/resourc</a:t>
            </a:r>
            <a:r>
              <a:rPr dirty="0" sz="1100" spc="155">
                <a:latin typeface="PMingLiU"/>
                <a:cs typeface="PMingLiU"/>
              </a:rPr>
              <a:t>e</a:t>
            </a:r>
            <a:r>
              <a:rPr dirty="0" sz="110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160655" marR="17653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5">
                <a:latin typeface="Tahoma"/>
                <a:cs typeface="Tahoma"/>
              </a:rPr>
              <a:t>HTTP: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rot</a:t>
            </a:r>
            <a:r>
              <a:rPr dirty="0" sz="1100" spc="-1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colul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folosit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40">
                <a:latin typeface="Tahoma"/>
                <a:cs typeface="Tahoma"/>
              </a:rPr>
              <a:t>entru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paginil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65">
                <a:latin typeface="Tahoma"/>
                <a:cs typeface="Tahoma"/>
              </a:rPr>
              <a:t>HTML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limbaj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descriere</a:t>
            </a:r>
            <a:endParaRPr sz="1000">
              <a:latin typeface="Tahoma"/>
              <a:cs typeface="Tahoma"/>
            </a:endParaRPr>
          </a:p>
          <a:p>
            <a:pPr marL="437515" marR="508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folosit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entru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putea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reda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inf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Tahoma"/>
                <a:cs typeface="Tahoma"/>
              </a:rPr>
              <a:t>ii,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imagini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resurse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pagi</a:t>
            </a:r>
            <a:r>
              <a:rPr dirty="0" sz="1000" spc="-55">
                <a:latin typeface="Tahoma"/>
                <a:cs typeface="Tahoma"/>
              </a:rPr>
              <a:t>n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65">
                <a:latin typeface="Tahoma"/>
                <a:cs typeface="Tahoma"/>
              </a:rPr>
              <a:t>eb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1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inf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iile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sunt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afi</a:t>
            </a:r>
            <a:r>
              <a:rPr dirty="0" sz="1000" spc="-335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navigat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</a:t>
            </a:r>
            <a:r>
              <a:rPr dirty="0" sz="1000" spc="-5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wser)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43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62275">
              <a:lnSpc>
                <a:spcPct val="100000"/>
              </a:lnSpc>
            </a:pPr>
            <a:r>
              <a:rPr dirty="0" spc="-70"/>
              <a:t>Servere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45"/>
              <a:t>clien</a:t>
            </a:r>
            <a:r>
              <a:rPr dirty="0" sz="120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135"/>
              <a:t>w</a:t>
            </a:r>
            <a:r>
              <a:rPr dirty="0" sz="1200" spc="-90"/>
              <a:t>eb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4894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servere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Apache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W</a:t>
            </a:r>
            <a:r>
              <a:rPr dirty="0" sz="1000" spc="-65">
                <a:latin typeface="Tahoma"/>
                <a:cs typeface="Tahoma"/>
              </a:rPr>
              <a:t>eb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Server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Microsoft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</a:t>
            </a:r>
            <a:r>
              <a:rPr dirty="0" sz="1000" spc="-55">
                <a:latin typeface="Tahoma"/>
                <a:cs typeface="Tahoma"/>
              </a:rPr>
              <a:t>IS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(Internet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Inf</a:t>
            </a:r>
            <a:r>
              <a:rPr dirty="0" sz="1000" spc="-9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rmation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Services)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lightt</a:t>
            </a:r>
            <a:r>
              <a:rPr dirty="0" sz="1000" spc="1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d,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nginx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clien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5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 spc="-60">
                <a:latin typeface="Tahoma"/>
                <a:cs typeface="Tahoma"/>
              </a:rPr>
              <a:t>b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65">
                <a:latin typeface="Tahoma"/>
                <a:cs typeface="Tahoma"/>
              </a:rPr>
              <a:t>wsere,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navigato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Microsoft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Internet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Expl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6,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7,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Mozilla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Firef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x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3.5,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3.6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Netsca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Navigat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lynx,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links,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w3m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(text-based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65">
                <a:latin typeface="Tahoma"/>
                <a:cs typeface="Tahoma"/>
              </a:rPr>
              <a:t>eb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70">
                <a:latin typeface="Tahoma"/>
                <a:cs typeface="Tahoma"/>
              </a:rPr>
              <a:t>wse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44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59504">
              <a:lnSpc>
                <a:spcPct val="100000"/>
              </a:lnSpc>
            </a:pPr>
            <a:r>
              <a:rPr dirty="0" spc="-30"/>
              <a:t>Unix</a:t>
            </a:r>
            <a:r>
              <a:rPr dirty="0" spc="10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405" y="670486"/>
            <a:ext cx="3499201" cy="218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6399" y="2869857"/>
            <a:ext cx="289560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80">
                <a:latin typeface="PMingLiU"/>
                <a:cs typeface="PMingLiU"/>
                <a:hlinkClick r:id="rId4"/>
              </a:rPr>
              <a:t>http://www.f</a:t>
            </a:r>
            <a:r>
              <a:rPr dirty="0" sz="600" spc="50">
                <a:latin typeface="PMingLiU"/>
                <a:cs typeface="PMingLiU"/>
                <a:hlinkClick r:id="rId4"/>
              </a:rPr>
              <a:t>i</a:t>
            </a:r>
            <a:r>
              <a:rPr dirty="0" sz="600" spc="80">
                <a:latin typeface="PMingLiU"/>
                <a:cs typeface="PMingLiU"/>
                <a:hlinkClick r:id="rId4"/>
              </a:rPr>
              <a:t>reboxtraining.com/blog</a:t>
            </a:r>
            <a:r>
              <a:rPr dirty="0" sz="600" spc="45">
                <a:latin typeface="PMingLiU"/>
                <a:cs typeface="PMingLiU"/>
                <a:hlinkClick r:id="rId4"/>
              </a:rPr>
              <a:t>/</a:t>
            </a:r>
            <a:r>
              <a:rPr dirty="0" sz="600" spc="25">
                <a:latin typeface="PMingLiU"/>
                <a:cs typeface="PMingLiU"/>
                <a:hlinkClick r:id="rId4"/>
              </a:rPr>
              <a:t>wp</a:t>
            </a:r>
            <a:r>
              <a:rPr dirty="0" sz="600" spc="65">
                <a:latin typeface="PMingLiU"/>
                <a:cs typeface="PMingLiU"/>
                <a:hlinkClick r:id="rId4"/>
              </a:rPr>
              <a:t>-</a:t>
            </a:r>
            <a:r>
              <a:rPr dirty="0" sz="600" spc="70">
                <a:latin typeface="PMingLiU"/>
                <a:cs typeface="PMingLiU"/>
                <a:hlinkClick r:id="rId4"/>
              </a:rPr>
              <a:t>cont</a:t>
            </a:r>
            <a:r>
              <a:rPr dirty="0" sz="600" spc="70">
                <a:latin typeface="PMingLiU"/>
                <a:cs typeface="PMingLiU"/>
                <a:hlinkClick r:id="rId4"/>
              </a:rPr>
              <a:t>e</a:t>
            </a:r>
            <a:r>
              <a:rPr dirty="0" sz="600" spc="70">
                <a:latin typeface="PMingLiU"/>
                <a:cs typeface="PMingLiU"/>
                <a:hlinkClick r:id="rId4"/>
              </a:rPr>
              <a:t>nt/uploads/2012/02/Uni</a:t>
            </a:r>
            <a:r>
              <a:rPr dirty="0" sz="600" spc="75">
                <a:latin typeface="PMingLiU"/>
                <a:cs typeface="PMingLiU"/>
                <a:hlinkClick r:id="rId4"/>
              </a:rPr>
              <a:t>x</a:t>
            </a:r>
            <a:r>
              <a:rPr dirty="0" sz="600" spc="70">
                <a:latin typeface="PMingLiU"/>
                <a:cs typeface="PMingLiU"/>
                <a:hlinkClick r:id="rId4"/>
              </a:rPr>
              <a:t>.png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5" action="ppaction://hlinksldjump"/>
              </a:rPr>
              <a:t>Cursul</a:t>
            </a:r>
            <a:r>
              <a:rPr dirty="0" baseline="5555" sz="750" spc="3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7,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30">
                <a:hlinkClick r:id="rId5" action="ppaction://hlinksldjump"/>
              </a:rPr>
              <a:t>Servicii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de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re</a:t>
            </a:r>
            <a:r>
              <a:rPr dirty="0" baseline="5555" sz="750" spc="-254">
                <a:hlinkClick r:id="rId5" action="ppaction://hlinksldjump"/>
              </a:rPr>
              <a:t>t</a:t>
            </a:r>
            <a:r>
              <a:rPr dirty="0" sz="500" spc="0">
                <a:hlinkClick r:id="rId5" action="ppaction://hlinksldjump"/>
              </a:rPr>
              <a:t>,</a:t>
            </a:r>
            <a:r>
              <a:rPr dirty="0" baseline="5555" sz="750" spc="-52">
                <a:hlinkClick r:id="rId5" action="ppaction://hlinksldjump"/>
              </a:rPr>
              <a:t>ea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25470">
              <a:lnSpc>
                <a:spcPct val="100000"/>
              </a:lnSpc>
            </a:pPr>
            <a:r>
              <a:rPr dirty="0" spc="-20"/>
              <a:t>W</a:t>
            </a:r>
            <a:r>
              <a:rPr dirty="0" spc="-90"/>
              <a:t>eb</a:t>
            </a:r>
            <a:r>
              <a:rPr dirty="0" spc="10"/>
              <a:t> </a:t>
            </a:r>
            <a:r>
              <a:rPr dirty="0" spc="-60"/>
              <a:t>Development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5409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dezvolt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rula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cadrul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serviciil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front-end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design,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</a:t>
            </a:r>
            <a:r>
              <a:rPr dirty="0" sz="1000" spc="-3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ect,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interfa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Tahoma"/>
                <a:cs typeface="Tahoma"/>
              </a:rPr>
              <a:t>func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ionali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vizibile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utilizat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rului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45">
                <a:latin typeface="Tahoma"/>
                <a:cs typeface="Tahoma"/>
              </a:rPr>
              <a:t>HTML,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45">
                <a:latin typeface="Tahoma"/>
                <a:cs typeface="Tahoma"/>
              </a:rPr>
              <a:t>XML,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C</a:t>
            </a:r>
            <a:r>
              <a:rPr dirty="0" sz="1000" spc="1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S,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JavaScript,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grafi</a:t>
            </a:r>
            <a:r>
              <a:rPr dirty="0" sz="1000" spc="-40">
                <a:latin typeface="Tahoma"/>
                <a:cs typeface="Tahoma"/>
              </a:rPr>
              <a:t>c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back-end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Tahoma"/>
                <a:cs typeface="Tahoma"/>
              </a:rPr>
              <a:t>st</a:t>
            </a:r>
            <a:r>
              <a:rPr dirty="0" sz="1000" spc="-1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ersisten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inf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rma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Tahoma"/>
                <a:cs typeface="Tahoma"/>
              </a:rPr>
              <a:t>iil</a:t>
            </a:r>
            <a:r>
              <a:rPr dirty="0" sz="1000" spc="-4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uc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bazele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date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interac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iunea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serverul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65">
                <a:latin typeface="Tahoma"/>
                <a:cs typeface="Tahoma"/>
              </a:rPr>
              <a:t>eb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65">
                <a:latin typeface="Tahoma"/>
                <a:cs typeface="Tahoma"/>
              </a:rPr>
              <a:t>PH</a:t>
            </a:r>
            <a:r>
              <a:rPr dirty="0" sz="1000" spc="-2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Ru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-125">
                <a:latin typeface="Tahoma"/>
                <a:cs typeface="Tahoma"/>
              </a:rPr>
              <a:t>y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JavaScript,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Python,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erl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45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81605">
              <a:lnSpc>
                <a:spcPct val="100000"/>
              </a:lnSpc>
            </a:pPr>
            <a:r>
              <a:rPr dirty="0" spc="-15"/>
              <a:t>Tipuri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45"/>
              <a:t>servicii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40"/>
              <a:t>r</a:t>
            </a:r>
            <a:r>
              <a:rPr dirty="0" spc="-114"/>
              <a:t>e</a:t>
            </a:r>
            <a:r>
              <a:rPr dirty="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7129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conexiune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7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SSH: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rul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comenzi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distan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desktop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sh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60">
                <a:latin typeface="Tahoma"/>
                <a:cs typeface="Tahoma"/>
              </a:rPr>
              <a:t>ng: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VNC,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Remote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Desktop,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35">
                <a:latin typeface="Tahoma"/>
                <a:cs typeface="Tahoma"/>
              </a:rPr>
              <a:t>eamVie</a:t>
            </a:r>
            <a:r>
              <a:rPr dirty="0" sz="1000" spc="-80">
                <a:latin typeface="Tahoma"/>
                <a:cs typeface="Tahoma"/>
              </a:rPr>
              <a:t>w</a:t>
            </a:r>
            <a:r>
              <a:rPr dirty="0" sz="1000" spc="-45">
                <a:latin typeface="Tahoma"/>
                <a:cs typeface="Tahoma"/>
              </a:rPr>
              <a:t>er,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W</a:t>
            </a:r>
            <a:r>
              <a:rPr dirty="0" sz="1000" spc="-35">
                <a:latin typeface="Tahoma"/>
                <a:cs typeface="Tahoma"/>
              </a:rPr>
              <a:t>ebEx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transfer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iere</a:t>
            </a:r>
            <a:endParaRPr sz="11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35">
                <a:latin typeface="Tahoma"/>
                <a:cs typeface="Tahoma"/>
              </a:rPr>
              <a:t>FTP: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upload/d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wnload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linie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coman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5">
                <a:latin typeface="Tahoma"/>
                <a:cs typeface="Tahoma"/>
              </a:rPr>
              <a:t>SSH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105">
                <a:latin typeface="PMingLiU"/>
                <a:cs typeface="PMingLiU"/>
              </a:rPr>
              <a:t>scp</a:t>
            </a:r>
            <a:r>
              <a:rPr dirty="0" sz="1000" spc="-40">
                <a:latin typeface="Tahoma"/>
                <a:cs typeface="Tahoma"/>
              </a:rPr>
              <a:t>):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upload/d</a:t>
            </a:r>
            <a:r>
              <a:rPr dirty="0" sz="1000" spc="-5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wnload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acces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linia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coman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540">
                <a:latin typeface="Tahoma"/>
                <a:cs typeface="Tahoma"/>
              </a:rPr>
              <a:t>˘</a:t>
            </a:r>
            <a:r>
              <a:rPr dirty="0" sz="1000" spc="-5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HTTP: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420">
                <a:latin typeface="Tahoma"/>
                <a:cs typeface="Tahoma"/>
              </a:rPr>
              <a:t>ˆ</a:t>
            </a:r>
            <a:r>
              <a:rPr dirty="0" sz="1000" spc="-20">
                <a:latin typeface="Tahoma"/>
                <a:cs typeface="Tahoma"/>
              </a:rPr>
              <a:t>ın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general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wnload</a:t>
            </a:r>
            <a:endParaRPr sz="1000">
              <a:latin typeface="Tahoma"/>
              <a:cs typeface="Tahoma"/>
            </a:endParaRPr>
          </a:p>
          <a:p>
            <a:pPr marL="40005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Bit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rrent: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distrib</a:t>
            </a:r>
            <a:r>
              <a:rPr dirty="0" sz="1000" spc="-25">
                <a:latin typeface="Tahoma"/>
                <a:cs typeface="Tahoma"/>
              </a:rPr>
              <a:t>u</a:t>
            </a:r>
            <a:r>
              <a:rPr dirty="0" sz="1000" spc="-235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ie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fi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iere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endParaRPr sz="10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resurse: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65">
                <a:latin typeface="Tahoma"/>
                <a:cs typeface="Tahoma"/>
              </a:rPr>
              <a:t>HTTP/WWW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25">
                <a:latin typeface="Tahoma"/>
                <a:cs typeface="Tahoma"/>
              </a:rPr>
              <a:t>rin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URL)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e-mail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(SMT</a:t>
            </a:r>
            <a:r>
              <a:rPr dirty="0" sz="1100" spc="-40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20">
                <a:latin typeface="Tahoma"/>
                <a:cs typeface="Tahoma"/>
              </a:rPr>
              <a:t>POP3,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IMAP)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47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33650">
              <a:lnSpc>
                <a:spcPct val="100000"/>
              </a:lnSpc>
            </a:pPr>
            <a:r>
              <a:rPr dirty="0" spc="-30"/>
              <a:t>Unix</a:t>
            </a:r>
            <a:r>
              <a:rPr dirty="0" spc="10"/>
              <a:t> </a:t>
            </a:r>
            <a:r>
              <a:rPr dirty="0" spc="-30"/>
              <a:t>Ne</a:t>
            </a:r>
            <a:r>
              <a:rPr dirty="0" spc="-55"/>
              <a:t>t</a:t>
            </a:r>
            <a:r>
              <a:rPr dirty="0" spc="-135"/>
              <a:t>w</a:t>
            </a:r>
            <a:r>
              <a:rPr dirty="0" spc="-105"/>
              <a:t>o</a:t>
            </a:r>
            <a:r>
              <a:rPr dirty="0" spc="-35"/>
              <a:t>rk</a:t>
            </a:r>
            <a:r>
              <a:rPr dirty="0" spc="10"/>
              <a:t> </a:t>
            </a:r>
            <a:r>
              <a:rPr dirty="0" spc="-50"/>
              <a:t>Programming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37285"/>
            <a:ext cx="3764279" cy="210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Rich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W</a:t>
            </a:r>
            <a:r>
              <a:rPr dirty="0" sz="1100" spc="-35">
                <a:latin typeface="Tahoma"/>
                <a:cs typeface="Tahoma"/>
              </a:rPr>
              <a:t>.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Stevens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scris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30">
                <a:latin typeface="Tahoma"/>
                <a:cs typeface="Tahoma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Advanced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Programming</a:t>
            </a:r>
            <a:r>
              <a:rPr dirty="0" sz="1000" spc="25" i="1">
                <a:latin typeface="Trebuchet MS"/>
                <a:cs typeface="Trebuchet MS"/>
              </a:rPr>
              <a:t> </a:t>
            </a:r>
            <a:r>
              <a:rPr dirty="0" sz="1000" spc="-55" i="1">
                <a:latin typeface="Trebuchet MS"/>
                <a:cs typeface="Trebuchet MS"/>
              </a:rPr>
              <a:t>in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the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50" i="1">
                <a:latin typeface="Trebuchet MS"/>
                <a:cs typeface="Trebuchet MS"/>
              </a:rPr>
              <a:t>UNIX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5" i="1">
                <a:latin typeface="Trebuchet MS"/>
                <a:cs typeface="Trebuchet MS"/>
              </a:rPr>
              <a:t>Environ</a:t>
            </a:r>
            <a:r>
              <a:rPr dirty="0" sz="1000" spc="-40" i="1">
                <a:latin typeface="Trebuchet MS"/>
                <a:cs typeface="Trebuchet MS"/>
              </a:rPr>
              <a:t>m</a:t>
            </a:r>
            <a:r>
              <a:rPr dirty="0" sz="1000" spc="-65" i="1">
                <a:latin typeface="Trebuchet MS"/>
                <a:cs typeface="Trebuchet MS"/>
              </a:rPr>
              <a:t>ent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edi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3-a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(volumul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1)/edi</a:t>
            </a:r>
            <a:r>
              <a:rPr dirty="0" sz="1100" spc="-260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2-a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(volumul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2)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do</a:t>
            </a:r>
            <a:r>
              <a:rPr dirty="0" sz="1100" spc="-65">
                <a:latin typeface="Tahoma"/>
                <a:cs typeface="Tahoma"/>
              </a:rPr>
              <a:t>u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volume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Tahoma"/>
                <a:cs typeface="Tahoma"/>
              </a:rPr>
              <a:t>The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</a:t>
            </a:r>
            <a:r>
              <a:rPr dirty="0" sz="100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k</a:t>
            </a:r>
            <a:r>
              <a:rPr dirty="0" sz="1000" spc="-45">
                <a:latin typeface="Tahoma"/>
                <a:cs typeface="Tahoma"/>
              </a:rPr>
              <a:t>ets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Ne</a:t>
            </a:r>
            <a:r>
              <a:rPr dirty="0" sz="1000" spc="-35">
                <a:latin typeface="Tahoma"/>
                <a:cs typeface="Tahoma"/>
              </a:rPr>
              <a:t>t</a:t>
            </a:r>
            <a:r>
              <a:rPr dirty="0" sz="1000" spc="-95">
                <a:latin typeface="Tahoma"/>
                <a:cs typeface="Tahoma"/>
              </a:rPr>
              <a:t>w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0">
                <a:latin typeface="Tahoma"/>
                <a:cs typeface="Tahoma"/>
              </a:rPr>
              <a:t>king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API</a:t>
            </a:r>
            <a:endParaRPr sz="1000">
              <a:latin typeface="Tahoma"/>
              <a:cs typeface="Tahoma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Tahoma"/>
                <a:cs typeface="Tahoma"/>
              </a:rPr>
              <a:t>Inter</a:t>
            </a:r>
            <a:r>
              <a:rPr dirty="0" sz="1000" spc="-8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cess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Communication</a:t>
            </a:r>
            <a:endParaRPr sz="1000">
              <a:latin typeface="Tahoma"/>
              <a:cs typeface="Tahoma"/>
            </a:endParaRPr>
          </a:p>
          <a:p>
            <a:pPr marL="160655" marR="5080" indent="-148590">
              <a:lnSpc>
                <a:spcPct val="102600"/>
              </a:lnSpc>
              <a:spcBef>
                <a:spcPts val="32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aco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75">
                <a:latin typeface="Tahoma"/>
                <a:cs typeface="Tahoma"/>
              </a:rPr>
              <a:t>e</a:t>
            </a:r>
            <a:r>
              <a:rPr dirty="0" sz="1100" spc="-65">
                <a:latin typeface="Tahoma"/>
                <a:cs typeface="Tahoma"/>
              </a:rPr>
              <a:t>r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exhausti</a:t>
            </a:r>
            <a:r>
              <a:rPr dirty="0" sz="1100" spc="-60">
                <a:latin typeface="Tahoma"/>
                <a:cs typeface="Tahoma"/>
              </a:rPr>
              <a:t>v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as</a:t>
            </a:r>
            <a:r>
              <a:rPr dirty="0" sz="1100" spc="-35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ecte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rogram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nivelul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elei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15">
                <a:latin typeface="Tahoma"/>
                <a:cs typeface="Tahoma"/>
              </a:rPr>
              <a:t>(C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85">
                <a:latin typeface="Tahoma"/>
                <a:cs typeface="Tahoma"/>
              </a:rPr>
              <a:t>&amp;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Unix)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des</a:t>
            </a:r>
            <a:r>
              <a:rPr dirty="0" sz="1100" spc="-100">
                <a:latin typeface="Tahoma"/>
                <a:cs typeface="Tahoma"/>
              </a:rPr>
              <a:t>p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stiva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TCP/IP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clien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i,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thread-uri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Tahoma"/>
                <a:cs typeface="Tahoma"/>
              </a:rPr>
              <a:t>op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iuni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avansate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80">
                <a:latin typeface="Tahoma"/>
                <a:cs typeface="Tahoma"/>
              </a:rPr>
              <a:t>p</a:t>
            </a:r>
            <a:r>
              <a:rPr dirty="0" sz="1100" spc="-50">
                <a:latin typeface="Tahoma"/>
                <a:cs typeface="Tahoma"/>
              </a:rPr>
              <a:t>rogram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elei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48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10535">
              <a:lnSpc>
                <a:spcPct val="100000"/>
              </a:lnSpc>
            </a:pPr>
            <a:r>
              <a:rPr dirty="0" spc="-20"/>
              <a:t>Sir</a:t>
            </a:r>
            <a:r>
              <a:rPr dirty="0" spc="10"/>
              <a:t> </a:t>
            </a:r>
            <a:r>
              <a:rPr dirty="0"/>
              <a:t>Tim</a:t>
            </a:r>
            <a:r>
              <a:rPr dirty="0" spc="15"/>
              <a:t> </a:t>
            </a:r>
            <a:r>
              <a:rPr dirty="0" spc="-60"/>
              <a:t>Berners-Lee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799" y="625797"/>
            <a:ext cx="1166342" cy="174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049" y="2385199"/>
            <a:ext cx="249237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90">
                <a:latin typeface="PMingLiU"/>
                <a:cs typeface="PMingLiU"/>
              </a:rPr>
              <a:t>http://en.wi</a:t>
            </a:r>
            <a:r>
              <a:rPr dirty="0" sz="600" spc="114">
                <a:latin typeface="PMingLiU"/>
                <a:cs typeface="PMingLiU"/>
              </a:rPr>
              <a:t>k</a:t>
            </a:r>
            <a:r>
              <a:rPr dirty="0" sz="600" spc="80">
                <a:latin typeface="PMingLiU"/>
                <a:cs typeface="PMingLiU"/>
              </a:rPr>
              <a:t>ipedia.org/wiki/File:Ti</a:t>
            </a:r>
            <a:r>
              <a:rPr dirty="0" sz="600" spc="155">
                <a:latin typeface="PMingLiU"/>
                <a:cs typeface="PMingLiU"/>
              </a:rPr>
              <a:t>m</a:t>
            </a:r>
            <a:r>
              <a:rPr dirty="0" sz="600" spc="70">
                <a:latin typeface="PMingLiU"/>
                <a:cs typeface="PMingLiU"/>
              </a:rPr>
              <a:t>_Berners</a:t>
            </a:r>
            <a:r>
              <a:rPr dirty="0" sz="600" spc="95">
                <a:latin typeface="PMingLiU"/>
                <a:cs typeface="PMingLiU"/>
              </a:rPr>
              <a:t>-</a:t>
            </a:r>
            <a:r>
              <a:rPr dirty="0" sz="600" spc="70">
                <a:latin typeface="PMingLiU"/>
                <a:cs typeface="PMingLiU"/>
              </a:rPr>
              <a:t>Lee_closeup.jpg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89" y="2721521"/>
            <a:ext cx="2905760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inventat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rld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Wide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direct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rul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35">
                <a:latin typeface="Tahoma"/>
                <a:cs typeface="Tahoma"/>
              </a:rPr>
              <a:t>W</a:t>
            </a:r>
            <a:r>
              <a:rPr dirty="0" sz="1100" spc="-10">
                <a:latin typeface="Tahoma"/>
                <a:cs typeface="Tahoma"/>
              </a:rPr>
              <a:t>3C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10">
                <a:latin typeface="Tahoma"/>
                <a:cs typeface="Tahoma"/>
              </a:rPr>
              <a:t>(</a:t>
            </a:r>
            <a:r>
              <a:rPr dirty="0" sz="1100" spc="-10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rld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Wide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</a:t>
            </a:r>
            <a:r>
              <a:rPr dirty="0" sz="1100" spc="-70">
                <a:latin typeface="Tahoma"/>
                <a:cs typeface="Tahoma"/>
              </a:rPr>
              <a:t>eb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Cons</a:t>
            </a:r>
            <a:r>
              <a:rPr dirty="0" sz="1100" spc="-7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rtium)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7,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30">
                <a:hlinkClick r:id="rId4" action="ppaction://hlinksldjump"/>
              </a:rPr>
              <a:t>Servicii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49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31590">
              <a:lnSpc>
                <a:spcPct val="100000"/>
              </a:lnSpc>
            </a:pPr>
            <a:r>
              <a:rPr dirty="0" spc="-55"/>
              <a:t>G</a:t>
            </a:r>
            <a:r>
              <a:rPr dirty="0" spc="-10"/>
              <a:t>o</a:t>
            </a:r>
            <a:r>
              <a:rPr dirty="0" spc="-65"/>
              <a:t>ogle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Internet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ini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Tahoma"/>
                <a:cs typeface="Tahoma"/>
              </a:rPr>
              <a:t>ial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servicii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35">
                <a:latin typeface="Tahoma"/>
                <a:cs typeface="Tahoma"/>
              </a:rPr>
              <a:t>aut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e-mail,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cloud,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mobile,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video</a:t>
            </a:r>
            <a:endParaRPr sz="1100">
              <a:latin typeface="Tahoma"/>
              <a:cs typeface="Tahoma"/>
            </a:endParaRPr>
          </a:p>
          <a:p>
            <a:pPr marL="260350" marR="11493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G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ogle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Se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rch,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</a:t>
            </a:r>
            <a:r>
              <a:rPr dirty="0" sz="1100" spc="-5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ogle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Apps,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G</a:t>
            </a:r>
            <a:r>
              <a:rPr dirty="0" sz="1100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ogle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</a:t>
            </a:r>
            <a:r>
              <a:rPr dirty="0" sz="1100" spc="25">
                <a:latin typeface="Tahoma"/>
                <a:cs typeface="Tahoma"/>
              </a:rPr>
              <a:t>o</a:t>
            </a:r>
            <a:r>
              <a:rPr dirty="0" sz="1100" spc="-45">
                <a:latin typeface="Tahoma"/>
                <a:cs typeface="Tahoma"/>
              </a:rPr>
              <a:t>cs,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GMail</a:t>
            </a:r>
            <a:r>
              <a:rPr dirty="0" sz="1100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Android,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Chrome</a:t>
            </a:r>
            <a:r>
              <a:rPr dirty="0" sz="1100" spc="-2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Chrom</a:t>
            </a:r>
            <a:r>
              <a:rPr dirty="0" sz="1100" spc="-40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OS,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Y</a:t>
            </a:r>
            <a:r>
              <a:rPr dirty="0" sz="1100" spc="-5">
                <a:latin typeface="Tahoma"/>
                <a:cs typeface="Tahoma"/>
              </a:rPr>
              <a:t>ou</a:t>
            </a:r>
            <a:r>
              <a:rPr dirty="0" sz="1100" spc="-100">
                <a:latin typeface="Tahoma"/>
                <a:cs typeface="Tahoma"/>
              </a:rPr>
              <a:t>T</a:t>
            </a:r>
            <a:r>
              <a:rPr dirty="0" sz="1100" spc="-50">
                <a:latin typeface="Tahoma"/>
                <a:cs typeface="Tahoma"/>
              </a:rPr>
              <a:t>u</a:t>
            </a:r>
            <a:r>
              <a:rPr dirty="0" sz="1100" spc="-20">
                <a:latin typeface="Tahoma"/>
                <a:cs typeface="Tahoma"/>
              </a:rPr>
              <a:t>b</a:t>
            </a:r>
            <a:r>
              <a:rPr dirty="0" sz="1100" spc="-95"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bu</a:t>
            </a:r>
            <a:r>
              <a:rPr dirty="0" sz="1100" spc="-65">
                <a:latin typeface="Tahoma"/>
                <a:cs typeface="Tahoma"/>
              </a:rPr>
              <a:t>n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site-uri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Alexa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T</a:t>
            </a:r>
            <a:r>
              <a:rPr dirty="0" sz="1100" spc="-50">
                <a:latin typeface="Tahoma"/>
                <a:cs typeface="Tahoma"/>
              </a:rPr>
              <a:t>op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100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data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servere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40">
                <a:latin typeface="Tahoma"/>
                <a:cs typeface="Tahoma"/>
              </a:rPr>
              <a:t>ıntreaga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lume;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5">
                <a:latin typeface="Tahoma"/>
                <a:cs typeface="Tahoma"/>
              </a:rPr>
              <a:t>servere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deste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45">
                <a:latin typeface="Tahoma"/>
                <a:cs typeface="Tahoma"/>
              </a:rPr>
              <a:t>u</a:t>
            </a:r>
            <a:r>
              <a:rPr dirty="0" sz="1100" spc="-80">
                <a:latin typeface="Tahoma"/>
                <a:cs typeface="Tahoma"/>
              </a:rPr>
              <a:t>m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cea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m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venituri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vin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din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publicitate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fonda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1998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Sergey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Brin,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L</a:t>
            </a:r>
            <a:r>
              <a:rPr dirty="0" sz="1100" spc="-40">
                <a:latin typeface="Tahoma"/>
                <a:cs typeface="Tahoma"/>
              </a:rPr>
              <a:t>a</a:t>
            </a:r>
            <a:r>
              <a:rPr dirty="0" sz="1100" spc="-35">
                <a:latin typeface="Tahoma"/>
                <a:cs typeface="Tahoma"/>
              </a:rPr>
              <a:t>rry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5">
                <a:latin typeface="Tahoma"/>
                <a:cs typeface="Tahoma"/>
              </a:rPr>
              <a:t>P</a:t>
            </a:r>
            <a:r>
              <a:rPr dirty="0" sz="1100" spc="-65">
                <a:latin typeface="Tahoma"/>
                <a:cs typeface="Tahoma"/>
              </a:rPr>
              <a:t>age,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E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10">
                <a:latin typeface="Tahoma"/>
                <a:cs typeface="Tahoma"/>
              </a:rPr>
              <a:t>ic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Schmidt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50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69995">
              <a:lnSpc>
                <a:spcPct val="100000"/>
              </a:lnSpc>
            </a:pPr>
            <a:r>
              <a:rPr dirty="0" spc="30"/>
              <a:t>HTML5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22858"/>
            <a:ext cx="3761104" cy="217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cea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mai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recen</a:t>
            </a:r>
            <a:r>
              <a:rPr dirty="0" sz="1100" spc="-5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actualiz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stand</a:t>
            </a:r>
            <a:r>
              <a:rPr dirty="0" sz="1100" spc="-75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rdului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65">
                <a:latin typeface="Tahoma"/>
                <a:cs typeface="Tahoma"/>
              </a:rPr>
              <a:t>HTML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momentul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acesta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st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5" i="1">
                <a:latin typeface="Trebuchet MS"/>
                <a:cs typeface="Trebuchet MS"/>
              </a:rPr>
              <a:t>W</a:t>
            </a:r>
            <a:r>
              <a:rPr dirty="0" sz="1100" spc="-80" i="1">
                <a:latin typeface="Trebuchet MS"/>
                <a:cs typeface="Trebuchet MS"/>
              </a:rPr>
              <a:t>o</a:t>
            </a:r>
            <a:r>
              <a:rPr dirty="0" sz="1100" spc="-95" i="1">
                <a:latin typeface="Trebuchet MS"/>
                <a:cs typeface="Trebuchet MS"/>
              </a:rPr>
              <a:t>r</a:t>
            </a:r>
            <a:r>
              <a:rPr dirty="0" sz="1100" spc="-40" i="1">
                <a:latin typeface="Trebuchet MS"/>
                <a:cs typeface="Trebuchet MS"/>
              </a:rPr>
              <a:t>king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Draft</a:t>
            </a:r>
            <a:endParaRPr sz="1100">
              <a:latin typeface="Trebuchet MS"/>
              <a:cs typeface="Trebuchet MS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versiunea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fina</a:t>
            </a:r>
            <a:r>
              <a:rPr dirty="0" sz="1100" spc="-25">
                <a:latin typeface="Tahoma"/>
                <a:cs typeface="Tahoma"/>
              </a:rPr>
              <a:t>l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30" i="1">
                <a:latin typeface="Trebuchet MS"/>
                <a:cs typeface="Trebuchet MS"/>
              </a:rPr>
              <a:t>W3C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5" i="1">
                <a:latin typeface="Trebuchet MS"/>
                <a:cs typeface="Trebuchet MS"/>
              </a:rPr>
              <a:t>Rec</a:t>
            </a:r>
            <a:r>
              <a:rPr dirty="0" sz="1100" spc="-60" i="1">
                <a:latin typeface="Trebuchet MS"/>
                <a:cs typeface="Trebuchet MS"/>
              </a:rPr>
              <a:t>ommendatio</a:t>
            </a:r>
            <a:r>
              <a:rPr dirty="0" sz="1100" spc="-35" i="1">
                <a:latin typeface="Trebuchet MS"/>
                <a:cs typeface="Trebuchet MS"/>
              </a:rPr>
              <a:t>n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p</a:t>
            </a:r>
            <a:r>
              <a:rPr dirty="0" sz="1100" spc="-600">
                <a:latin typeface="Tahoma"/>
                <a:cs typeface="Tahoma"/>
              </a:rPr>
              <a:t>ˆ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65">
                <a:latin typeface="Tahoma"/>
                <a:cs typeface="Tahoma"/>
              </a:rPr>
              <a:t>n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finele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anului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2014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integrea</a:t>
            </a:r>
            <a:r>
              <a:rPr dirty="0" sz="1100" spc="-55">
                <a:latin typeface="Tahoma"/>
                <a:cs typeface="Tahoma"/>
              </a:rPr>
              <a:t>z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facili</a:t>
            </a:r>
            <a:r>
              <a:rPr dirty="0" sz="1100" spc="-20">
                <a:latin typeface="Tahoma"/>
                <a:cs typeface="Tahoma"/>
              </a:rPr>
              <a:t>t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0">
                <a:latin typeface="Tahoma"/>
                <a:cs typeface="Tahoma"/>
              </a:rPr>
              <a:t>HTML4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0">
                <a:latin typeface="Tahoma"/>
                <a:cs typeface="Tahoma"/>
              </a:rPr>
              <a:t>XHTML1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video,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audio,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c</a:t>
            </a:r>
            <a:r>
              <a:rPr dirty="0" sz="1100" spc="-6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nvas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su</a:t>
            </a:r>
            <a:r>
              <a:rPr dirty="0" sz="1100" spc="-30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30">
                <a:latin typeface="Tahoma"/>
                <a:cs typeface="Tahoma"/>
              </a:rPr>
              <a:t>S</a:t>
            </a:r>
            <a:r>
              <a:rPr dirty="0" sz="1100">
                <a:latin typeface="Tahoma"/>
                <a:cs typeface="Tahoma"/>
              </a:rPr>
              <a:t>V</a:t>
            </a:r>
            <a:r>
              <a:rPr dirty="0" sz="1100" spc="-35">
                <a:latin typeface="Tahoma"/>
                <a:cs typeface="Tahoma"/>
              </a:rPr>
              <a:t>G</a:t>
            </a:r>
            <a:r>
              <a:rPr dirty="0" sz="1100" spc="-1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25">
                <a:latin typeface="Tahoma"/>
                <a:cs typeface="Tahoma"/>
              </a:rPr>
              <a:t>MathML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Tahoma"/>
                <a:cs typeface="Tahoma"/>
              </a:rPr>
              <a:t>dezvoltat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W3C</a:t>
            </a:r>
            <a:endParaRPr sz="1100">
              <a:latin typeface="Tahoma"/>
              <a:cs typeface="Tahoma"/>
            </a:endParaRPr>
          </a:p>
          <a:p>
            <a:pPr marL="160655" marR="6286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5">
                <a:latin typeface="Tahoma"/>
                <a:cs typeface="Tahoma"/>
              </a:rPr>
              <a:t>WH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50">
                <a:latin typeface="Tahoma"/>
                <a:cs typeface="Tahoma"/>
              </a:rPr>
              <a:t>T</a:t>
            </a:r>
            <a:r>
              <a:rPr dirty="0" sz="1100" spc="45">
                <a:latin typeface="Tahoma"/>
                <a:cs typeface="Tahoma"/>
              </a:rPr>
              <a:t>W</a:t>
            </a:r>
            <a:r>
              <a:rPr dirty="0" sz="1100" spc="-10">
                <a:latin typeface="Tahoma"/>
                <a:cs typeface="Tahoma"/>
              </a:rPr>
              <a:t>G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55" i="1">
                <a:latin typeface="Trebuchet MS"/>
                <a:cs typeface="Trebuchet MS"/>
              </a:rPr>
              <a:t>W</a:t>
            </a:r>
            <a:r>
              <a:rPr dirty="0" sz="1100" spc="-80" i="1">
                <a:latin typeface="Trebuchet MS"/>
                <a:cs typeface="Trebuchet MS"/>
              </a:rPr>
              <a:t>eb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5" i="1">
                <a:latin typeface="Trebuchet MS"/>
                <a:cs typeface="Trebuchet MS"/>
              </a:rPr>
              <a:t>Hy</a:t>
            </a:r>
            <a:r>
              <a:rPr dirty="0" sz="1100" spc="15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ertext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Application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10" i="1">
                <a:latin typeface="Trebuchet MS"/>
                <a:cs typeface="Trebuchet MS"/>
              </a:rPr>
              <a:t>T</a:t>
            </a:r>
            <a:r>
              <a:rPr dirty="0" sz="1100" spc="-50" i="1">
                <a:latin typeface="Trebuchet MS"/>
                <a:cs typeface="Trebuchet MS"/>
              </a:rPr>
              <a:t>echnology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55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50" i="1">
                <a:latin typeface="Trebuchet MS"/>
                <a:cs typeface="Trebuchet MS"/>
              </a:rPr>
              <a:t>rking</a:t>
            </a:r>
            <a:r>
              <a:rPr dirty="0" sz="1100" spc="-35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Grou</a:t>
            </a:r>
            <a:r>
              <a:rPr dirty="0" sz="1100" spc="-10" i="1">
                <a:latin typeface="Trebuchet MS"/>
                <a:cs typeface="Trebuchet MS"/>
              </a:rPr>
              <a:t>p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dezvol</a:t>
            </a:r>
            <a:r>
              <a:rPr dirty="0" sz="1100" spc="-40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45">
                <a:latin typeface="Tahoma"/>
                <a:cs typeface="Tahoma"/>
              </a:rPr>
              <a:t>a,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cu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50">
                <a:latin typeface="Tahoma"/>
                <a:cs typeface="Tahoma"/>
              </a:rPr>
              <a:t>rec</a:t>
            </a:r>
            <a:r>
              <a:rPr dirty="0" sz="1100" spc="-90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sep</a:t>
            </a:r>
            <a:r>
              <a:rPr dirty="0" sz="1100" spc="-100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ie,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versiune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tip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“Living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Stand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10">
                <a:latin typeface="Tahoma"/>
                <a:cs typeface="Tahoma"/>
              </a:rPr>
              <a:t>rd”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40">
                <a:latin typeface="Tahoma"/>
                <a:cs typeface="Tahoma"/>
              </a:rPr>
              <a:t>HTML5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51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29635">
              <a:lnSpc>
                <a:spcPct val="100000"/>
              </a:lnSpc>
            </a:pPr>
            <a:r>
              <a:rPr dirty="0" spc="-45"/>
              <a:t>Cuvint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65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/>
              <a:t>re</a:t>
            </a:r>
            <a:r>
              <a:rPr dirty="0" sz="1100" spc="-26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/>
              <a:t>ea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/>
              <a:t>Internet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/>
              <a:t>servicii</a:t>
            </a:r>
            <a:r>
              <a:rPr dirty="0" sz="1100" spc="20"/>
              <a:t> </a:t>
            </a:r>
            <a:r>
              <a:rPr dirty="0" sz="1100" spc="-70"/>
              <a:t>de</a:t>
            </a:r>
            <a:r>
              <a:rPr dirty="0" sz="1100" spc="20"/>
              <a:t> </a:t>
            </a:r>
            <a:r>
              <a:rPr dirty="0" sz="1100" spc="-60"/>
              <a:t>re</a:t>
            </a:r>
            <a:r>
              <a:rPr dirty="0" sz="1100" spc="-26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/>
              <a:t>ea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/>
              <a:t>m</a:t>
            </a:r>
            <a:r>
              <a:rPr dirty="0" sz="1100" spc="-15"/>
              <a:t>o</a:t>
            </a:r>
            <a:r>
              <a:rPr dirty="0" sz="1100" spc="-35"/>
              <a:t>delul</a:t>
            </a:r>
            <a:r>
              <a:rPr dirty="0" sz="1100" spc="15"/>
              <a:t> </a:t>
            </a:r>
            <a:r>
              <a:rPr dirty="0" sz="1100" spc="-40"/>
              <a:t>client-server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/>
              <a:t>m</a:t>
            </a:r>
            <a:r>
              <a:rPr dirty="0" sz="1100" spc="-15"/>
              <a:t>o</a:t>
            </a:r>
            <a:r>
              <a:rPr dirty="0" sz="1100" spc="-35"/>
              <a:t>delul</a:t>
            </a:r>
            <a:r>
              <a:rPr dirty="0" sz="1100" spc="15"/>
              <a:t> </a:t>
            </a:r>
            <a:r>
              <a:rPr dirty="0" sz="1100" spc="-20"/>
              <a:t>p</a:t>
            </a:r>
            <a:r>
              <a:rPr dirty="0" sz="1100" spc="-45"/>
              <a:t>eer-to-</a:t>
            </a:r>
            <a:r>
              <a:rPr dirty="0" sz="1100" spc="-25"/>
              <a:t>p</a:t>
            </a:r>
            <a:r>
              <a:rPr dirty="0" sz="1100" spc="-75"/>
              <a:t>eer</a:t>
            </a:r>
            <a:r>
              <a:rPr dirty="0" sz="1100" spc="15"/>
              <a:t> </a:t>
            </a:r>
            <a:r>
              <a:rPr dirty="0" sz="1100" spc="25"/>
              <a:t>(P2P)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p</a:t>
            </a:r>
            <a:r>
              <a:rPr dirty="0" sz="1100" spc="-25"/>
              <a:t>rot</a:t>
            </a:r>
            <a:r>
              <a:rPr dirty="0" sz="1100" spc="-10"/>
              <a:t>o</a:t>
            </a:r>
            <a:r>
              <a:rPr dirty="0" sz="1100" spc="-25"/>
              <a:t>col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/>
              <a:t>conexiune</a:t>
            </a:r>
            <a:r>
              <a:rPr dirty="0" sz="1100" spc="20"/>
              <a:t> </a:t>
            </a:r>
            <a:r>
              <a:rPr dirty="0" sz="1100" spc="-25"/>
              <a:t>la</a:t>
            </a:r>
            <a:r>
              <a:rPr dirty="0" sz="1100" spc="20"/>
              <a:t> </a:t>
            </a:r>
            <a:r>
              <a:rPr dirty="0" sz="1100" spc="-35"/>
              <a:t>distan</a:t>
            </a:r>
            <a:r>
              <a:rPr dirty="0" sz="1100" spc="-26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/>
              <a:t>˘</a:t>
            </a:r>
            <a:r>
              <a:rPr dirty="0" sz="1100" spc="-55"/>
              <a:t>a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/>
              <a:t>desktop</a:t>
            </a:r>
            <a:r>
              <a:rPr dirty="0" sz="1100" spc="15"/>
              <a:t> </a:t>
            </a:r>
            <a:r>
              <a:rPr dirty="0" sz="1100" spc="-60"/>
              <a:t>sh</a:t>
            </a:r>
            <a:r>
              <a:rPr dirty="0" sz="1100" spc="-95"/>
              <a:t>a</a:t>
            </a:r>
            <a:r>
              <a:rPr dirty="0" sz="1100" spc="-30"/>
              <a:t>r</a:t>
            </a:r>
            <a:r>
              <a:rPr dirty="0" sz="1100" spc="-40"/>
              <a:t>ing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"/>
              <a:t>SSH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/>
              <a:t>transfer</a:t>
            </a:r>
            <a:r>
              <a:rPr dirty="0" sz="1100" spc="20"/>
              <a:t> </a:t>
            </a:r>
            <a:r>
              <a:rPr dirty="0" sz="1100" spc="-70"/>
              <a:t>de</a:t>
            </a:r>
            <a:r>
              <a:rPr dirty="0" sz="1100" spc="20"/>
              <a:t> </a:t>
            </a:r>
            <a:r>
              <a:rPr dirty="0" sz="1100" spc="-10"/>
              <a:t>fi</a:t>
            </a:r>
            <a:r>
              <a:rPr dirty="0" sz="1100" spc="-37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55"/>
              <a:t>iere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75"/>
              <a:t>FTP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75"/>
              <a:t>HTTP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10">
                <a:latin typeface="PMingLiU"/>
                <a:cs typeface="PMingLiU"/>
              </a:rPr>
              <a:t>scp</a:t>
            </a:r>
            <a:endParaRPr sz="1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45"/>
              <a:t>Bit</a:t>
            </a:r>
            <a:r>
              <a:rPr dirty="0" sz="1100" spc="-25"/>
              <a:t>T</a:t>
            </a:r>
            <a:r>
              <a:rPr dirty="0" sz="1100" spc="-90"/>
              <a:t>o</a:t>
            </a:r>
            <a:r>
              <a:rPr dirty="0" sz="1100" spc="-35"/>
              <a:t>rrent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/>
              <a:t>e-mail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70"/>
              <a:t>SMT</a:t>
            </a:r>
            <a:r>
              <a:rPr dirty="0" sz="1100" spc="-35"/>
              <a:t>P</a:t>
            </a:r>
            <a:r>
              <a:rPr dirty="0" sz="1100" spc="-35"/>
              <a:t>,</a:t>
            </a:r>
            <a:r>
              <a:rPr dirty="0" sz="1100" spc="15"/>
              <a:t> </a:t>
            </a:r>
            <a:r>
              <a:rPr dirty="0" sz="1100" spc="20"/>
              <a:t>POP3,</a:t>
            </a:r>
            <a:r>
              <a:rPr dirty="0" sz="1100" spc="15"/>
              <a:t> </a:t>
            </a:r>
            <a:r>
              <a:rPr dirty="0" sz="1100" spc="35"/>
              <a:t>IMAP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/>
              <a:t>adre</a:t>
            </a:r>
            <a:r>
              <a:rPr dirty="0" sz="1100" spc="-70"/>
              <a:t>s</a:t>
            </a:r>
            <a:r>
              <a:rPr dirty="0" sz="1100" spc="-595"/>
              <a:t>˘</a:t>
            </a:r>
            <a:r>
              <a:rPr dirty="0" sz="1100" spc="-55"/>
              <a:t>a</a:t>
            </a:r>
            <a:r>
              <a:rPr dirty="0" sz="1100" spc="15"/>
              <a:t> </a:t>
            </a:r>
            <a:r>
              <a:rPr dirty="0" sz="1100" spc="-70"/>
              <a:t>de</a:t>
            </a:r>
            <a:r>
              <a:rPr dirty="0" sz="1100" spc="20"/>
              <a:t> </a:t>
            </a:r>
            <a:r>
              <a:rPr dirty="0" sz="1100" spc="-40"/>
              <a:t>e-mail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/>
              <a:t>c</a:t>
            </a:r>
            <a:r>
              <a:rPr dirty="0" sz="1100" spc="-595"/>
              <a:t>˘</a:t>
            </a:r>
            <a:r>
              <a:rPr dirty="0" sz="1100" spc="-60"/>
              <a:t>asu</a:t>
            </a:r>
            <a:r>
              <a:rPr dirty="0" sz="1100" spc="-26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/>
              <a:t>˘</a:t>
            </a:r>
            <a:r>
              <a:rPr dirty="0" sz="1100" spc="-55"/>
              <a:t>a</a:t>
            </a:r>
            <a:r>
              <a:rPr dirty="0" sz="1100" spc="15"/>
              <a:t> </a:t>
            </a:r>
            <a:r>
              <a:rPr dirty="0" sz="1100" spc="-20"/>
              <a:t>p</a:t>
            </a:r>
            <a:r>
              <a:rPr dirty="0" sz="1100" spc="-55"/>
              <a:t>o</a:t>
            </a:r>
            <a:r>
              <a:rPr dirty="0" sz="1100" spc="-37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10"/>
              <a:t>ta</a:t>
            </a:r>
            <a:r>
              <a:rPr dirty="0" sz="1100" spc="-15"/>
              <a:t>l</a:t>
            </a:r>
            <a:r>
              <a:rPr dirty="0" sz="1100" spc="-595"/>
              <a:t>˘</a:t>
            </a:r>
            <a:r>
              <a:rPr dirty="0" sz="1100" spc="-55"/>
              <a:t>a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/>
              <a:t>w</a:t>
            </a:r>
            <a:r>
              <a:rPr dirty="0" sz="1100" spc="-40"/>
              <a:t>ebmail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/>
              <a:t>W</a:t>
            </a:r>
            <a:r>
              <a:rPr dirty="0" sz="1100" spc="-85"/>
              <a:t>o</a:t>
            </a:r>
            <a:r>
              <a:rPr dirty="0" sz="1100" spc="-30"/>
              <a:t>r</a:t>
            </a:r>
            <a:r>
              <a:rPr dirty="0" sz="1100" spc="-20"/>
              <a:t>ld</a:t>
            </a:r>
            <a:r>
              <a:rPr dirty="0" sz="1100" spc="20"/>
              <a:t> </a:t>
            </a:r>
            <a:r>
              <a:rPr dirty="0" sz="1100" spc="-25"/>
              <a:t>Wide</a:t>
            </a:r>
            <a:r>
              <a:rPr dirty="0" sz="1100" spc="20"/>
              <a:t> </a:t>
            </a:r>
            <a:r>
              <a:rPr dirty="0" sz="1100"/>
              <a:t>W</a:t>
            </a:r>
            <a:r>
              <a:rPr dirty="0" sz="1100" spc="-70"/>
              <a:t>eb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5"/>
              <a:t>URL,</a:t>
            </a:r>
            <a:r>
              <a:rPr dirty="0" sz="1100" spc="20"/>
              <a:t> </a:t>
            </a:r>
            <a:r>
              <a:rPr dirty="0" sz="1100" spc="45"/>
              <a:t>HTML,</a:t>
            </a:r>
            <a:r>
              <a:rPr dirty="0" sz="1100" spc="20"/>
              <a:t> </a:t>
            </a:r>
            <a:r>
              <a:rPr dirty="0" sz="1100" spc="75"/>
              <a:t>HTTP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b</a:t>
            </a:r>
            <a:r>
              <a:rPr dirty="0" sz="1100" spc="-35"/>
              <a:t>r</a:t>
            </a:r>
            <a:r>
              <a:rPr dirty="0" sz="1100" spc="-85"/>
              <a:t>o</a:t>
            </a:r>
            <a:r>
              <a:rPr dirty="0" sz="1100" spc="-80"/>
              <a:t>wse</a:t>
            </a:r>
            <a:r>
              <a:rPr dirty="0" sz="1100" spc="-25"/>
              <a:t>r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52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4720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70115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hlinkClick r:id="rId3"/>
              </a:rPr>
              <a:t>http://en.</a:t>
            </a:r>
            <a:r>
              <a:rPr dirty="0" sz="800" spc="229">
                <a:hlinkClick r:id="rId3"/>
              </a:rPr>
              <a:t>w</a:t>
            </a:r>
            <a:r>
              <a:rPr dirty="0" sz="800" spc="120">
                <a:hlinkClick r:id="rId3"/>
              </a:rPr>
              <a:t>ikipedia.org/wiki/E</a:t>
            </a:r>
            <a:r>
              <a:rPr dirty="0" sz="800" spc="135">
                <a:hlinkClick r:id="rId3"/>
              </a:rPr>
              <a:t>-</a:t>
            </a:r>
            <a:r>
              <a:rPr dirty="0" sz="800" spc="85">
                <a:hlinkClick r:id="rId3"/>
              </a:rPr>
              <a:t>mail</a:t>
            </a:r>
            <a:endParaRPr sz="8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hlinkClick r:id="rId4"/>
              </a:rPr>
              <a:t>http://en.</a:t>
            </a:r>
            <a:r>
              <a:rPr dirty="0" sz="800" spc="229">
                <a:hlinkClick r:id="rId4"/>
              </a:rPr>
              <a:t>w</a:t>
            </a:r>
            <a:r>
              <a:rPr dirty="0" sz="800" spc="100">
                <a:hlinkClick r:id="rId4"/>
              </a:rPr>
              <a:t>ikipedia.org/wiki/World</a:t>
            </a:r>
            <a:r>
              <a:rPr dirty="0" sz="800" spc="114">
                <a:hlinkClick r:id="rId4"/>
              </a:rPr>
              <a:t>_</a:t>
            </a:r>
            <a:r>
              <a:rPr dirty="0" sz="800" spc="-5">
                <a:hlinkClick r:id="rId4"/>
              </a:rPr>
              <a:t>Wide_Web</a:t>
            </a:r>
            <a:endParaRPr sz="8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hlinkClick r:id="rId5"/>
              </a:rPr>
              <a:t>http://en.</a:t>
            </a:r>
            <a:r>
              <a:rPr dirty="0" sz="800" spc="229">
                <a:hlinkClick r:id="rId5"/>
              </a:rPr>
              <a:t>w</a:t>
            </a:r>
            <a:r>
              <a:rPr dirty="0" sz="800" spc="110">
                <a:hlinkClick r:id="rId5"/>
              </a:rPr>
              <a:t>ikipedia.org/wiki/Secur</a:t>
            </a:r>
            <a:r>
              <a:rPr dirty="0" sz="800" spc="114">
                <a:hlinkClick r:id="rId5"/>
              </a:rPr>
              <a:t>e</a:t>
            </a:r>
            <a:r>
              <a:rPr dirty="0" sz="800" spc="100">
                <a:hlinkClick r:id="rId5"/>
              </a:rPr>
              <a:t>_Shell</a:t>
            </a:r>
            <a:endParaRPr sz="8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hlinkClick r:id="rId6"/>
              </a:rPr>
              <a:t>http://en.</a:t>
            </a:r>
            <a:r>
              <a:rPr dirty="0" sz="800" spc="229">
                <a:hlinkClick r:id="rId6"/>
              </a:rPr>
              <a:t>w</a:t>
            </a:r>
            <a:r>
              <a:rPr dirty="0" sz="800" spc="110">
                <a:hlinkClick r:id="rId6"/>
              </a:rPr>
              <a:t>ikipedia.org/wiki/Appli</a:t>
            </a:r>
            <a:r>
              <a:rPr dirty="0" sz="800" spc="114">
                <a:hlinkClick r:id="rId6"/>
              </a:rPr>
              <a:t>c</a:t>
            </a:r>
            <a:r>
              <a:rPr dirty="0" sz="800" spc="114">
                <a:hlinkClick r:id="rId6"/>
              </a:rPr>
              <a:t>ation_layer</a:t>
            </a:r>
            <a:endParaRPr sz="8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hlinkClick r:id="rId7"/>
              </a:rPr>
              <a:t>http://en.</a:t>
            </a:r>
            <a:r>
              <a:rPr dirty="0" sz="800" spc="229">
                <a:hlinkClick r:id="rId7"/>
              </a:rPr>
              <a:t>w</a:t>
            </a:r>
            <a:r>
              <a:rPr dirty="0" sz="800" spc="100">
                <a:hlinkClick r:id="rId7"/>
              </a:rPr>
              <a:t>ikipedia.org/wiki/Brows</a:t>
            </a:r>
            <a:r>
              <a:rPr dirty="0" sz="800" spc="100">
                <a:hlinkClick r:id="rId7"/>
              </a:rPr>
              <a:t>e</a:t>
            </a:r>
            <a:r>
              <a:rPr dirty="0" sz="800" spc="80">
                <a:hlinkClick r:id="rId7"/>
              </a:rPr>
              <a:t>r_wars</a:t>
            </a:r>
            <a:endParaRPr sz="8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5">
                <a:hlinkClick r:id="rId8"/>
              </a:rPr>
              <a:t>http://com</a:t>
            </a:r>
            <a:r>
              <a:rPr dirty="0" sz="800" spc="120">
                <a:hlinkClick r:id="rId8"/>
              </a:rPr>
              <a:t>p</a:t>
            </a:r>
            <a:r>
              <a:rPr dirty="0" sz="800" spc="100">
                <a:hlinkClick r:id="rId8"/>
              </a:rPr>
              <a:t>uter.howstuffworks.com/</a:t>
            </a:r>
            <a:r>
              <a:rPr dirty="0" sz="800" spc="55">
                <a:hlinkClick r:id="rId8"/>
              </a:rPr>
              <a:t>i</a:t>
            </a:r>
            <a:r>
              <a:rPr dirty="0" sz="800" spc="130">
                <a:hlinkClick r:id="rId8"/>
              </a:rPr>
              <a:t>nternet</a:t>
            </a:r>
            <a:r>
              <a:rPr dirty="0" sz="800" spc="160">
                <a:hlinkClick r:id="rId8"/>
              </a:rPr>
              <a:t>-</a:t>
            </a:r>
            <a:r>
              <a:rPr dirty="0" sz="800" spc="155">
                <a:hlinkClick r:id="rId8"/>
              </a:rPr>
              <a:t>inf</a:t>
            </a:r>
            <a:r>
              <a:rPr dirty="0" sz="800" spc="135">
                <a:hlinkClick r:id="rId8"/>
              </a:rPr>
              <a:t>r</a:t>
            </a:r>
            <a:r>
              <a:rPr dirty="0" sz="800" spc="110">
                <a:hlinkClick r:id="rId8"/>
              </a:rPr>
              <a:t>astructure.htm</a:t>
            </a:r>
            <a:endParaRPr sz="8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95">
                <a:hlinkClick r:id="rId9"/>
              </a:rPr>
              <a:t>http://www</a:t>
            </a:r>
            <a:r>
              <a:rPr dirty="0" sz="800" spc="45">
                <a:hlinkClick r:id="rId9"/>
              </a:rPr>
              <a:t>.</a:t>
            </a:r>
            <a:r>
              <a:rPr dirty="0" sz="800" spc="80">
                <a:hlinkClick r:id="rId9"/>
              </a:rPr>
              <a:t>w3schools.com/browsers/</a:t>
            </a:r>
            <a:r>
              <a:rPr dirty="0" sz="800" spc="85">
                <a:hlinkClick r:id="rId9"/>
              </a:rPr>
              <a:t>b</a:t>
            </a:r>
            <a:r>
              <a:rPr dirty="0" sz="800" spc="114">
                <a:hlinkClick r:id="rId9"/>
              </a:rPr>
              <a:t>rowsers_stats.asp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0" action="ppaction://hlinksldjump"/>
              </a:rPr>
              <a:t>Cursul</a:t>
            </a:r>
            <a:r>
              <a:rPr dirty="0" baseline="5555" sz="750" spc="30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7,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30">
                <a:hlinkClick r:id="rId10" action="ppaction://hlinksldjump"/>
              </a:rPr>
              <a:t>Servicii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67">
                <a:hlinkClick r:id="rId10" action="ppaction://hlinksldjump"/>
              </a:rPr>
              <a:t>de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re</a:t>
            </a:r>
            <a:r>
              <a:rPr dirty="0" baseline="5555" sz="750" spc="-254">
                <a:hlinkClick r:id="rId10" action="ppaction://hlinksldjump"/>
              </a:rPr>
              <a:t>t</a:t>
            </a:r>
            <a:r>
              <a:rPr dirty="0" sz="500" spc="0">
                <a:hlinkClick r:id="rId10" action="ppaction://hlinksldjump"/>
              </a:rPr>
              <a:t>,</a:t>
            </a:r>
            <a:r>
              <a:rPr dirty="0" baseline="5555" sz="750" spc="-52">
                <a:hlinkClick r:id="rId10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53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96665">
              <a:lnSpc>
                <a:spcPct val="100000"/>
              </a:lnSpc>
            </a:pPr>
            <a:r>
              <a:rPr dirty="0" spc="-45"/>
              <a:t>Cu</a:t>
            </a:r>
            <a:r>
              <a:rPr dirty="0" spc="-70"/>
              <a:t>p</a:t>
            </a:r>
            <a:r>
              <a:rPr dirty="0" spc="-50"/>
              <a:t>rins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7294" y="764362"/>
            <a:ext cx="1273175" cy="2055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Servicii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7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de</a:t>
            </a:r>
            <a:r>
              <a:rPr dirty="0" sz="1100" spc="2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100" spc="-60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re</a:t>
            </a:r>
            <a:r>
              <a:rPr dirty="0" sz="1100" spc="-26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t</a:t>
            </a:r>
            <a:r>
              <a:rPr dirty="0" baseline="-13888" sz="900" spc="-22">
                <a:solidFill>
                  <a:srgbClr val="B85433"/>
                </a:solidFill>
                <a:latin typeface="Lucida Sans Unicode"/>
                <a:cs typeface="Lucida Sans Unicode"/>
                <a:hlinkClick r:id="rId3" action="ppaction://hlinksldjump"/>
              </a:rPr>
              <a:t>,</a:t>
            </a:r>
            <a:r>
              <a:rPr dirty="0" baseline="-13888" sz="900" spc="-127">
                <a:solidFill>
                  <a:srgbClr val="B85433"/>
                </a:solidFill>
                <a:latin typeface="Lucida Sans Unicode"/>
                <a:cs typeface="Lucida Sans Unicode"/>
                <a:hlinkClick r:id="rId3" action="ppaction://hlinksldjump"/>
              </a:rPr>
              <a:t> </a:t>
            </a:r>
            <a:r>
              <a:rPr dirty="0" sz="1100" spc="-75">
                <a:solidFill>
                  <a:srgbClr val="B85433"/>
                </a:solidFill>
                <a:latin typeface="Tahoma"/>
                <a:cs typeface="Tahoma"/>
                <a:hlinkClick r:id="rId3" action="ppaction://hlinksldjump"/>
              </a:rPr>
              <a:t>ea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222900"/>
              </a:lnSpc>
            </a:pPr>
            <a:r>
              <a:rPr dirty="0" sz="1100" spc="-5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Conexiun</a:t>
            </a:r>
            <a:r>
              <a:rPr dirty="0" sz="1100" spc="-4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e</a:t>
            </a:r>
            <a:r>
              <a:rPr dirty="0" sz="1100" spc="2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2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la</a:t>
            </a:r>
            <a:r>
              <a:rPr dirty="0" sz="1100" spc="2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100" spc="-3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distan</a:t>
            </a:r>
            <a:r>
              <a:rPr dirty="0" sz="1100" spc="-270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t</a:t>
            </a:r>
            <a:r>
              <a:rPr dirty="0" baseline="-13888" sz="900" spc="-22">
                <a:solidFill>
                  <a:srgbClr val="B85433"/>
                </a:solidFill>
                <a:latin typeface="Lucida Sans Unicode"/>
                <a:cs typeface="Lucida Sans Unicode"/>
                <a:hlinkClick r:id="rId4" action="ppaction://hlinksldjump"/>
              </a:rPr>
              <a:t>,</a:t>
            </a:r>
            <a:r>
              <a:rPr dirty="0" baseline="-13888" sz="900" spc="-142">
                <a:solidFill>
                  <a:srgbClr val="B85433"/>
                </a:solidFill>
                <a:latin typeface="Lucida Sans Unicode"/>
                <a:cs typeface="Lucida Sans Unicode"/>
                <a:hlinkClick r:id="rId4" action="ppaction://hlinksldjump"/>
              </a:rPr>
              <a:t> </a:t>
            </a:r>
            <a:r>
              <a:rPr dirty="0" sz="1100" spc="-59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˘</a:t>
            </a:r>
            <a:r>
              <a:rPr dirty="0" sz="1100" spc="-55">
                <a:solidFill>
                  <a:srgbClr val="B85433"/>
                </a:solidFill>
                <a:latin typeface="Tahoma"/>
                <a:cs typeface="Tahoma"/>
                <a:hlinkClick r:id="rId4" action="ppaction://hlinksldjump"/>
              </a:rPr>
              <a:t>a</a:t>
            </a:r>
            <a:r>
              <a:rPr dirty="0" sz="1100" spc="-35">
                <a:solidFill>
                  <a:srgbClr val="B85433"/>
                </a:solidFill>
                <a:latin typeface="Tahoma"/>
                <a:cs typeface="Tahoma"/>
              </a:rPr>
              <a:t> </a:t>
            </a:r>
            <a:r>
              <a:rPr dirty="0" sz="1100" spc="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T</a:t>
            </a:r>
            <a:r>
              <a:rPr dirty="0" sz="1100" spc="-50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ransfer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100" spc="-70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de</a:t>
            </a:r>
            <a:r>
              <a:rPr dirty="0" sz="1100" spc="1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100" spc="-10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fi</a:t>
            </a:r>
            <a:r>
              <a:rPr dirty="0" sz="1100" spc="-37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s</a:t>
            </a:r>
            <a:r>
              <a:rPr dirty="0" baseline="-13888" sz="900" spc="-22">
                <a:solidFill>
                  <a:srgbClr val="B85433"/>
                </a:solidFill>
                <a:latin typeface="Lucida Sans Unicode"/>
                <a:cs typeface="Lucida Sans Unicode"/>
                <a:hlinkClick r:id="rId5" action="ppaction://hlinksldjump"/>
              </a:rPr>
              <a:t>,</a:t>
            </a:r>
            <a:r>
              <a:rPr dirty="0" baseline="-13888" sz="900" spc="-104">
                <a:solidFill>
                  <a:srgbClr val="B85433"/>
                </a:solidFill>
                <a:latin typeface="Lucida Sans Unicode"/>
                <a:cs typeface="Lucida Sans Unicode"/>
                <a:hlinkClick r:id="rId5" action="ppaction://hlinksldjump"/>
              </a:rPr>
              <a:t> </a:t>
            </a:r>
            <a:r>
              <a:rPr dirty="0" sz="1100" spc="-55">
                <a:solidFill>
                  <a:srgbClr val="B85433"/>
                </a:solidFill>
                <a:latin typeface="Tahoma"/>
                <a:cs typeface="Tahoma"/>
                <a:hlinkClick r:id="rId5" action="ppaction://hlinksldjump"/>
              </a:rPr>
              <a:t>iere</a:t>
            </a:r>
            <a:endParaRPr sz="1100">
              <a:latin typeface="Tahoma"/>
              <a:cs typeface="Tahoma"/>
            </a:endParaRPr>
          </a:p>
          <a:p>
            <a:pPr marL="12700" marR="859790">
              <a:lnSpc>
                <a:spcPct val="222900"/>
              </a:lnSpc>
            </a:pPr>
            <a:r>
              <a:rPr dirty="0" sz="1100" spc="-20">
                <a:solidFill>
                  <a:srgbClr val="B85433"/>
                </a:solidFill>
                <a:latin typeface="Tahoma"/>
                <a:cs typeface="Tahoma"/>
                <a:hlinkClick r:id="rId6" action="ppaction://hlinksldjump"/>
              </a:rPr>
              <a:t>E-mail</a:t>
            </a:r>
            <a:r>
              <a:rPr dirty="0" sz="1100" spc="-15">
                <a:solidFill>
                  <a:srgbClr val="B85433"/>
                </a:solidFill>
                <a:latin typeface="Tahoma"/>
                <a:cs typeface="Tahoma"/>
              </a:rPr>
              <a:t> </a:t>
            </a:r>
            <a:r>
              <a:rPr dirty="0" sz="1100" spc="35">
                <a:solidFill>
                  <a:srgbClr val="B85433"/>
                </a:solidFill>
                <a:latin typeface="Tahoma"/>
                <a:cs typeface="Tahoma"/>
                <a:hlinkClick r:id="rId7" action="ppaction://hlinksldjump"/>
              </a:rPr>
              <a:t>WWW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35">
                <a:solidFill>
                  <a:srgbClr val="B85433"/>
                </a:solidFill>
                <a:latin typeface="Tahoma"/>
                <a:cs typeface="Tahoma"/>
                <a:hlinkClick r:id="rId8" action="ppaction://hlinksldjump"/>
              </a:rPr>
              <a:t>Concluzie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9" action="ppaction://hlinksldjump"/>
              </a:rPr>
              <a:t>Cursul</a:t>
            </a:r>
            <a:r>
              <a:rPr dirty="0" baseline="5555" sz="750" spc="3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7,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30">
                <a:hlinkClick r:id="rId9" action="ppaction://hlinksldjump"/>
              </a:rPr>
              <a:t>Servicii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de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re</a:t>
            </a:r>
            <a:r>
              <a:rPr dirty="0" baseline="5555" sz="750" spc="-254">
                <a:hlinkClick r:id="rId9" action="ppaction://hlinksldjump"/>
              </a:rPr>
              <a:t>t</a:t>
            </a:r>
            <a:r>
              <a:rPr dirty="0" sz="500" spc="0">
                <a:hlinkClick r:id="rId9" action="ppaction://hlinksldjump"/>
              </a:rPr>
              <a:t>,</a:t>
            </a:r>
            <a:r>
              <a:rPr dirty="0" baseline="5555" sz="750" spc="-52">
                <a:hlinkClick r:id="rId9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5840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6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434985"/>
            <a:ext cx="2640330" cy="363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Su</a:t>
            </a:r>
            <a:r>
              <a:rPr dirty="0" sz="1100" spc="-5">
                <a:latin typeface="Tahoma"/>
                <a:cs typeface="Tahoma"/>
              </a:rPr>
              <a:t>p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>
                <a:latin typeface="Tahoma"/>
                <a:cs typeface="Tahoma"/>
              </a:rPr>
              <a:t>rt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(Intr</a:t>
            </a:r>
            <a:r>
              <a:rPr dirty="0" sz="1100" spc="-20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ducere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25">
                <a:latin typeface="Tahoma"/>
                <a:cs typeface="Tahoma"/>
              </a:rPr>
              <a:t>ın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sisteme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55">
                <a:latin typeface="Tahoma"/>
                <a:cs typeface="Tahoma"/>
              </a:rPr>
              <a:t>er</a:t>
            </a:r>
            <a:r>
              <a:rPr dirty="0" sz="1100" spc="-95">
                <a:latin typeface="Tahoma"/>
                <a:cs typeface="Tahoma"/>
              </a:rPr>
              <a:t>a</a:t>
            </a:r>
            <a:r>
              <a:rPr dirty="0" sz="1100" spc="-40">
                <a:latin typeface="Tahoma"/>
                <a:cs typeface="Tahoma"/>
              </a:rPr>
              <a:t>re)</a:t>
            </a:r>
            <a:endParaRPr sz="1100">
              <a:latin typeface="Tahoma"/>
              <a:cs typeface="Tahoma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Tahoma"/>
                <a:cs typeface="Tahoma"/>
              </a:rPr>
              <a:t>Capitolul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–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Servicii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229">
                <a:latin typeface="Tahoma"/>
                <a:cs typeface="Tahoma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70">
                <a:latin typeface="Tahoma"/>
                <a:cs typeface="Tahoma"/>
              </a:rPr>
              <a:t>ea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99589">
              <a:lnSpc>
                <a:spcPct val="100000"/>
              </a:lnSpc>
            </a:pPr>
            <a:r>
              <a:rPr dirty="0" spc="-45"/>
              <a:t>De</a:t>
            </a:r>
            <a:r>
              <a:rPr dirty="0" spc="10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5"/>
              <a:t>ele</a:t>
            </a:r>
            <a:r>
              <a:rPr dirty="0" sz="1200" spc="10"/>
              <a:t> </a:t>
            </a:r>
            <a:r>
              <a:rPr dirty="0" sz="1200" spc="-90"/>
              <a:t>de</a:t>
            </a:r>
            <a:r>
              <a:rPr dirty="0" sz="1200" spc="15"/>
              <a:t> </a:t>
            </a:r>
            <a:r>
              <a:rPr dirty="0" sz="1200" spc="-40"/>
              <a:t>calculato</a:t>
            </a:r>
            <a:r>
              <a:rPr dirty="0" sz="1200" spc="-80"/>
              <a:t>a</a:t>
            </a:r>
            <a:r>
              <a:rPr dirty="0" sz="1200" spc="-75"/>
              <a:t>re</a:t>
            </a:r>
            <a:r>
              <a:rPr dirty="0" sz="1200" spc="10"/>
              <a:t> </a:t>
            </a:r>
            <a:r>
              <a:rPr dirty="0" sz="120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60"/>
              <a:t>Internet?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405" y="620785"/>
            <a:ext cx="3499160" cy="2416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7,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30">
                <a:hlinkClick r:id="rId4" action="ppaction://hlinksldjump"/>
              </a:rPr>
              <a:t>Servicii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8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23160">
              <a:lnSpc>
                <a:spcPct val="100000"/>
              </a:lnSpc>
            </a:pPr>
            <a:r>
              <a:rPr dirty="0" spc="-20"/>
              <a:t>La</a:t>
            </a:r>
            <a:r>
              <a:rPr dirty="0" spc="15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50"/>
              <a:t>folosim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50"/>
              <a:t>ele/Internet?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13292"/>
            <a:ext cx="3561715" cy="1967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474345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comunic</a:t>
            </a:r>
            <a:r>
              <a:rPr dirty="0" sz="1100" spc="-70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e-mail,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instant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messaging/chat,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video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conferencing,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s</a:t>
            </a:r>
            <a:r>
              <a:rPr dirty="0" sz="1100" spc="-4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cial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ne</a:t>
            </a:r>
            <a:r>
              <a:rPr dirty="0" sz="1100" spc="-60">
                <a:latin typeface="Tahoma"/>
                <a:cs typeface="Tahoma"/>
              </a:rPr>
              <a:t>t</a:t>
            </a:r>
            <a:r>
              <a:rPr dirty="0" sz="1100" spc="-110">
                <a:latin typeface="Tahoma"/>
                <a:cs typeface="Tahoma"/>
              </a:rPr>
              <a:t>w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rking</a:t>
            </a:r>
            <a:endParaRPr sz="1100">
              <a:latin typeface="Tahoma"/>
              <a:cs typeface="Tahoma"/>
            </a:endParaRPr>
          </a:p>
          <a:p>
            <a:pPr marL="160655" marR="1270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cola</a:t>
            </a:r>
            <a:r>
              <a:rPr dirty="0" sz="1100" spc="-10">
                <a:latin typeface="Tahoma"/>
                <a:cs typeface="Tahoma"/>
              </a:rPr>
              <a:t>b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d</a:t>
            </a:r>
            <a:r>
              <a:rPr dirty="0" sz="1100" spc="-2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cumente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cola</a:t>
            </a:r>
            <a:r>
              <a:rPr dirty="0" sz="1100" spc="-10">
                <a:latin typeface="Tahoma"/>
                <a:cs typeface="Tahoma"/>
              </a:rPr>
              <a:t>b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rative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(G</a:t>
            </a:r>
            <a:r>
              <a:rPr dirty="0" sz="1100" spc="5">
                <a:latin typeface="Tahoma"/>
                <a:cs typeface="Tahoma"/>
              </a:rPr>
              <a:t>o</a:t>
            </a:r>
            <a:r>
              <a:rPr dirty="0" sz="1100" spc="-55">
                <a:latin typeface="Tahoma"/>
                <a:cs typeface="Tahoma"/>
              </a:rPr>
              <a:t>ogle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</a:t>
            </a:r>
            <a:r>
              <a:rPr dirty="0" sz="1100" spc="25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cs),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pagini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cola</a:t>
            </a:r>
            <a:r>
              <a:rPr dirty="0" sz="1100" spc="-10">
                <a:latin typeface="Tahoma"/>
                <a:cs typeface="Tahoma"/>
              </a:rPr>
              <a:t>b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35">
                <a:latin typeface="Tahoma"/>
                <a:cs typeface="Tahoma"/>
              </a:rPr>
              <a:t>rative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(wiki),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scris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</a:t>
            </a:r>
            <a:r>
              <a:rPr dirty="0" sz="1100" spc="-1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cola</a:t>
            </a:r>
            <a:r>
              <a:rPr dirty="0" sz="1100" spc="-10">
                <a:latin typeface="Tahoma"/>
                <a:cs typeface="Tahoma"/>
              </a:rPr>
              <a:t>b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0">
                <a:latin typeface="Tahoma"/>
                <a:cs typeface="Tahoma"/>
              </a:rPr>
              <a:t>rativ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5">
                <a:latin typeface="Tahoma"/>
                <a:cs typeface="Tahoma"/>
              </a:rPr>
              <a:t>(Git)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Tahoma"/>
                <a:cs typeface="Tahoma"/>
              </a:rPr>
              <a:t>transfer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fi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iere: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d</a:t>
            </a:r>
            <a:r>
              <a:rPr dirty="0" sz="1100" spc="-80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wnload/uploa</a:t>
            </a:r>
            <a:r>
              <a:rPr dirty="0" sz="1100" spc="-40">
                <a:latin typeface="Tahoma"/>
                <a:cs typeface="Tahoma"/>
              </a:rPr>
              <a:t>d,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45">
                <a:latin typeface="Tahoma"/>
                <a:cs typeface="Tahoma"/>
              </a:rPr>
              <a:t>Bit</a:t>
            </a:r>
            <a:r>
              <a:rPr dirty="0" sz="1100" spc="-25">
                <a:latin typeface="Tahoma"/>
                <a:cs typeface="Tahoma"/>
              </a:rPr>
              <a:t>T</a:t>
            </a:r>
            <a:r>
              <a:rPr dirty="0" sz="1100" spc="-85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-30">
                <a:latin typeface="Tahoma"/>
                <a:cs typeface="Tahoma"/>
              </a:rPr>
              <a:t>r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-15">
                <a:latin typeface="Tahoma"/>
                <a:cs typeface="Tahoma"/>
              </a:rPr>
              <a:t>nt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inf</a:t>
            </a:r>
            <a:r>
              <a:rPr dirty="0" sz="1100" spc="-75">
                <a:latin typeface="Tahoma"/>
                <a:cs typeface="Tahoma"/>
              </a:rPr>
              <a:t>o</a:t>
            </a:r>
            <a:r>
              <a:rPr dirty="0" sz="1100" spc="-50">
                <a:latin typeface="Tahoma"/>
                <a:cs typeface="Tahoma"/>
              </a:rPr>
              <a:t>rm</a:t>
            </a:r>
            <a:r>
              <a:rPr dirty="0" sz="1100" spc="-80">
                <a:latin typeface="Tahoma"/>
                <a:cs typeface="Tahoma"/>
              </a:rPr>
              <a:t>a</a:t>
            </a:r>
            <a:r>
              <a:rPr dirty="0" sz="1100" spc="-70">
                <a:latin typeface="Tahoma"/>
                <a:cs typeface="Tahoma"/>
              </a:rPr>
              <a:t>re: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5">
                <a:latin typeface="Tahoma"/>
                <a:cs typeface="Tahoma"/>
              </a:rPr>
              <a:t>a</a:t>
            </a:r>
            <a:r>
              <a:rPr dirty="0" sz="1100" spc="-25">
                <a:latin typeface="Tahoma"/>
                <a:cs typeface="Tahoma"/>
              </a:rPr>
              <a:t>rticole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online,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wiki-uri,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blog-uri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Tahoma"/>
                <a:cs typeface="Tahoma"/>
              </a:rPr>
              <a:t>control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75">
                <a:latin typeface="Tahoma"/>
                <a:cs typeface="Tahoma"/>
              </a:rPr>
              <a:t>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remote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connec</a:t>
            </a:r>
            <a:r>
              <a:rPr dirty="0" sz="1100" spc="-60" i="1">
                <a:latin typeface="Trebuchet MS"/>
                <a:cs typeface="Trebuchet MS"/>
              </a:rPr>
              <a:t>tion</a:t>
            </a:r>
            <a:r>
              <a:rPr dirty="0" sz="1100" spc="-35">
                <a:latin typeface="Tahoma"/>
                <a:cs typeface="Tahoma"/>
              </a:rPr>
              <a:t>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desktop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sh</a:t>
            </a:r>
            <a:r>
              <a:rPr dirty="0" sz="1100" spc="-80" i="1">
                <a:latin typeface="Trebuchet MS"/>
                <a:cs typeface="Trebuchet MS"/>
              </a:rPr>
              <a:t>a</a:t>
            </a:r>
            <a:r>
              <a:rPr dirty="0" sz="1100" spc="-95" i="1">
                <a:latin typeface="Trebuchet MS"/>
                <a:cs typeface="Trebuchet MS"/>
              </a:rPr>
              <a:t>r</a:t>
            </a:r>
            <a:r>
              <a:rPr dirty="0" sz="1100" spc="-45" i="1">
                <a:latin typeface="Trebuchet MS"/>
                <a:cs typeface="Trebuchet MS"/>
              </a:rPr>
              <a:t>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acces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distan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75">
                <a:latin typeface="Tahoma"/>
                <a:cs typeface="Tahoma"/>
              </a:rPr>
              <a:t>a:</a:t>
            </a:r>
            <a:r>
              <a:rPr dirty="0" sz="1100" spc="14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comenzi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o</a:t>
            </a:r>
            <a:r>
              <a:rPr dirty="0" sz="1100" spc="-60">
                <a:latin typeface="Tahoma"/>
                <a:cs typeface="Tahoma"/>
              </a:rPr>
              <a:t>n</a:t>
            </a:r>
            <a:r>
              <a:rPr dirty="0" sz="1100" spc="-35">
                <a:latin typeface="Tahoma"/>
                <a:cs typeface="Tahoma"/>
              </a:rPr>
              <a:t>line,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online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banking</a:t>
            </a:r>
            <a:endParaRPr sz="1100">
              <a:latin typeface="Tahoma"/>
              <a:cs typeface="Tahoma"/>
            </a:endParaRPr>
          </a:p>
          <a:p>
            <a:pPr marL="160655" marR="9525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divertisment/entertainment: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g</a:t>
            </a:r>
            <a:r>
              <a:rPr dirty="0" sz="1100" spc="-65">
                <a:latin typeface="Tahoma"/>
                <a:cs typeface="Tahoma"/>
              </a:rPr>
              <a:t>a</a:t>
            </a:r>
            <a:r>
              <a:rPr dirty="0" sz="1100" spc="-60">
                <a:latin typeface="Tahoma"/>
                <a:cs typeface="Tahoma"/>
              </a:rPr>
              <a:t>m</a:t>
            </a:r>
            <a:r>
              <a:rPr dirty="0" sz="1100" spc="-15">
                <a:latin typeface="Tahoma"/>
                <a:cs typeface="Tahoma"/>
              </a:rPr>
              <a:t>i</a:t>
            </a:r>
            <a:r>
              <a:rPr dirty="0" sz="1100" spc="-40">
                <a:latin typeface="Tahoma"/>
                <a:cs typeface="Tahoma"/>
              </a:rPr>
              <a:t>n</a:t>
            </a:r>
            <a:r>
              <a:rPr dirty="0" sz="1100" spc="-50">
                <a:latin typeface="Tahoma"/>
                <a:cs typeface="Tahoma"/>
              </a:rPr>
              <a:t>g,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online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5">
                <a:latin typeface="Tahoma"/>
                <a:cs typeface="Tahoma"/>
              </a:rPr>
              <a:t>video,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online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audio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9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71039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75"/>
              <a:t>este</a:t>
            </a:r>
            <a:r>
              <a:rPr dirty="0" spc="15"/>
              <a:t> </a:t>
            </a:r>
            <a:r>
              <a:rPr dirty="0" spc="-70"/>
              <a:t>o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0"/>
              <a:t>ea?</a:t>
            </a:r>
            <a:r>
              <a:rPr dirty="0" sz="1200" spc="145"/>
              <a:t> </a:t>
            </a:r>
            <a:r>
              <a:rPr dirty="0" sz="1200" spc="-50"/>
              <a:t>C</a:t>
            </a:r>
            <a:r>
              <a:rPr dirty="0" sz="1200" spc="-40"/>
              <a:t>e</a:t>
            </a:r>
            <a:r>
              <a:rPr dirty="0" sz="1200" spc="15"/>
              <a:t> </a:t>
            </a:r>
            <a:r>
              <a:rPr dirty="0" sz="1200" spc="-75"/>
              <a:t>este</a:t>
            </a:r>
            <a:r>
              <a:rPr dirty="0" sz="1200" spc="15"/>
              <a:t> </a:t>
            </a:r>
            <a:r>
              <a:rPr dirty="0" sz="1200" spc="-55"/>
              <a:t>Internet-ul?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4126" rIns="0" bIns="0" rtlCol="0" vert="horz">
            <a:spAutoFit/>
          </a:bodyPr>
          <a:lstStyle/>
          <a:p>
            <a:pPr marL="11239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ii/n</a:t>
            </a:r>
            <a:r>
              <a:rPr dirty="0" sz="1100" spc="35">
                <a:latin typeface="Tahoma"/>
                <a:cs typeface="Tahoma"/>
              </a:rPr>
              <a:t>o</a:t>
            </a:r>
            <a:r>
              <a:rPr dirty="0" sz="1100" spc="-30">
                <a:latin typeface="Tahoma"/>
                <a:cs typeface="Tahoma"/>
              </a:rPr>
              <a:t>duri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spc="-50" i="1">
                <a:latin typeface="Trebuchet MS"/>
                <a:cs typeface="Trebuchet MS"/>
              </a:rPr>
              <a:t>host</a:t>
            </a:r>
            <a:r>
              <a:rPr dirty="0" sz="1100" spc="40" i="1">
                <a:latin typeface="Trebuchet MS"/>
                <a:cs typeface="Trebuchet MS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interconectate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le</a:t>
            </a:r>
            <a:r>
              <a:rPr dirty="0" sz="1100" spc="-80">
                <a:latin typeface="Tahoma"/>
                <a:cs typeface="Tahoma"/>
              </a:rPr>
              <a:t>g</a:t>
            </a:r>
            <a:r>
              <a:rPr dirty="0" sz="1100" spc="-595">
                <a:latin typeface="Tahoma"/>
                <a:cs typeface="Tahoma"/>
              </a:rPr>
              <a:t>˘</a:t>
            </a:r>
            <a:r>
              <a:rPr dirty="0" sz="1100" spc="-20">
                <a:latin typeface="Tahoma"/>
                <a:cs typeface="Tahoma"/>
              </a:rPr>
              <a:t>aturi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fizice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15">
                <a:latin typeface="Tahoma"/>
                <a:cs typeface="Tahoma"/>
              </a:rPr>
              <a:t>(fir,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wireless)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75">
                <a:latin typeface="Tahoma"/>
                <a:cs typeface="Tahoma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logice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(conexiuni)</a:t>
            </a:r>
            <a:r>
              <a:rPr dirty="0" sz="1100" spc="-130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Tahoma"/>
                <a:cs typeface="Tahoma"/>
              </a:rPr>
              <a:t>sta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Tahoma"/>
                <a:cs typeface="Tahoma"/>
              </a:rPr>
              <a:t>iile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comuni</a:t>
            </a:r>
            <a:r>
              <a:rPr dirty="0" sz="1100" spc="-45">
                <a:latin typeface="Tahoma"/>
                <a:cs typeface="Tahoma"/>
              </a:rPr>
              <a:t>c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465">
                <a:latin typeface="Tahoma"/>
                <a:cs typeface="Tahoma"/>
              </a:rPr>
              <a:t>ˆ</a:t>
            </a:r>
            <a:r>
              <a:rPr dirty="0" sz="1100" spc="-30">
                <a:latin typeface="Tahoma"/>
                <a:cs typeface="Tahoma"/>
              </a:rPr>
              <a:t>ıntre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ele,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rulea</a:t>
            </a:r>
            <a:r>
              <a:rPr dirty="0" sz="1100" spc="-50">
                <a:latin typeface="Tahoma"/>
                <a:cs typeface="Tahoma"/>
              </a:rPr>
              <a:t>z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aplic</a:t>
            </a:r>
            <a:r>
              <a:rPr dirty="0" sz="1100" spc="-30">
                <a:latin typeface="Tahoma"/>
                <a:cs typeface="Tahoma"/>
              </a:rPr>
              <a:t>a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Tahoma"/>
                <a:cs typeface="Tahoma"/>
              </a:rPr>
              <a:t>ii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Tahoma"/>
                <a:cs typeface="Tahoma"/>
              </a:rPr>
              <a:t>ea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elele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sunt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40">
                <a:latin typeface="Tahoma"/>
                <a:cs typeface="Tahoma"/>
              </a:rPr>
              <a:t>conectate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la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30">
                <a:latin typeface="Tahoma"/>
                <a:cs typeface="Tahoma"/>
              </a:rPr>
              <a:t>alte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Tahoma"/>
                <a:cs typeface="Tahoma"/>
              </a:rPr>
              <a:t>ele</a:t>
            </a:r>
            <a:endParaRPr sz="1100">
              <a:latin typeface="Tahoma"/>
              <a:cs typeface="Tahoma"/>
            </a:endParaRPr>
          </a:p>
          <a:p>
            <a:pPr marL="11239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Tahoma"/>
                <a:cs typeface="Tahoma"/>
              </a:rPr>
              <a:t>Internet:</a:t>
            </a:r>
            <a:r>
              <a:rPr dirty="0" sz="1100" spc="13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totalitatea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60">
                <a:latin typeface="Tahoma"/>
                <a:cs typeface="Tahoma"/>
              </a:rPr>
              <a:t>re</a:t>
            </a:r>
            <a:r>
              <a:rPr dirty="0" sz="1100" spc="-265">
                <a:latin typeface="Tahoma"/>
                <a:cs typeface="Tahoma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Tahoma"/>
                <a:cs typeface="Tahoma"/>
              </a:rPr>
              <a:t>elel</a:t>
            </a:r>
            <a:r>
              <a:rPr dirty="0" sz="1100" spc="-90">
                <a:latin typeface="Tahoma"/>
                <a:cs typeface="Tahoma"/>
              </a:rPr>
              <a:t>o</a:t>
            </a:r>
            <a:r>
              <a:rPr dirty="0" sz="1100" spc="-25">
                <a:latin typeface="Tahoma"/>
                <a:cs typeface="Tahoma"/>
              </a:rPr>
              <a:t>r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interconectate</a:t>
            </a:r>
            <a:r>
              <a:rPr dirty="0" sz="1100" spc="10">
                <a:latin typeface="Tahoma"/>
                <a:cs typeface="Tahoma"/>
              </a:rPr>
              <a:t> </a:t>
            </a:r>
            <a:r>
              <a:rPr dirty="0" sz="1100" spc="-70">
                <a:latin typeface="Tahoma"/>
                <a:cs typeface="Tahoma"/>
              </a:rPr>
              <a:t>de</a:t>
            </a:r>
            <a:r>
              <a:rPr dirty="0" sz="1100" spc="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p</a:t>
            </a:r>
            <a:r>
              <a:rPr dirty="0" sz="1100" spc="-95">
                <a:latin typeface="Tahoma"/>
                <a:cs typeface="Tahoma"/>
              </a:rPr>
              <a:t>e</a:t>
            </a:r>
            <a:r>
              <a:rPr dirty="0" sz="1100" spc="20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p</a:t>
            </a:r>
            <a:r>
              <a:rPr dirty="0" sz="1100" spc="-35">
                <a:latin typeface="Tahoma"/>
                <a:cs typeface="Tahoma"/>
              </a:rPr>
              <a:t>lane</a:t>
            </a:r>
            <a:r>
              <a:rPr dirty="0" sz="1100" spc="-45">
                <a:latin typeface="Tahoma"/>
                <a:cs typeface="Tahoma"/>
              </a:rPr>
              <a:t>t</a:t>
            </a:r>
            <a:r>
              <a:rPr dirty="0" sz="1100" spc="-600">
                <a:latin typeface="Tahoma"/>
                <a:cs typeface="Tahoma"/>
              </a:rPr>
              <a:t>˘</a:t>
            </a:r>
            <a:r>
              <a:rPr dirty="0" sz="1100" spc="-55"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7,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Servicii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10</a:t>
            </a:r>
            <a:r>
              <a:rPr dirty="0" spc="-35"/>
              <a:t>/54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Utilizarea Sistemelor de Operare (USO)</dc:creator>
  <dc:title>Cursul 7 - Servicii de retea</dc:title>
  <dcterms:created xsi:type="dcterms:W3CDTF">2015-07-31T15:36:40Z</dcterms:created>
  <dcterms:modified xsi:type="dcterms:W3CDTF">2015-07-31T15:36:40Z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2014-11-16T00:00:00Z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