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x="4610100" cy="3460750"/>
  <p:notesSz cx="4610100" cy="3460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69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19" y="116166"/>
            <a:ext cx="4272661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85433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545" y="640194"/>
            <a:ext cx="4309008" cy="225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PMingLiU"/>
                <a:cs typeface="PMingLiU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31305" y="3361937"/>
            <a:ext cx="281940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935773" y="3361937"/>
            <a:ext cx="858519" cy="9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/>
              <a:t>Cursul</a:t>
            </a:r>
            <a:r>
              <a:rPr dirty="0" baseline="5555" sz="750" spc="30"/>
              <a:t> </a:t>
            </a:r>
            <a:r>
              <a:rPr dirty="0" baseline="5555" sz="750" spc="-52"/>
              <a:t>8,</a:t>
            </a:r>
            <a:r>
              <a:rPr dirty="0" baseline="5555" sz="750" spc="22"/>
              <a:t> </a:t>
            </a:r>
            <a:r>
              <a:rPr dirty="0" baseline="5555" sz="750" spc="-52"/>
              <a:t>Configu</a:t>
            </a:r>
            <a:r>
              <a:rPr dirty="0" baseline="5555" sz="750" spc="-44"/>
              <a:t>r</a:t>
            </a:r>
            <a:r>
              <a:rPr dirty="0" baseline="5555" sz="750" spc="-457"/>
              <a:t>˘</a:t>
            </a:r>
            <a:r>
              <a:rPr dirty="0" baseline="5555" sz="750" spc="-37"/>
              <a:t>ari</a:t>
            </a:r>
            <a:r>
              <a:rPr dirty="0" baseline="5555" sz="750" spc="22"/>
              <a:t> </a:t>
            </a:r>
            <a:r>
              <a:rPr dirty="0" baseline="5555" sz="750" spc="-67"/>
              <a:t>de</a:t>
            </a:r>
            <a:r>
              <a:rPr dirty="0" baseline="5555" sz="750" spc="22"/>
              <a:t> </a:t>
            </a:r>
            <a:r>
              <a:rPr dirty="0" baseline="5555" sz="750" spc="-52"/>
              <a:t>re</a:t>
            </a:r>
            <a:r>
              <a:rPr dirty="0" baseline="5555" sz="750" spc="-254"/>
              <a:t>t</a:t>
            </a:r>
            <a:r>
              <a:rPr dirty="0" sz="500" spc="0"/>
              <a:t>,</a:t>
            </a:r>
            <a:r>
              <a:rPr dirty="0" baseline="5555" sz="750" spc="-52"/>
              <a:t>ea</a:t>
            </a:r>
            <a:endParaRPr baseline="5555" sz="750"/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4270576" y="3361937"/>
            <a:ext cx="206375" cy="88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0">
                <a:solidFill>
                  <a:srgbClr val="B85433"/>
                </a:solidFill>
                <a:latin typeface="Lucida Sans Unicode"/>
                <a:cs typeface="Lucida Sans Unicode"/>
              </a:defRPr>
            </a:lvl1pPr>
          </a:lstStyle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#</a:t>
            </a:fld>
            <a:r>
              <a:rPr dirty="0" spc="-35"/>
              <a:t>/50</a:t>
            </a: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slide" Target="slide4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slide" Target="slide1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slide" Target="slide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slide" Target="slide1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slide" Target="slide1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slide" Target="slide1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" Target="slide1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slide" Target="slide1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0" Type="http://schemas.openxmlformats.org/officeDocument/2006/relationships/image" Target="../media/image45.png"/><Relationship Id="rId11" Type="http://schemas.openxmlformats.org/officeDocument/2006/relationships/image" Target="../media/image46.png"/><Relationship Id="rId12" Type="http://schemas.openxmlformats.org/officeDocument/2006/relationships/image" Target="../media/image47.png"/><Relationship Id="rId13" Type="http://schemas.openxmlformats.org/officeDocument/2006/relationships/image" Target="../media/image48.png"/><Relationship Id="rId14" Type="http://schemas.openxmlformats.org/officeDocument/2006/relationships/image" Target="../media/image49.png"/><Relationship Id="rId15" Type="http://schemas.openxmlformats.org/officeDocument/2006/relationships/slide" Target="slide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slide" Target="slide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41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slide" Target="slide1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hyperlink" Target="http://www.debian.org/" TargetMode="External"/><Relationship Id="rId4" Type="http://schemas.openxmlformats.org/officeDocument/2006/relationships/slide" Target="slide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slide" Target="slide1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image" Target="../media/image67.png"/><Relationship Id="rId10" Type="http://schemas.openxmlformats.org/officeDocument/2006/relationships/image" Target="../media/image68.png"/><Relationship Id="rId11" Type="http://schemas.openxmlformats.org/officeDocument/2006/relationships/image" Target="../media/image69.png"/><Relationship Id="rId12" Type="http://schemas.openxmlformats.org/officeDocument/2006/relationships/image" Target="../media/image70.png"/><Relationship Id="rId13" Type="http://schemas.openxmlformats.org/officeDocument/2006/relationships/image" Target="../media/image71.png"/><Relationship Id="rId14" Type="http://schemas.openxmlformats.org/officeDocument/2006/relationships/image" Target="../media/image72.png"/><Relationship Id="rId15" Type="http://schemas.openxmlformats.org/officeDocument/2006/relationships/hyperlink" Target="http://www.debian.org/" TargetMode="External"/><Relationship Id="rId16" Type="http://schemas.openxmlformats.org/officeDocument/2006/relationships/slide" Target="slide1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slide" Target="slide1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slide" Target="slide1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slide" Target="slide1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82.png"/><Relationship Id="rId9" Type="http://schemas.openxmlformats.org/officeDocument/2006/relationships/image" Target="../media/image83.png"/><Relationship Id="rId10" Type="http://schemas.openxmlformats.org/officeDocument/2006/relationships/image" Target="../media/image84.png"/><Relationship Id="rId11" Type="http://schemas.openxmlformats.org/officeDocument/2006/relationships/image" Target="../media/image85.png"/><Relationship Id="rId12" Type="http://schemas.openxmlformats.org/officeDocument/2006/relationships/image" Target="../media/image86.png"/><Relationship Id="rId13" Type="http://schemas.openxmlformats.org/officeDocument/2006/relationships/image" Target="../media/image87.png"/><Relationship Id="rId14" Type="http://schemas.openxmlformats.org/officeDocument/2006/relationships/image" Target="../media/image88.png"/><Relationship Id="rId15" Type="http://schemas.openxmlformats.org/officeDocument/2006/relationships/slide" Target="slide1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slide" Target="slide1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slide" Target="slide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" Target="slide4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png"/><Relationship Id="rId3" Type="http://schemas.openxmlformats.org/officeDocument/2006/relationships/slide" Target="slide1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slide" Target="slide1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Relationship Id="rId3" Type="http://schemas.openxmlformats.org/officeDocument/2006/relationships/slide" Target="slide1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Relationship Id="rId7" Type="http://schemas.openxmlformats.org/officeDocument/2006/relationships/image" Target="../media/image112.png"/><Relationship Id="rId8" Type="http://schemas.openxmlformats.org/officeDocument/2006/relationships/image" Target="../media/image113.png"/><Relationship Id="rId9" Type="http://schemas.openxmlformats.org/officeDocument/2006/relationships/image" Target="../media/image114.png"/><Relationship Id="rId10" Type="http://schemas.openxmlformats.org/officeDocument/2006/relationships/image" Target="../media/image115.png"/><Relationship Id="rId11" Type="http://schemas.openxmlformats.org/officeDocument/2006/relationships/image" Target="../media/image116.png"/><Relationship Id="rId12" Type="http://schemas.openxmlformats.org/officeDocument/2006/relationships/image" Target="../media/image117.png"/><Relationship Id="rId13" Type="http://schemas.openxmlformats.org/officeDocument/2006/relationships/image" Target="../media/image118.png"/><Relationship Id="rId14" Type="http://schemas.openxmlformats.org/officeDocument/2006/relationships/image" Target="../media/image119.png"/><Relationship Id="rId15" Type="http://schemas.openxmlformats.org/officeDocument/2006/relationships/slide" Target="slide1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Relationship Id="rId4" Type="http://schemas.openxmlformats.org/officeDocument/2006/relationships/image" Target="../media/image12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Relationship Id="rId7" Type="http://schemas.openxmlformats.org/officeDocument/2006/relationships/image" Target="../media/image125.png"/><Relationship Id="rId8" Type="http://schemas.openxmlformats.org/officeDocument/2006/relationships/image" Target="../media/image126.png"/><Relationship Id="rId9" Type="http://schemas.openxmlformats.org/officeDocument/2006/relationships/image" Target="../media/image127.png"/><Relationship Id="rId10" Type="http://schemas.openxmlformats.org/officeDocument/2006/relationships/image" Target="../media/image128.png"/><Relationship Id="rId11" Type="http://schemas.openxmlformats.org/officeDocument/2006/relationships/image" Target="../media/image129.png"/><Relationship Id="rId12" Type="http://schemas.openxmlformats.org/officeDocument/2006/relationships/image" Target="../media/image130.png"/><Relationship Id="rId13" Type="http://schemas.openxmlformats.org/officeDocument/2006/relationships/image" Target="../media/image131.png"/><Relationship Id="rId14" Type="http://schemas.openxmlformats.org/officeDocument/2006/relationships/image" Target="../media/image132.png"/><Relationship Id="rId15" Type="http://schemas.openxmlformats.org/officeDocument/2006/relationships/image" Target="../media/image133.png"/><Relationship Id="rId16" Type="http://schemas.openxmlformats.org/officeDocument/2006/relationships/image" Target="../media/image134.png"/><Relationship Id="rId17" Type="http://schemas.openxmlformats.org/officeDocument/2006/relationships/image" Target="../media/image135.png"/><Relationship Id="rId18" Type="http://schemas.openxmlformats.org/officeDocument/2006/relationships/image" Target="../media/image136.png"/><Relationship Id="rId19" Type="http://schemas.openxmlformats.org/officeDocument/2006/relationships/image" Target="../media/image137.png"/><Relationship Id="rId20" Type="http://schemas.openxmlformats.org/officeDocument/2006/relationships/image" Target="../media/image138.png"/><Relationship Id="rId21" Type="http://schemas.openxmlformats.org/officeDocument/2006/relationships/slide" Target="slide1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slide" Target="slide1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slide" Target="slide1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png"/><Relationship Id="rId3" Type="http://schemas.openxmlformats.org/officeDocument/2006/relationships/image" Target="../media/image142.jpg"/><Relationship Id="rId4" Type="http://schemas.openxmlformats.org/officeDocument/2006/relationships/hyperlink" Target="http://www.isi.edu/div7/people/postel.home/pictures.html" TargetMode="External"/><Relationship Id="rId5" Type="http://schemas.openxmlformats.org/officeDocument/2006/relationships/slide" Target="slide1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3.png"/><Relationship Id="rId3" Type="http://schemas.openxmlformats.org/officeDocument/2006/relationships/slide" Target="slide1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hyperlink" Target="http://www.openflow.org/" TargetMode="External"/><Relationship Id="rId4" Type="http://schemas.openxmlformats.org/officeDocument/2006/relationships/slide" Target="slide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hyperlink" Target="http://jokegurus.com/2008/06/06/why-isnt-mom-running-apache/" TargetMode="External"/><Relationship Id="rId5" Type="http://schemas.openxmlformats.org/officeDocument/2006/relationships/slide" Target="slide41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5.png"/><Relationship Id="rId3" Type="http://schemas.openxmlformats.org/officeDocument/2006/relationships/slide" Target="slide1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6.png"/><Relationship Id="rId3" Type="http://schemas.openxmlformats.org/officeDocument/2006/relationships/hyperlink" Target="http://en.wikipedia.org/wiki/Computer_network" TargetMode="External"/><Relationship Id="rId4" Type="http://schemas.openxmlformats.org/officeDocument/2006/relationships/hyperlink" Target="http://computer.howstuffworks.com/home-network.htm" TargetMode="External"/><Relationship Id="rId5" Type="http://schemas.openxmlformats.org/officeDocument/2006/relationships/hyperlink" Target="http://computer.howstuffworks.com/lan-switch.htm" TargetMode="External"/><Relationship Id="rId6" Type="http://schemas.openxmlformats.org/officeDocument/2006/relationships/hyperlink" Target="http://www.yolinux.com/TUTORIALS/LinuxTutorialNetworking.html" TargetMode="External"/><Relationship Id="rId7" Type="http://schemas.openxmlformats.org/officeDocument/2006/relationships/hyperlink" Target="http://www.faqs.org/docs/linux_network/" TargetMode="External"/><Relationship Id="rId8" Type="http://schemas.openxmlformats.org/officeDocument/2006/relationships/hyperlink" Target="http://www.debian.org/doc/manuals/reference/ch-gateway.en.html" TargetMode="External"/><Relationship Id="rId9" Type="http://schemas.openxmlformats.org/officeDocument/2006/relationships/slide" Target="slide1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41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jpg"/><Relationship Id="rId4" Type="http://schemas.openxmlformats.org/officeDocument/2006/relationships/slide" Target="slide1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slide" Target="slide1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slide" Target="slide1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slide" Target="slide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994" y="1231500"/>
            <a:ext cx="1049776" cy="6246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8776" y="920343"/>
            <a:ext cx="1177290" cy="400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64"/>
              </a:lnSpc>
            </a:pPr>
            <a:r>
              <a:rPr dirty="0" sz="1400" spc="-40"/>
              <a:t>Cursu</a:t>
            </a:r>
            <a:r>
              <a:rPr dirty="0" sz="1400" spc="-15"/>
              <a:t>l</a:t>
            </a:r>
            <a:r>
              <a:rPr dirty="0" sz="1400" spc="30"/>
              <a:t> </a:t>
            </a:r>
            <a:r>
              <a:rPr dirty="0" sz="1400" spc="-65"/>
              <a:t>8</a:t>
            </a:r>
            <a:endParaRPr sz="1400"/>
          </a:p>
          <a:p>
            <a:pPr algn="ctr">
              <a:lnSpc>
                <a:spcPts val="1305"/>
              </a:lnSpc>
            </a:pPr>
            <a:r>
              <a:rPr dirty="0" sz="1100" spc="-45">
                <a:latin typeface="Arial"/>
                <a:cs typeface="Arial"/>
              </a:rPr>
              <a:t>Configu</a:t>
            </a:r>
            <a:r>
              <a:rPr dirty="0" sz="1100" spc="-40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25">
                <a:latin typeface="Arial"/>
                <a:cs typeface="Arial"/>
              </a:rPr>
              <a:t>ari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6413" y="1473657"/>
            <a:ext cx="2721610" cy="0"/>
          </a:xfrm>
          <a:custGeom>
            <a:avLst/>
            <a:gdLst/>
            <a:ahLst/>
            <a:cxnLst/>
            <a:rect l="l" t="t" r="r" b="b"/>
            <a:pathLst>
              <a:path w="2721610" h="0">
                <a:moveTo>
                  <a:pt x="0" y="0"/>
                </a:moveTo>
                <a:lnTo>
                  <a:pt x="2721584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727949" y="1608122"/>
            <a:ext cx="2319020" cy="526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600"/>
              </a:lnSpc>
            </a:pPr>
            <a:r>
              <a:rPr dirty="0" sz="1100" spc="-10">
                <a:latin typeface="Arial"/>
                <a:cs typeface="Arial"/>
              </a:rPr>
              <a:t>Utiliz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Sistem</a:t>
            </a:r>
            <a:r>
              <a:rPr dirty="0" sz="1100" spc="-55">
                <a:latin typeface="Arial"/>
                <a:cs typeface="Arial"/>
              </a:rPr>
              <a:t>el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(USO)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24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noiem</a:t>
            </a:r>
            <a:r>
              <a:rPr dirty="0" sz="1100" spc="-90">
                <a:latin typeface="Arial"/>
                <a:cs typeface="Arial"/>
              </a:rPr>
              <a:t>b</a:t>
            </a:r>
            <a:r>
              <a:rPr dirty="0" sz="1100" spc="-40">
                <a:latin typeface="Arial"/>
                <a:cs typeface="Arial"/>
              </a:rPr>
              <a:t>rie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2014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34"/>
              </a:spcBef>
            </a:pPr>
            <a:r>
              <a:rPr dirty="0" sz="800" spc="-45">
                <a:latin typeface="Lucida Sans Unicode"/>
                <a:cs typeface="Lucida Sans Unicode"/>
              </a:rPr>
              <a:t>Dep</a:t>
            </a:r>
            <a:r>
              <a:rPr dirty="0" sz="800" spc="-65">
                <a:latin typeface="Lucida Sans Unicode"/>
                <a:cs typeface="Lucida Sans Unicode"/>
              </a:rPr>
              <a:t>a</a:t>
            </a:r>
            <a:r>
              <a:rPr dirty="0" sz="800" spc="-40">
                <a:latin typeface="Lucida Sans Unicode"/>
                <a:cs typeface="Lucida Sans Unicode"/>
              </a:rPr>
              <a:t>rtamentul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70">
                <a:latin typeface="Lucida Sans Unicode"/>
                <a:cs typeface="Lucida Sans Unicode"/>
              </a:rPr>
              <a:t>de</a:t>
            </a:r>
            <a:r>
              <a:rPr dirty="0" sz="800" spc="25">
                <a:latin typeface="Lucida Sans Unicode"/>
                <a:cs typeface="Lucida Sans Unicode"/>
              </a:rPr>
              <a:t> </a:t>
            </a:r>
            <a:r>
              <a:rPr dirty="0" sz="800" spc="-40">
                <a:latin typeface="Lucida Sans Unicode"/>
                <a:cs typeface="Lucida Sans Unicode"/>
              </a:rPr>
              <a:t>Calculato</a:t>
            </a:r>
            <a:r>
              <a:rPr dirty="0" sz="800" spc="-60">
                <a:latin typeface="Lucida Sans Unicode"/>
                <a:cs typeface="Lucida Sans Unicode"/>
              </a:rPr>
              <a:t>a</a:t>
            </a:r>
            <a:r>
              <a:rPr dirty="0" sz="800" spc="-55">
                <a:latin typeface="Lucida Sans Unicode"/>
                <a:cs typeface="Lucida Sans Unicode"/>
              </a:rPr>
              <a:t>re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17190">
              <a:lnSpc>
                <a:spcPct val="100000"/>
              </a:lnSpc>
            </a:pPr>
            <a:r>
              <a:rPr dirty="0" spc="-55"/>
              <a:t>Echipamente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7599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do</a:t>
            </a:r>
            <a:r>
              <a:rPr dirty="0" sz="1100" spc="-70">
                <a:latin typeface="Arial"/>
                <a:cs typeface="Arial"/>
              </a:rPr>
              <a:t>u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tipuri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medii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transmisie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echipamente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medii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transmisie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materiale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45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rt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transmiterea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semnalului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asigu</a:t>
            </a:r>
            <a:r>
              <a:rPr dirty="0" sz="1000" spc="-4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conectivitatea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25">
                <a:latin typeface="Arial"/>
                <a:cs typeface="Arial"/>
              </a:rPr>
              <a:t>ıntre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ozitivele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cablu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cu</a:t>
            </a:r>
            <a:r>
              <a:rPr dirty="0" sz="1000" spc="-8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ru,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aer,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fi</a:t>
            </a:r>
            <a:r>
              <a:rPr dirty="0" sz="1000" spc="-35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opti</a:t>
            </a: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dis</a:t>
            </a:r>
            <a:r>
              <a:rPr dirty="0" sz="1100" spc="-35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ozitive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echipamente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relucre</a:t>
            </a:r>
            <a:r>
              <a:rPr dirty="0" sz="1000" spc="-6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45">
                <a:latin typeface="Arial"/>
                <a:cs typeface="Arial"/>
              </a:rPr>
              <a:t>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activ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inf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rma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Arial"/>
                <a:cs typeface="Arial"/>
              </a:rPr>
              <a:t>iile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recep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anali</a:t>
            </a:r>
            <a:r>
              <a:rPr dirty="0" sz="1000" spc="-5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0">
                <a:latin typeface="Arial"/>
                <a:cs typeface="Arial"/>
              </a:rPr>
              <a:t>a,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40">
                <a:latin typeface="Arial"/>
                <a:cs typeface="Arial"/>
              </a:rPr>
              <a:t>relucr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retransmitere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hub,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switch,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ruter,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acces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oint,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pla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12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34030">
              <a:lnSpc>
                <a:spcPct val="100000"/>
              </a:lnSpc>
            </a:pPr>
            <a:r>
              <a:rPr dirty="0" spc="-30"/>
              <a:t>Dis</a:t>
            </a:r>
            <a:r>
              <a:rPr dirty="0" spc="-10"/>
              <a:t>p</a:t>
            </a:r>
            <a:r>
              <a:rPr dirty="0" spc="-40"/>
              <a:t>ozitive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38174"/>
            <a:ext cx="3417570" cy="1854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pla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437515" marR="5715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ne</a:t>
            </a:r>
            <a:r>
              <a:rPr dirty="0" sz="1000" spc="-45">
                <a:latin typeface="Arial"/>
                <a:cs typeface="Arial"/>
              </a:rPr>
              <a:t>t</a:t>
            </a:r>
            <a:r>
              <a:rPr dirty="0" sz="1000" spc="-75">
                <a:latin typeface="Arial"/>
                <a:cs typeface="Arial"/>
              </a:rPr>
              <a:t>w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rk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rd,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ne</a:t>
            </a:r>
            <a:r>
              <a:rPr dirty="0" sz="1000" spc="50">
                <a:latin typeface="Arial"/>
                <a:cs typeface="Arial"/>
              </a:rPr>
              <a:t>t</a:t>
            </a:r>
            <a:r>
              <a:rPr dirty="0" sz="1000" spc="-75">
                <a:latin typeface="Arial"/>
                <a:cs typeface="Arial"/>
              </a:rPr>
              <a:t>w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rk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dapter,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NIC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(Ne</a:t>
            </a:r>
            <a:r>
              <a:rPr dirty="0" sz="1000" spc="-30">
                <a:latin typeface="Arial"/>
                <a:cs typeface="Arial"/>
              </a:rPr>
              <a:t>t</a:t>
            </a:r>
            <a:r>
              <a:rPr dirty="0" sz="1000" spc="-75">
                <a:latin typeface="Arial"/>
                <a:cs typeface="Arial"/>
              </a:rPr>
              <a:t>w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rk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Interface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Controller)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ermite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comunica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25">
                <a:latin typeface="Arial"/>
                <a:cs typeface="Arial"/>
              </a:rPr>
              <a:t>ıntre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sisteme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calcul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switch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interconect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sistemel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calcul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(to</a:t>
            </a:r>
            <a:r>
              <a:rPr dirty="0" sz="1000" spc="35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ologie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stea)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comut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-50">
                <a:latin typeface="Arial"/>
                <a:cs typeface="Arial"/>
              </a:rPr>
              <a:t>h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tel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baza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adrese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9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ruter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interconect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mai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mult</a:t>
            </a:r>
            <a:r>
              <a:rPr dirty="0" sz="1000" spc="-4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5">
                <a:latin typeface="Arial"/>
                <a:cs typeface="Arial"/>
              </a:rPr>
              <a:t>ele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calculato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(LAN)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folosit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Internet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dirij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pachetel</a:t>
            </a:r>
            <a:r>
              <a:rPr dirty="0" sz="1000" spc="-8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baza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adresei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13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81350">
              <a:lnSpc>
                <a:spcPct val="100000"/>
              </a:lnSpc>
            </a:pPr>
            <a:r>
              <a:rPr dirty="0" spc="-60"/>
              <a:t>Interfa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0">
                <a:latin typeface="Lucida Sans Unicode"/>
                <a:cs typeface="Lucida Sans Unicode"/>
              </a:rPr>
              <a:t> </a:t>
            </a:r>
            <a:r>
              <a:rPr dirty="0" sz="1200" spc="-650"/>
              <a:t>˘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75"/>
              <a:t>re</a:t>
            </a:r>
            <a:r>
              <a:rPr dirty="0" sz="120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93064"/>
            <a:ext cx="3761104" cy="1740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ne</a:t>
            </a:r>
            <a:r>
              <a:rPr dirty="0" sz="1100" spc="-55">
                <a:latin typeface="Arial"/>
                <a:cs typeface="Arial"/>
              </a:rPr>
              <a:t>t</a:t>
            </a:r>
            <a:r>
              <a:rPr dirty="0" sz="1100" spc="-85">
                <a:latin typeface="Arial"/>
                <a:cs typeface="Arial"/>
              </a:rPr>
              <a:t>w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rk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interface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punct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calculato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pla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interfa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fiec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pla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437515" marR="5080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rt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unui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ozitiv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interfa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fiec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abstractiz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sistemul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configur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unei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5">
                <a:latin typeface="Arial"/>
                <a:cs typeface="Arial"/>
              </a:rPr>
              <a:t>aci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“configur</a:t>
            </a:r>
            <a:r>
              <a:rPr dirty="0" sz="1000" spc="-4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unei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interfe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25">
                <a:latin typeface="Arial"/>
                <a:cs typeface="Arial"/>
              </a:rPr>
              <a:t>e”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eth0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eth1</a:t>
            </a:r>
            <a:endParaRPr sz="1100">
              <a:latin typeface="Courier New"/>
              <a:cs typeface="Courier New"/>
            </a:endParaRPr>
          </a:p>
          <a:p>
            <a:pPr marL="437515" marR="45085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denumirile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uzuale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interfe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el</a:t>
            </a:r>
            <a:r>
              <a:rPr dirty="0" sz="1000" spc="-10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60">
                <a:latin typeface="Arial"/>
                <a:cs typeface="Arial"/>
              </a:rPr>
              <a:t>c</a:t>
            </a:r>
            <a:r>
              <a:rPr dirty="0" sz="1000" spc="15">
                <a:latin typeface="Arial"/>
                <a:cs typeface="Arial"/>
              </a:rPr>
              <a:t>il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Ethernet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sistem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Unix/Linux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14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6685">
              <a:lnSpc>
                <a:spcPct val="100000"/>
              </a:lnSpc>
            </a:pPr>
            <a:r>
              <a:rPr dirty="0" spc="-70"/>
              <a:t>Interfe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114"/>
              <a:t>e</a:t>
            </a:r>
            <a:r>
              <a:rPr dirty="0" sz="1200" spc="10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75"/>
              <a:t>re</a:t>
            </a:r>
            <a:r>
              <a:rPr dirty="0" sz="120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r>
              <a:rPr dirty="0" sz="1200" spc="15"/>
              <a:t> </a:t>
            </a:r>
            <a:r>
              <a:rPr dirty="0" sz="1200" spc="-45"/>
              <a:t>virtuale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7301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lo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interf</a:t>
            </a:r>
            <a:r>
              <a:rPr dirty="0" sz="1100" spc="-25">
                <a:latin typeface="Arial"/>
                <a:cs typeface="Arial"/>
              </a:rPr>
              <a:t>a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60">
                <a:latin typeface="Arial"/>
                <a:cs typeface="Arial"/>
              </a:rPr>
              <a:t>opback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refe</a:t>
            </a:r>
            <a:r>
              <a:rPr dirty="0" sz="1000" spc="-4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curen</a:t>
            </a:r>
            <a:r>
              <a:rPr dirty="0" sz="1000" spc="-3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test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interf</a:t>
            </a:r>
            <a:r>
              <a:rPr dirty="0" sz="1100" spc="-30">
                <a:latin typeface="Arial"/>
                <a:cs typeface="Arial"/>
              </a:rPr>
              <a:t>e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folosite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virtualiz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vmnet8</a:t>
            </a:r>
            <a:endParaRPr sz="1000">
              <a:latin typeface="Courier New"/>
              <a:cs typeface="Courier New"/>
            </a:endParaRPr>
          </a:p>
          <a:p>
            <a:pPr marL="62611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veth1.0</a:t>
            </a:r>
            <a:endParaRPr sz="1000">
              <a:latin typeface="Courier New"/>
              <a:cs typeface="Courier New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venet0</a:t>
            </a:r>
            <a:endParaRPr sz="1000">
              <a:latin typeface="Courier New"/>
              <a:cs typeface="Courier New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interf</a:t>
            </a:r>
            <a:r>
              <a:rPr dirty="0" sz="1100" spc="-30">
                <a:latin typeface="Arial"/>
                <a:cs typeface="Arial"/>
              </a:rPr>
              <a:t>e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tunel</a:t>
            </a:r>
            <a:r>
              <a:rPr dirty="0" sz="1100" spc="-7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tun</a:t>
            </a:r>
            <a:endParaRPr sz="1000">
              <a:latin typeface="Courier New"/>
              <a:cs typeface="Courier New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tap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15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492375">
              <a:lnSpc>
                <a:spcPct val="100000"/>
              </a:lnSpc>
            </a:pPr>
            <a:r>
              <a:rPr dirty="0" spc="-65"/>
              <a:t>Reminder:</a:t>
            </a:r>
            <a:r>
              <a:rPr dirty="0" spc="145"/>
              <a:t> </a:t>
            </a:r>
            <a:r>
              <a:rPr dirty="0" spc="-15"/>
              <a:t>Prot</a:t>
            </a:r>
            <a:r>
              <a:rPr dirty="0" spc="10"/>
              <a:t>o</a:t>
            </a:r>
            <a:r>
              <a:rPr dirty="0" spc="-35"/>
              <a:t>col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71816"/>
            <a:ext cx="3766820" cy="1543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asigu</a:t>
            </a:r>
            <a:r>
              <a:rPr dirty="0" sz="1100" spc="-5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enti</a:t>
            </a:r>
            <a:r>
              <a:rPr dirty="0" sz="1100" spc="-1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(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client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server)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re</a:t>
            </a:r>
            <a:r>
              <a:rPr dirty="0" sz="1100" spc="-105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rezin</a:t>
            </a:r>
            <a:r>
              <a:rPr dirty="0" sz="1100" spc="-3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reguli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gestionea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Arial"/>
                <a:cs typeface="Arial"/>
              </a:rPr>
              <a:t>enti</a:t>
            </a:r>
            <a:r>
              <a:rPr dirty="0" sz="1100" spc="-1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10">
                <a:latin typeface="Arial"/>
                <a:cs typeface="Arial"/>
              </a:rPr>
              <a:t>tic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45">
                <a:latin typeface="Arial"/>
                <a:cs typeface="Arial"/>
              </a:rPr>
              <a:t>ante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cunosc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(se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ot</a:t>
            </a:r>
            <a:endParaRPr sz="1100">
              <a:latin typeface="Arial"/>
              <a:cs typeface="Arial"/>
            </a:endParaRPr>
          </a:p>
          <a:p>
            <a:pPr marL="142240">
              <a:lnSpc>
                <a:spcPct val="100000"/>
              </a:lnSpc>
              <a:spcBef>
                <a:spcPts val="35"/>
              </a:spcBef>
            </a:pP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elege)</a:t>
            </a:r>
            <a:endParaRPr sz="1100">
              <a:latin typeface="Arial"/>
              <a:cs typeface="Arial"/>
            </a:endParaRPr>
          </a:p>
          <a:p>
            <a:pPr marL="160655" marR="830580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general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coale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cu</a:t>
            </a:r>
            <a:r>
              <a:rPr dirty="0" sz="1100" spc="-90">
                <a:latin typeface="Arial"/>
                <a:cs typeface="Arial"/>
              </a:rPr>
              <a:t>p</a:t>
            </a:r>
            <a:r>
              <a:rPr dirty="0" sz="1100" spc="-20">
                <a:latin typeface="Arial"/>
                <a:cs typeface="Arial"/>
              </a:rPr>
              <a:t>rind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secven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rma</a:t>
            </a:r>
            <a:r>
              <a:rPr dirty="0" sz="1100" spc="-2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cerere-</a:t>
            </a:r>
            <a:r>
              <a:rPr dirty="0" sz="1100" spc="-5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85">
                <a:latin typeface="Arial"/>
                <a:cs typeface="Arial"/>
              </a:rPr>
              <a:t>aspuns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70" i="1">
                <a:latin typeface="Trebuchet MS"/>
                <a:cs typeface="Trebuchet MS"/>
              </a:rPr>
              <a:t>request-reply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60655" marR="58419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exemple: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25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HT</a:t>
            </a:r>
            <a:r>
              <a:rPr dirty="0" sz="1100" spc="30">
                <a:latin typeface="Arial"/>
                <a:cs typeface="Arial"/>
              </a:rPr>
              <a:t>T</a:t>
            </a:r>
            <a:r>
              <a:rPr dirty="0" sz="1100" spc="-40">
                <a:latin typeface="Arial"/>
                <a:cs typeface="Arial"/>
              </a:rPr>
              <a:t>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(Hy</a:t>
            </a:r>
            <a:r>
              <a:rPr dirty="0" sz="1100" spc="5">
                <a:latin typeface="Arial"/>
                <a:cs typeface="Arial"/>
              </a:rPr>
              <a:t>p</a:t>
            </a:r>
            <a:r>
              <a:rPr dirty="0" sz="1100" spc="-20">
                <a:latin typeface="Arial"/>
                <a:cs typeface="Arial"/>
              </a:rPr>
              <a:t>ertext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55">
                <a:latin typeface="Arial"/>
                <a:cs typeface="Arial"/>
              </a:rPr>
              <a:t>ransfer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Prot</a:t>
            </a:r>
            <a:r>
              <a:rPr dirty="0" sz="1100" spc="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col),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SSH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(Secure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Shell),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35">
                <a:latin typeface="Arial"/>
                <a:cs typeface="Arial"/>
              </a:rPr>
              <a:t>Bit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rrent,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SMTP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</a:t>
            </a:r>
            <a:r>
              <a:rPr dirty="0" sz="1100" spc="-55">
                <a:latin typeface="Arial"/>
                <a:cs typeface="Arial"/>
              </a:rPr>
              <a:t>S</a:t>
            </a:r>
            <a:r>
              <a:rPr dirty="0" sz="1100" spc="-20">
                <a:latin typeface="Arial"/>
                <a:cs typeface="Arial"/>
              </a:rPr>
              <a:t>im</a:t>
            </a:r>
            <a:r>
              <a:rPr dirty="0" sz="1100" spc="-55">
                <a:latin typeface="Arial"/>
                <a:cs typeface="Arial"/>
              </a:rPr>
              <a:t>p</a:t>
            </a:r>
            <a:r>
              <a:rPr dirty="0" sz="1100" spc="-60">
                <a:latin typeface="Arial"/>
                <a:cs typeface="Arial"/>
              </a:rPr>
              <a:t>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Mail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55">
                <a:latin typeface="Arial"/>
                <a:cs typeface="Arial"/>
              </a:rPr>
              <a:t>ransfer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Prot</a:t>
            </a:r>
            <a:r>
              <a:rPr dirty="0" sz="1100" spc="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col)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17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65145">
              <a:lnSpc>
                <a:spcPct val="100000"/>
              </a:lnSpc>
            </a:pPr>
            <a:r>
              <a:rPr dirty="0" spc="-15"/>
              <a:t>Sti</a:t>
            </a:r>
            <a:r>
              <a:rPr dirty="0" spc="-35"/>
              <a:t>v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100"/>
              <a:t>p</a:t>
            </a:r>
            <a:r>
              <a:rPr dirty="0" spc="-35"/>
              <a:t>rot</a:t>
            </a:r>
            <a:r>
              <a:rPr dirty="0" spc="-20"/>
              <a:t>o</a:t>
            </a:r>
            <a:r>
              <a:rPr dirty="0" spc="-60"/>
              <a:t>coale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6387" y="713953"/>
            <a:ext cx="1816735" cy="2235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20066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abstractiz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lucrului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eaua</a:t>
            </a:r>
            <a:endParaRPr sz="1100">
              <a:latin typeface="Arial"/>
              <a:cs typeface="Arial"/>
            </a:endParaRPr>
          </a:p>
          <a:p>
            <a:pPr marL="160655" marR="13525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nivel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inferi</a:t>
            </a:r>
            <a:r>
              <a:rPr dirty="0" sz="1100" spc="-7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ofe</a:t>
            </a:r>
            <a:r>
              <a:rPr dirty="0" sz="1100" spc="-4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servicii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celui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nivel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50">
                <a:latin typeface="Arial"/>
                <a:cs typeface="Arial"/>
              </a:rPr>
              <a:t>p</a:t>
            </a:r>
            <a:r>
              <a:rPr dirty="0" sz="1100" spc="-40">
                <a:latin typeface="Arial"/>
                <a:cs typeface="Arial"/>
              </a:rPr>
              <a:t>eri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endParaRPr sz="1100">
              <a:latin typeface="Arial"/>
              <a:cs typeface="Arial"/>
            </a:endParaRPr>
          </a:p>
          <a:p>
            <a:pPr marL="160655" marR="25971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stiva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TCP/IP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stiva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coale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utiliza</a:t>
            </a:r>
            <a:r>
              <a:rPr dirty="0" sz="1100" spc="-1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Internet</a:t>
            </a:r>
            <a:endParaRPr sz="1100">
              <a:latin typeface="Arial"/>
              <a:cs typeface="Arial"/>
            </a:endParaRPr>
          </a:p>
          <a:p>
            <a:pPr marL="160655" marR="14922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esen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ial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nivelul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TCP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esen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ial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nivelul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35">
                <a:latin typeface="Arial"/>
                <a:cs typeface="Arial"/>
              </a:rPr>
              <a:t>r</a:t>
            </a:r>
            <a:r>
              <a:rPr dirty="0" sz="1100" spc="-60">
                <a:latin typeface="Arial"/>
                <a:cs typeface="Arial"/>
              </a:rPr>
              <a:t>a</a:t>
            </a:r>
            <a:r>
              <a:rPr dirty="0" sz="1100" spc="-80">
                <a:latin typeface="Arial"/>
                <a:cs typeface="Arial"/>
              </a:rPr>
              <a:t>ns</a:t>
            </a:r>
            <a:r>
              <a:rPr dirty="0" sz="1100" spc="-5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15602" y="795733"/>
            <a:ext cx="1357441" cy="1680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43344" y="2801210"/>
            <a:ext cx="76200" cy="112395"/>
          </a:xfrm>
          <a:custGeom>
            <a:avLst/>
            <a:gdLst/>
            <a:ahLst/>
            <a:cxnLst/>
            <a:rect l="l" t="t" r="r" b="b"/>
            <a:pathLst>
              <a:path w="76200" h="112394">
                <a:moveTo>
                  <a:pt x="0" y="90124"/>
                </a:moveTo>
                <a:lnTo>
                  <a:pt x="0" y="105702"/>
                </a:lnTo>
                <a:lnTo>
                  <a:pt x="6178" y="107904"/>
                </a:lnTo>
                <a:lnTo>
                  <a:pt x="12149" y="109568"/>
                </a:lnTo>
                <a:lnTo>
                  <a:pt x="23679" y="111816"/>
                </a:lnTo>
                <a:lnTo>
                  <a:pt x="29126" y="112377"/>
                </a:lnTo>
                <a:lnTo>
                  <a:pt x="34249" y="112377"/>
                </a:lnTo>
                <a:lnTo>
                  <a:pt x="69380" y="100138"/>
                </a:lnTo>
                <a:lnTo>
                  <a:pt x="28604" y="100138"/>
                </a:lnTo>
                <a:lnTo>
                  <a:pt x="23034" y="99297"/>
                </a:lnTo>
                <a:lnTo>
                  <a:pt x="11699" y="95937"/>
                </a:lnTo>
                <a:lnTo>
                  <a:pt x="5912" y="93439"/>
                </a:lnTo>
                <a:lnTo>
                  <a:pt x="0" y="90124"/>
                </a:lnTo>
                <a:close/>
              </a:path>
              <a:path w="76200" h="112394">
                <a:moveTo>
                  <a:pt x="42639" y="0"/>
                </a:moveTo>
                <a:lnTo>
                  <a:pt x="37622" y="0"/>
                </a:lnTo>
                <a:lnTo>
                  <a:pt x="35452" y="32"/>
                </a:lnTo>
                <a:lnTo>
                  <a:pt x="0" y="21314"/>
                </a:lnTo>
                <a:lnTo>
                  <a:pt x="0" y="39140"/>
                </a:lnTo>
                <a:lnTo>
                  <a:pt x="47073" y="63653"/>
                </a:lnTo>
                <a:lnTo>
                  <a:pt x="52231" y="65883"/>
                </a:lnTo>
                <a:lnTo>
                  <a:pt x="58511" y="71841"/>
                </a:lnTo>
                <a:lnTo>
                  <a:pt x="60082" y="75974"/>
                </a:lnTo>
                <a:lnTo>
                  <a:pt x="60082" y="87308"/>
                </a:lnTo>
                <a:lnTo>
                  <a:pt x="57823" y="91966"/>
                </a:lnTo>
                <a:lnTo>
                  <a:pt x="48793" y="98504"/>
                </a:lnTo>
                <a:lnTo>
                  <a:pt x="42385" y="100138"/>
                </a:lnTo>
                <a:lnTo>
                  <a:pt x="69380" y="100138"/>
                </a:lnTo>
                <a:lnTo>
                  <a:pt x="75660" y="80406"/>
                </a:lnTo>
                <a:lnTo>
                  <a:pt x="75660" y="71597"/>
                </a:lnTo>
                <a:lnTo>
                  <a:pt x="35482" y="46540"/>
                </a:lnTo>
                <a:lnTo>
                  <a:pt x="27751" y="45056"/>
                </a:lnTo>
                <a:lnTo>
                  <a:pt x="22503" y="43104"/>
                </a:lnTo>
                <a:lnTo>
                  <a:pt x="16961" y="38259"/>
                </a:lnTo>
                <a:lnTo>
                  <a:pt x="15578" y="34677"/>
                </a:lnTo>
                <a:lnTo>
                  <a:pt x="15578" y="24270"/>
                </a:lnTo>
                <a:lnTo>
                  <a:pt x="17675" y="19906"/>
                </a:lnTo>
                <a:lnTo>
                  <a:pt x="26077" y="13776"/>
                </a:lnTo>
                <a:lnTo>
                  <a:pt x="32058" y="12240"/>
                </a:lnTo>
                <a:lnTo>
                  <a:pt x="68983" y="12240"/>
                </a:lnTo>
                <a:lnTo>
                  <a:pt x="68983" y="5564"/>
                </a:lnTo>
                <a:lnTo>
                  <a:pt x="63525" y="3710"/>
                </a:lnTo>
                <a:lnTo>
                  <a:pt x="58188" y="2319"/>
                </a:lnTo>
                <a:lnTo>
                  <a:pt x="47756" y="465"/>
                </a:lnTo>
                <a:lnTo>
                  <a:pt x="42639" y="0"/>
                </a:lnTo>
                <a:close/>
              </a:path>
              <a:path w="76200" h="112394">
                <a:moveTo>
                  <a:pt x="68983" y="12240"/>
                </a:moveTo>
                <a:lnTo>
                  <a:pt x="44274" y="12240"/>
                </a:lnTo>
                <a:lnTo>
                  <a:pt x="48897" y="12883"/>
                </a:lnTo>
                <a:lnTo>
                  <a:pt x="58484" y="15456"/>
                </a:lnTo>
                <a:lnTo>
                  <a:pt x="63583" y="17408"/>
                </a:lnTo>
                <a:lnTo>
                  <a:pt x="68983" y="20029"/>
                </a:lnTo>
                <a:lnTo>
                  <a:pt x="68983" y="1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33009" y="2806774"/>
            <a:ext cx="51435" cy="104775"/>
          </a:xfrm>
          <a:custGeom>
            <a:avLst/>
            <a:gdLst/>
            <a:ahLst/>
            <a:cxnLst/>
            <a:rect l="l" t="t" r="r" b="b"/>
            <a:pathLst>
              <a:path w="51435" h="104775">
                <a:moveTo>
                  <a:pt x="23366" y="33378"/>
                </a:moveTo>
                <a:lnTo>
                  <a:pt x="10014" y="33378"/>
                </a:lnTo>
                <a:lnTo>
                  <a:pt x="10014" y="87940"/>
                </a:lnTo>
                <a:lnTo>
                  <a:pt x="11979" y="94957"/>
                </a:lnTo>
                <a:lnTo>
                  <a:pt x="19837" y="102664"/>
                </a:lnTo>
                <a:lnTo>
                  <a:pt x="26970" y="104588"/>
                </a:lnTo>
                <a:lnTo>
                  <a:pt x="51183" y="104588"/>
                </a:lnTo>
                <a:lnTo>
                  <a:pt x="51183" y="93461"/>
                </a:lnTo>
                <a:lnTo>
                  <a:pt x="31687" y="93461"/>
                </a:lnTo>
                <a:lnTo>
                  <a:pt x="27955" y="92511"/>
                </a:lnTo>
                <a:lnTo>
                  <a:pt x="24281" y="88710"/>
                </a:lnTo>
                <a:lnTo>
                  <a:pt x="23366" y="84426"/>
                </a:lnTo>
                <a:lnTo>
                  <a:pt x="23366" y="33378"/>
                </a:lnTo>
                <a:close/>
              </a:path>
              <a:path w="51435" h="104775">
                <a:moveTo>
                  <a:pt x="51183" y="23366"/>
                </a:moveTo>
                <a:lnTo>
                  <a:pt x="0" y="23366"/>
                </a:lnTo>
                <a:lnTo>
                  <a:pt x="0" y="33378"/>
                </a:lnTo>
                <a:lnTo>
                  <a:pt x="51183" y="33378"/>
                </a:lnTo>
                <a:lnTo>
                  <a:pt x="51183" y="23366"/>
                </a:lnTo>
                <a:close/>
              </a:path>
              <a:path w="51435" h="104775">
                <a:moveTo>
                  <a:pt x="23366" y="0"/>
                </a:moveTo>
                <a:lnTo>
                  <a:pt x="10014" y="0"/>
                </a:lnTo>
                <a:lnTo>
                  <a:pt x="10014" y="23366"/>
                </a:lnTo>
                <a:lnTo>
                  <a:pt x="23366" y="23366"/>
                </a:lnTo>
                <a:lnTo>
                  <a:pt x="23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109116" y="2830140"/>
            <a:ext cx="0" cy="81280"/>
          </a:xfrm>
          <a:custGeom>
            <a:avLst/>
            <a:gdLst/>
            <a:ahLst/>
            <a:cxnLst/>
            <a:rect l="l" t="t" r="r" b="b"/>
            <a:pathLst>
              <a:path w="0" h="81280">
                <a:moveTo>
                  <a:pt x="0" y="0"/>
                </a:moveTo>
                <a:lnTo>
                  <a:pt x="0" y="81222"/>
                </a:lnTo>
              </a:path>
            </a:pathLst>
          </a:custGeom>
          <a:ln w="133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02441" y="2807330"/>
            <a:ext cx="13970" cy="0"/>
          </a:xfrm>
          <a:custGeom>
            <a:avLst/>
            <a:gdLst/>
            <a:ahLst/>
            <a:cxnLst/>
            <a:rect l="l" t="t" r="r" b="b"/>
            <a:pathLst>
              <a:path w="13969" h="0">
                <a:moveTo>
                  <a:pt x="0" y="0"/>
                </a:moveTo>
                <a:lnTo>
                  <a:pt x="13349" y="0"/>
                </a:lnTo>
              </a:path>
            </a:pathLst>
          </a:custGeom>
          <a:ln w="1668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35835" y="2830140"/>
            <a:ext cx="79375" cy="81280"/>
          </a:xfrm>
          <a:custGeom>
            <a:avLst/>
            <a:gdLst/>
            <a:ahLst/>
            <a:cxnLst/>
            <a:rect l="l" t="t" r="r" b="b"/>
            <a:pathLst>
              <a:path w="79375" h="81280">
                <a:moveTo>
                  <a:pt x="14135" y="0"/>
                </a:moveTo>
                <a:lnTo>
                  <a:pt x="0" y="0"/>
                </a:lnTo>
                <a:lnTo>
                  <a:pt x="30441" y="81222"/>
                </a:lnTo>
                <a:lnTo>
                  <a:pt x="48556" y="81222"/>
                </a:lnTo>
                <a:lnTo>
                  <a:pt x="53450" y="68165"/>
                </a:lnTo>
                <a:lnTo>
                  <a:pt x="39499" y="68165"/>
                </a:lnTo>
                <a:lnTo>
                  <a:pt x="14135" y="0"/>
                </a:lnTo>
                <a:close/>
              </a:path>
              <a:path w="79375" h="81280">
                <a:moveTo>
                  <a:pt x="78996" y="0"/>
                </a:moveTo>
                <a:lnTo>
                  <a:pt x="64866" y="0"/>
                </a:lnTo>
                <a:lnTo>
                  <a:pt x="39499" y="68165"/>
                </a:lnTo>
                <a:lnTo>
                  <a:pt x="53450" y="68165"/>
                </a:lnTo>
                <a:lnTo>
                  <a:pt x="789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29136" y="2827914"/>
            <a:ext cx="67945" cy="85725"/>
          </a:xfrm>
          <a:custGeom>
            <a:avLst/>
            <a:gdLst/>
            <a:ahLst/>
            <a:cxnLst/>
            <a:rect l="l" t="t" r="r" b="b"/>
            <a:pathLst>
              <a:path w="67945" h="85725">
                <a:moveTo>
                  <a:pt x="60859" y="11127"/>
                </a:moveTo>
                <a:lnTo>
                  <a:pt x="38865" y="11127"/>
                </a:lnTo>
                <a:lnTo>
                  <a:pt x="44493" y="12853"/>
                </a:lnTo>
                <a:lnTo>
                  <a:pt x="52515" y="19748"/>
                </a:lnTo>
                <a:lnTo>
                  <a:pt x="54521" y="24618"/>
                </a:lnTo>
                <a:lnTo>
                  <a:pt x="54521" y="32267"/>
                </a:lnTo>
                <a:lnTo>
                  <a:pt x="36143" y="32267"/>
                </a:lnTo>
                <a:lnTo>
                  <a:pt x="33784" y="32298"/>
                </a:lnTo>
                <a:lnTo>
                  <a:pt x="0" y="50764"/>
                </a:lnTo>
                <a:lnTo>
                  <a:pt x="0" y="67744"/>
                </a:lnTo>
                <a:lnTo>
                  <a:pt x="2418" y="73997"/>
                </a:lnTo>
                <a:lnTo>
                  <a:pt x="12095" y="83337"/>
                </a:lnTo>
                <a:lnTo>
                  <a:pt x="18619" y="85673"/>
                </a:lnTo>
                <a:lnTo>
                  <a:pt x="33317" y="85673"/>
                </a:lnTo>
                <a:lnTo>
                  <a:pt x="38803" y="84497"/>
                </a:lnTo>
                <a:lnTo>
                  <a:pt x="47774" y="79790"/>
                </a:lnTo>
                <a:lnTo>
                  <a:pt x="51520" y="76145"/>
                </a:lnTo>
                <a:lnTo>
                  <a:pt x="52492" y="74547"/>
                </a:lnTo>
                <a:lnTo>
                  <a:pt x="25167" y="74547"/>
                </a:lnTo>
                <a:lnTo>
                  <a:pt x="21004" y="73139"/>
                </a:lnTo>
                <a:lnTo>
                  <a:pt x="14883" y="67494"/>
                </a:lnTo>
                <a:lnTo>
                  <a:pt x="13351" y="63670"/>
                </a:lnTo>
                <a:lnTo>
                  <a:pt x="13351" y="52809"/>
                </a:lnTo>
                <a:lnTo>
                  <a:pt x="15390" y="48540"/>
                </a:lnTo>
                <a:lnTo>
                  <a:pt x="23564" y="43531"/>
                </a:lnTo>
                <a:lnTo>
                  <a:pt x="30899" y="42280"/>
                </a:lnTo>
                <a:lnTo>
                  <a:pt x="67873" y="42280"/>
                </a:lnTo>
                <a:lnTo>
                  <a:pt x="67869" y="36728"/>
                </a:lnTo>
                <a:lnTo>
                  <a:pt x="61244" y="11621"/>
                </a:lnTo>
                <a:lnTo>
                  <a:pt x="60859" y="11127"/>
                </a:lnTo>
                <a:close/>
              </a:path>
              <a:path w="67945" h="85725">
                <a:moveTo>
                  <a:pt x="67873" y="71209"/>
                </a:moveTo>
                <a:lnTo>
                  <a:pt x="54521" y="71209"/>
                </a:lnTo>
                <a:lnTo>
                  <a:pt x="54521" y="83448"/>
                </a:lnTo>
                <a:lnTo>
                  <a:pt x="67873" y="83448"/>
                </a:lnTo>
                <a:lnTo>
                  <a:pt x="67873" y="71209"/>
                </a:lnTo>
                <a:close/>
              </a:path>
              <a:path w="67945" h="85725">
                <a:moveTo>
                  <a:pt x="67873" y="42280"/>
                </a:moveTo>
                <a:lnTo>
                  <a:pt x="54521" y="42280"/>
                </a:lnTo>
                <a:lnTo>
                  <a:pt x="54521" y="54148"/>
                </a:lnTo>
                <a:lnTo>
                  <a:pt x="52321" y="61236"/>
                </a:lnTo>
                <a:lnTo>
                  <a:pt x="43540" y="71887"/>
                </a:lnTo>
                <a:lnTo>
                  <a:pt x="37708" y="74547"/>
                </a:lnTo>
                <a:lnTo>
                  <a:pt x="52492" y="74547"/>
                </a:lnTo>
                <a:lnTo>
                  <a:pt x="54521" y="71209"/>
                </a:lnTo>
                <a:lnTo>
                  <a:pt x="67873" y="71209"/>
                </a:lnTo>
                <a:lnTo>
                  <a:pt x="67873" y="42280"/>
                </a:lnTo>
                <a:close/>
              </a:path>
              <a:path w="67945" h="85725">
                <a:moveTo>
                  <a:pt x="33033" y="0"/>
                </a:moveTo>
                <a:lnTo>
                  <a:pt x="28709" y="0"/>
                </a:lnTo>
                <a:lnTo>
                  <a:pt x="24261" y="462"/>
                </a:lnTo>
                <a:lnTo>
                  <a:pt x="15129" y="2318"/>
                </a:lnTo>
                <a:lnTo>
                  <a:pt x="10421" y="3709"/>
                </a:lnTo>
                <a:lnTo>
                  <a:pt x="5566" y="5563"/>
                </a:lnTo>
                <a:lnTo>
                  <a:pt x="5566" y="17802"/>
                </a:lnTo>
                <a:lnTo>
                  <a:pt x="9596" y="15577"/>
                </a:lnTo>
                <a:lnTo>
                  <a:pt x="13797" y="13907"/>
                </a:lnTo>
                <a:lnTo>
                  <a:pt x="22535" y="11682"/>
                </a:lnTo>
                <a:lnTo>
                  <a:pt x="27021" y="11127"/>
                </a:lnTo>
                <a:lnTo>
                  <a:pt x="60859" y="11127"/>
                </a:lnTo>
                <a:lnTo>
                  <a:pt x="60263" y="10363"/>
                </a:lnTo>
                <a:lnTo>
                  <a:pt x="35330" y="40"/>
                </a:lnTo>
                <a:lnTo>
                  <a:pt x="33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07733" y="2815675"/>
            <a:ext cx="0" cy="95885"/>
          </a:xfrm>
          <a:custGeom>
            <a:avLst/>
            <a:gdLst/>
            <a:ahLst/>
            <a:cxnLst/>
            <a:rect l="l" t="t" r="r" b="b"/>
            <a:pathLst>
              <a:path w="0" h="95885">
                <a:moveTo>
                  <a:pt x="0" y="0"/>
                </a:moveTo>
                <a:lnTo>
                  <a:pt x="0" y="95687"/>
                </a:lnTo>
              </a:path>
            </a:pathLst>
          </a:custGeom>
          <a:ln w="1446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362673" y="280955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 h="0">
                <a:moveTo>
                  <a:pt x="0" y="0"/>
                </a:moveTo>
                <a:lnTo>
                  <a:pt x="90124" y="0"/>
                </a:lnTo>
              </a:path>
            </a:pathLst>
          </a:custGeom>
          <a:ln w="122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54382" y="2801210"/>
            <a:ext cx="86995" cy="112395"/>
          </a:xfrm>
          <a:custGeom>
            <a:avLst/>
            <a:gdLst/>
            <a:ahLst/>
            <a:cxnLst/>
            <a:rect l="l" t="t" r="r" b="b"/>
            <a:pathLst>
              <a:path w="86995" h="112394">
                <a:moveTo>
                  <a:pt x="58987" y="0"/>
                </a:moveTo>
                <a:lnTo>
                  <a:pt x="52553" y="0"/>
                </a:lnTo>
                <a:lnTo>
                  <a:pt x="50447" y="28"/>
                </a:lnTo>
                <a:lnTo>
                  <a:pt x="14048" y="15055"/>
                </a:lnTo>
                <a:lnTo>
                  <a:pt x="97" y="51949"/>
                </a:lnTo>
                <a:lnTo>
                  <a:pt x="0" y="56225"/>
                </a:lnTo>
                <a:lnTo>
                  <a:pt x="24" y="58376"/>
                </a:lnTo>
                <a:lnTo>
                  <a:pt x="11805" y="94735"/>
                </a:lnTo>
                <a:lnTo>
                  <a:pt x="46353" y="112121"/>
                </a:lnTo>
                <a:lnTo>
                  <a:pt x="52553" y="112377"/>
                </a:lnTo>
                <a:lnTo>
                  <a:pt x="58897" y="112377"/>
                </a:lnTo>
                <a:lnTo>
                  <a:pt x="64910" y="111543"/>
                </a:lnTo>
                <a:lnTo>
                  <a:pt x="76303" y="108204"/>
                </a:lnTo>
                <a:lnTo>
                  <a:pt x="81699" y="105702"/>
                </a:lnTo>
                <a:lnTo>
                  <a:pt x="86786" y="102364"/>
                </a:lnTo>
                <a:lnTo>
                  <a:pt x="86786" y="100138"/>
                </a:lnTo>
                <a:lnTo>
                  <a:pt x="53511" y="100138"/>
                </a:lnTo>
                <a:lnTo>
                  <a:pt x="51377" y="100099"/>
                </a:lnTo>
                <a:lnTo>
                  <a:pt x="19473" y="79152"/>
                </a:lnTo>
                <a:lnTo>
                  <a:pt x="15575" y="56225"/>
                </a:lnTo>
                <a:lnTo>
                  <a:pt x="15602" y="54002"/>
                </a:lnTo>
                <a:lnTo>
                  <a:pt x="30423" y="18848"/>
                </a:lnTo>
                <a:lnTo>
                  <a:pt x="53511" y="12240"/>
                </a:lnTo>
                <a:lnTo>
                  <a:pt x="86786" y="12240"/>
                </a:lnTo>
                <a:lnTo>
                  <a:pt x="86786" y="10014"/>
                </a:lnTo>
                <a:lnTo>
                  <a:pt x="81789" y="6677"/>
                </a:lnTo>
                <a:lnTo>
                  <a:pt x="76441" y="4172"/>
                </a:lnTo>
                <a:lnTo>
                  <a:pt x="65052" y="835"/>
                </a:lnTo>
                <a:lnTo>
                  <a:pt x="58987" y="0"/>
                </a:lnTo>
                <a:close/>
              </a:path>
              <a:path w="86995" h="112394">
                <a:moveTo>
                  <a:pt x="86786" y="86786"/>
                </a:moveTo>
                <a:lnTo>
                  <a:pt x="81893" y="91261"/>
                </a:lnTo>
                <a:lnTo>
                  <a:pt x="76687" y="94604"/>
                </a:lnTo>
                <a:lnTo>
                  <a:pt x="65625" y="99031"/>
                </a:lnTo>
                <a:lnTo>
                  <a:pt x="59746" y="100138"/>
                </a:lnTo>
                <a:lnTo>
                  <a:pt x="86786" y="100138"/>
                </a:lnTo>
                <a:lnTo>
                  <a:pt x="86786" y="86786"/>
                </a:lnTo>
                <a:close/>
              </a:path>
              <a:path w="86995" h="112394">
                <a:moveTo>
                  <a:pt x="86786" y="12240"/>
                </a:moveTo>
                <a:lnTo>
                  <a:pt x="59746" y="12240"/>
                </a:lnTo>
                <a:lnTo>
                  <a:pt x="65625" y="13346"/>
                </a:lnTo>
                <a:lnTo>
                  <a:pt x="76687" y="17775"/>
                </a:lnTo>
                <a:lnTo>
                  <a:pt x="81893" y="21118"/>
                </a:lnTo>
                <a:lnTo>
                  <a:pt x="86786" y="25590"/>
                </a:lnTo>
                <a:lnTo>
                  <a:pt x="86786" y="12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67137" y="2803436"/>
            <a:ext cx="70485" cy="107950"/>
          </a:xfrm>
          <a:custGeom>
            <a:avLst/>
            <a:gdLst/>
            <a:ahLst/>
            <a:cxnLst/>
            <a:rect l="l" t="t" r="r" b="b"/>
            <a:pathLst>
              <a:path w="70485" h="107950">
                <a:moveTo>
                  <a:pt x="32995" y="0"/>
                </a:moveTo>
                <a:lnTo>
                  <a:pt x="0" y="0"/>
                </a:lnTo>
                <a:lnTo>
                  <a:pt x="0" y="107926"/>
                </a:lnTo>
                <a:lnTo>
                  <a:pt x="14461" y="107926"/>
                </a:lnTo>
                <a:lnTo>
                  <a:pt x="14461" y="64533"/>
                </a:lnTo>
                <a:lnTo>
                  <a:pt x="32995" y="64533"/>
                </a:lnTo>
                <a:lnTo>
                  <a:pt x="64447" y="52294"/>
                </a:lnTo>
                <a:lnTo>
                  <a:pt x="14461" y="52294"/>
                </a:lnTo>
                <a:lnTo>
                  <a:pt x="14461" y="12238"/>
                </a:lnTo>
                <a:lnTo>
                  <a:pt x="64413" y="12238"/>
                </a:lnTo>
                <a:lnTo>
                  <a:pt x="64297" y="12071"/>
                </a:lnTo>
                <a:lnTo>
                  <a:pt x="35250" y="32"/>
                </a:lnTo>
                <a:lnTo>
                  <a:pt x="32995" y="0"/>
                </a:lnTo>
                <a:close/>
              </a:path>
              <a:path w="70485" h="107950">
                <a:moveTo>
                  <a:pt x="64413" y="12238"/>
                </a:moveTo>
                <a:lnTo>
                  <a:pt x="39856" y="12238"/>
                </a:lnTo>
                <a:lnTo>
                  <a:pt x="45157" y="13977"/>
                </a:lnTo>
                <a:lnTo>
                  <a:pt x="52643" y="20930"/>
                </a:lnTo>
                <a:lnTo>
                  <a:pt x="54516" y="25857"/>
                </a:lnTo>
                <a:lnTo>
                  <a:pt x="54516" y="38651"/>
                </a:lnTo>
                <a:lnTo>
                  <a:pt x="52643" y="43600"/>
                </a:lnTo>
                <a:lnTo>
                  <a:pt x="45157" y="50555"/>
                </a:lnTo>
                <a:lnTo>
                  <a:pt x="39856" y="52294"/>
                </a:lnTo>
                <a:lnTo>
                  <a:pt x="64447" y="52294"/>
                </a:lnTo>
                <a:lnTo>
                  <a:pt x="70097" y="32232"/>
                </a:lnTo>
                <a:lnTo>
                  <a:pt x="70049" y="30010"/>
                </a:lnTo>
                <a:lnTo>
                  <a:pt x="65303" y="13515"/>
                </a:lnTo>
                <a:lnTo>
                  <a:pt x="64413" y="12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44313" y="2803436"/>
            <a:ext cx="50165" cy="121285"/>
          </a:xfrm>
          <a:custGeom>
            <a:avLst/>
            <a:gdLst/>
            <a:ahLst/>
            <a:cxnLst/>
            <a:rect l="l" t="t" r="r" b="b"/>
            <a:pathLst>
              <a:path w="50164" h="121285">
                <a:moveTo>
                  <a:pt x="50069" y="0"/>
                </a:moveTo>
                <a:lnTo>
                  <a:pt x="37727" y="0"/>
                </a:lnTo>
                <a:lnTo>
                  <a:pt x="0" y="121278"/>
                </a:lnTo>
                <a:lnTo>
                  <a:pt x="12341" y="121278"/>
                </a:lnTo>
                <a:lnTo>
                  <a:pt x="50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17034" y="2803436"/>
            <a:ext cx="0" cy="107950"/>
          </a:xfrm>
          <a:custGeom>
            <a:avLst/>
            <a:gdLst/>
            <a:ahLst/>
            <a:cxnLst/>
            <a:rect l="l" t="t" r="r" b="b"/>
            <a:pathLst>
              <a:path w="0" h="107950">
                <a:moveTo>
                  <a:pt x="0" y="0"/>
                </a:moveTo>
                <a:lnTo>
                  <a:pt x="0" y="107926"/>
                </a:lnTo>
              </a:path>
            </a:pathLst>
          </a:custGeom>
          <a:ln w="1446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54447" y="2803436"/>
            <a:ext cx="70485" cy="107950"/>
          </a:xfrm>
          <a:custGeom>
            <a:avLst/>
            <a:gdLst/>
            <a:ahLst/>
            <a:cxnLst/>
            <a:rect l="l" t="t" r="r" b="b"/>
            <a:pathLst>
              <a:path w="70485" h="107950">
                <a:moveTo>
                  <a:pt x="32995" y="0"/>
                </a:moveTo>
                <a:lnTo>
                  <a:pt x="0" y="0"/>
                </a:lnTo>
                <a:lnTo>
                  <a:pt x="0" y="107926"/>
                </a:lnTo>
                <a:lnTo>
                  <a:pt x="14461" y="107926"/>
                </a:lnTo>
                <a:lnTo>
                  <a:pt x="14461" y="64533"/>
                </a:lnTo>
                <a:lnTo>
                  <a:pt x="32995" y="64533"/>
                </a:lnTo>
                <a:lnTo>
                  <a:pt x="64451" y="52294"/>
                </a:lnTo>
                <a:lnTo>
                  <a:pt x="14461" y="52294"/>
                </a:lnTo>
                <a:lnTo>
                  <a:pt x="14461" y="12238"/>
                </a:lnTo>
                <a:lnTo>
                  <a:pt x="64417" y="12238"/>
                </a:lnTo>
                <a:lnTo>
                  <a:pt x="64301" y="12071"/>
                </a:lnTo>
                <a:lnTo>
                  <a:pt x="35251" y="32"/>
                </a:lnTo>
                <a:lnTo>
                  <a:pt x="32995" y="0"/>
                </a:lnTo>
                <a:close/>
              </a:path>
              <a:path w="70485" h="107950">
                <a:moveTo>
                  <a:pt x="64417" y="12238"/>
                </a:moveTo>
                <a:lnTo>
                  <a:pt x="39856" y="12238"/>
                </a:lnTo>
                <a:lnTo>
                  <a:pt x="45162" y="13977"/>
                </a:lnTo>
                <a:lnTo>
                  <a:pt x="52648" y="20930"/>
                </a:lnTo>
                <a:lnTo>
                  <a:pt x="54516" y="25857"/>
                </a:lnTo>
                <a:lnTo>
                  <a:pt x="54516" y="38651"/>
                </a:lnTo>
                <a:lnTo>
                  <a:pt x="52648" y="43600"/>
                </a:lnTo>
                <a:lnTo>
                  <a:pt x="45162" y="50555"/>
                </a:lnTo>
                <a:lnTo>
                  <a:pt x="39856" y="52294"/>
                </a:lnTo>
                <a:lnTo>
                  <a:pt x="64451" y="52294"/>
                </a:lnTo>
                <a:lnTo>
                  <a:pt x="70097" y="32232"/>
                </a:lnTo>
                <a:lnTo>
                  <a:pt x="70049" y="30010"/>
                </a:lnTo>
                <a:lnTo>
                  <a:pt x="65307" y="13515"/>
                </a:lnTo>
                <a:lnTo>
                  <a:pt x="64417" y="122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8,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Configu</a:t>
            </a:r>
            <a:r>
              <a:rPr dirty="0" baseline="5555" sz="750" spc="-44">
                <a:hlinkClick r:id="rId4" action="ppaction://hlinksldjump"/>
              </a:rPr>
              <a:t>r</a:t>
            </a:r>
            <a:r>
              <a:rPr dirty="0" baseline="5555" sz="750" spc="-45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ari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18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2179">
              <a:lnSpc>
                <a:spcPct val="100000"/>
              </a:lnSpc>
            </a:pPr>
            <a:r>
              <a:rPr dirty="0" spc="-55"/>
              <a:t>Adresa</a:t>
            </a:r>
            <a:r>
              <a:rPr dirty="0" spc="15"/>
              <a:t> </a:t>
            </a:r>
            <a:r>
              <a:rPr dirty="0" spc="80"/>
              <a:t>M</a:t>
            </a:r>
            <a:r>
              <a:rPr dirty="0" spc="25"/>
              <a:t>A</a:t>
            </a:r>
            <a:r>
              <a:rPr dirty="0" spc="25"/>
              <a:t>C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6187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Media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Acces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Control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Arial"/>
                <a:cs typeface="Arial"/>
              </a:rPr>
              <a:t>tipul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</a:t>
            </a:r>
            <a:r>
              <a:rPr dirty="0" sz="1100" spc="-4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150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folosit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nive</a:t>
            </a:r>
            <a:r>
              <a:rPr dirty="0" sz="1100" spc="10">
                <a:latin typeface="Arial"/>
                <a:cs typeface="Arial"/>
              </a:rPr>
              <a:t>l</a:t>
            </a:r>
            <a:r>
              <a:rPr dirty="0" sz="1100" spc="-20">
                <a:latin typeface="Arial"/>
                <a:cs typeface="Arial"/>
              </a:rPr>
              <a:t>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Acces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Mediu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scri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placa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(ROM)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nume</a:t>
            </a:r>
            <a:r>
              <a:rPr dirty="0" sz="1100" spc="-440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h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30">
                <a:latin typeface="Arial"/>
                <a:cs typeface="Arial"/>
              </a:rPr>
              <a:t>rd</a:t>
            </a:r>
            <a:r>
              <a:rPr dirty="0" sz="1100" spc="-80">
                <a:latin typeface="Arial"/>
                <a:cs typeface="Arial"/>
              </a:rPr>
              <a:t>w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sau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fizi</a:t>
            </a:r>
            <a:r>
              <a:rPr dirty="0" sz="1100" spc="-4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Are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48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5">
                <a:latin typeface="Arial"/>
                <a:cs typeface="Arial"/>
              </a:rPr>
              <a:t>i.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ˆ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cte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i?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6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cte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exemplu: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00</a:t>
            </a:r>
            <a:r>
              <a:rPr dirty="0" sz="1000" spc="-45">
                <a:latin typeface="Arial"/>
                <a:cs typeface="Arial"/>
              </a:rPr>
              <a:t>-02-44-56-6C-41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(re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rezent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hexazecima</a:t>
            </a:r>
            <a:r>
              <a:rPr dirty="0" sz="1000" spc="-40">
                <a:latin typeface="Arial"/>
                <a:cs typeface="Arial"/>
              </a:rPr>
              <a:t>l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15">
                <a:latin typeface="Arial"/>
                <a:cs typeface="Arial"/>
              </a:rPr>
              <a:t>a)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cia</a:t>
            </a:r>
            <a:r>
              <a:rPr dirty="0" sz="1100" spc="-2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m</a:t>
            </a:r>
            <a:r>
              <a:rPr dirty="0" sz="1100" spc="-2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d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unic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unei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p</a:t>
            </a:r>
            <a:r>
              <a:rPr dirty="0" sz="1100" spc="-2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aci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pla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crea</a:t>
            </a:r>
            <a:r>
              <a:rPr dirty="0" sz="1000" spc="-35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as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cia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no</a:t>
            </a:r>
            <a:r>
              <a:rPr dirty="0" sz="1000" spc="-60">
                <a:latin typeface="Arial"/>
                <a:cs typeface="Arial"/>
              </a:rPr>
              <a:t>u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9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oate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fi,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65">
                <a:latin typeface="Arial"/>
                <a:cs typeface="Arial"/>
              </a:rPr>
              <a:t>ın</a:t>
            </a:r>
            <a:r>
              <a:rPr dirty="0" sz="1000" spc="-9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0">
                <a:latin typeface="Arial"/>
                <a:cs typeface="Arial"/>
              </a:rPr>
              <a:t>a,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general,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difica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(configur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18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ie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BIOS)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tip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a;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0">
                <a:latin typeface="Arial"/>
                <a:cs typeface="Arial"/>
              </a:rPr>
              <a:t>asemenea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seriil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bancnote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20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5295">
              <a:lnSpc>
                <a:spcPct val="100000"/>
              </a:lnSpc>
            </a:pPr>
            <a:r>
              <a:rPr dirty="0" spc="-55"/>
              <a:t>Adresa</a:t>
            </a:r>
            <a:r>
              <a:rPr dirty="0" spc="15"/>
              <a:t> </a:t>
            </a:r>
            <a:r>
              <a:rPr dirty="0" spc="80"/>
              <a:t>M</a:t>
            </a:r>
            <a:r>
              <a:rPr dirty="0" spc="25"/>
              <a:t>A</a:t>
            </a:r>
            <a:r>
              <a:rPr dirty="0" spc="25"/>
              <a:t>C</a:t>
            </a:r>
            <a:r>
              <a:rPr dirty="0" spc="10"/>
              <a:t> </a:t>
            </a:r>
            <a:r>
              <a:rPr dirty="0" spc="-20"/>
              <a:t>(</a:t>
            </a:r>
            <a:r>
              <a:rPr dirty="0" spc="-30"/>
              <a:t>c</a:t>
            </a:r>
            <a:r>
              <a:rPr dirty="0" spc="-35"/>
              <a:t>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827760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97656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836890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824189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874990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871994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922778"/>
            <a:ext cx="50749" cy="91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020837"/>
            <a:ext cx="3989704" cy="867410"/>
          </a:xfrm>
          <a:custGeom>
            <a:avLst/>
            <a:gdLst/>
            <a:ahLst/>
            <a:cxnLst/>
            <a:rect l="l" t="t" r="r" b="b"/>
            <a:pathLst>
              <a:path w="3989704" h="867410">
                <a:moveTo>
                  <a:pt x="3989654" y="0"/>
                </a:moveTo>
                <a:lnTo>
                  <a:pt x="0" y="0"/>
                </a:lnTo>
                <a:lnTo>
                  <a:pt x="0" y="816052"/>
                </a:lnTo>
                <a:lnTo>
                  <a:pt x="4008" y="835777"/>
                </a:lnTo>
                <a:lnTo>
                  <a:pt x="14922" y="851930"/>
                </a:lnTo>
                <a:lnTo>
                  <a:pt x="31075" y="862844"/>
                </a:lnTo>
                <a:lnTo>
                  <a:pt x="50800" y="866852"/>
                </a:lnTo>
                <a:lnTo>
                  <a:pt x="3938854" y="866852"/>
                </a:lnTo>
                <a:lnTo>
                  <a:pt x="3958579" y="862844"/>
                </a:lnTo>
                <a:lnTo>
                  <a:pt x="3974732" y="851930"/>
                </a:lnTo>
                <a:lnTo>
                  <a:pt x="3985646" y="835777"/>
                </a:lnTo>
                <a:lnTo>
                  <a:pt x="3989654" y="81605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910078"/>
            <a:ext cx="0" cy="946150"/>
          </a:xfrm>
          <a:custGeom>
            <a:avLst/>
            <a:gdLst/>
            <a:ahLst/>
            <a:cxnLst/>
            <a:rect l="l" t="t" r="r" b="b"/>
            <a:pathLst>
              <a:path w="0" h="946150">
                <a:moveTo>
                  <a:pt x="0" y="94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8973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8846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87197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2039619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188425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682532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669831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720632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2083854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2134646"/>
            <a:ext cx="50749" cy="5478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232705"/>
            <a:ext cx="3989704" cy="501015"/>
          </a:xfrm>
          <a:custGeom>
            <a:avLst/>
            <a:gdLst/>
            <a:ahLst/>
            <a:cxnLst/>
            <a:rect l="l" t="t" r="r" b="b"/>
            <a:pathLst>
              <a:path w="3989704" h="501014">
                <a:moveTo>
                  <a:pt x="3989654" y="0"/>
                </a:moveTo>
                <a:lnTo>
                  <a:pt x="0" y="0"/>
                </a:lnTo>
                <a:lnTo>
                  <a:pt x="0" y="449826"/>
                </a:lnTo>
                <a:lnTo>
                  <a:pt x="4008" y="469551"/>
                </a:lnTo>
                <a:lnTo>
                  <a:pt x="14922" y="485704"/>
                </a:lnTo>
                <a:lnTo>
                  <a:pt x="31075" y="496618"/>
                </a:lnTo>
                <a:lnTo>
                  <a:pt x="50800" y="500626"/>
                </a:lnTo>
                <a:lnTo>
                  <a:pt x="3938854" y="500626"/>
                </a:lnTo>
                <a:lnTo>
                  <a:pt x="3958579" y="496618"/>
                </a:lnTo>
                <a:lnTo>
                  <a:pt x="3974732" y="485704"/>
                </a:lnTo>
                <a:lnTo>
                  <a:pt x="3985646" y="469551"/>
                </a:lnTo>
                <a:lnTo>
                  <a:pt x="3989654" y="44982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2121946"/>
            <a:ext cx="0" cy="579755"/>
          </a:xfrm>
          <a:custGeom>
            <a:avLst/>
            <a:gdLst/>
            <a:ahLst/>
            <a:cxnLst/>
            <a:rect l="l" t="t" r="r" b="b"/>
            <a:pathLst>
              <a:path w="0" h="579755">
                <a:moveTo>
                  <a:pt x="0" y="5796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21092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20965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208384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830630"/>
            <a:ext cx="3789679" cy="1776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Wind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ws</a:t>
            </a:r>
            <a:endParaRPr sz="900">
              <a:latin typeface="Trebuchet MS"/>
              <a:cs typeface="Trebuchet MS"/>
            </a:endParaRPr>
          </a:p>
          <a:p>
            <a:pPr marL="227329" marR="1080135">
              <a:lnSpc>
                <a:spcPts val="950"/>
              </a:lnSpc>
              <a:spcBef>
                <a:spcPts val="455"/>
              </a:spcBef>
            </a:pPr>
            <a:r>
              <a:rPr dirty="0" sz="800" spc="65">
                <a:latin typeface="PMingLiU"/>
                <a:cs typeface="PMingLiU"/>
              </a:rPr>
              <a:t>C:</a:t>
            </a:r>
            <a:r>
              <a:rPr dirty="0" sz="800" spc="60" i="1">
                <a:latin typeface="Verdana"/>
                <a:cs typeface="Verdana"/>
              </a:rPr>
              <a:t>\</a:t>
            </a:r>
            <a:r>
              <a:rPr dirty="0" sz="800" spc="40">
                <a:latin typeface="PMingLiU"/>
                <a:cs typeface="PMingLiU"/>
              </a:rPr>
              <a:t>Documents</a:t>
            </a:r>
            <a:r>
              <a:rPr dirty="0" sz="800" spc="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and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Settings</a:t>
            </a:r>
            <a:r>
              <a:rPr dirty="0" sz="800" spc="60" i="1">
                <a:latin typeface="Verdana"/>
                <a:cs typeface="Verdana"/>
              </a:rPr>
              <a:t>\</a:t>
            </a:r>
            <a:r>
              <a:rPr dirty="0" sz="800" spc="40">
                <a:latin typeface="PMingLiU"/>
                <a:cs typeface="PMingLiU"/>
              </a:rPr>
              <a:t>Razvan&gt;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ipconfig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80">
                <a:solidFill>
                  <a:srgbClr val="FF0000"/>
                </a:solidFill>
                <a:latin typeface="PMingLiU"/>
                <a:cs typeface="PMingLiU"/>
              </a:rPr>
              <a:t>/all</a:t>
            </a:r>
            <a:r>
              <a:rPr dirty="0" sz="800" spc="15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105">
                <a:latin typeface="PMingLiU"/>
                <a:cs typeface="PMingLiU"/>
              </a:rPr>
              <a:t>Ethernet</a:t>
            </a:r>
            <a:r>
              <a:rPr dirty="0" sz="800" spc="10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adapter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Midgard: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44"/>
              </a:lnSpc>
            </a:pPr>
            <a:r>
              <a:rPr dirty="0" sz="800" spc="35">
                <a:latin typeface="PMingLiU"/>
                <a:cs typeface="PMingLiU"/>
              </a:rPr>
              <a:t>Media</a:t>
            </a:r>
            <a:r>
              <a:rPr dirty="0" sz="800" spc="3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State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5">
                <a:latin typeface="PMingLiU"/>
                <a:cs typeface="PMingLiU"/>
              </a:rPr>
              <a:t>Media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disconnec</a:t>
            </a:r>
            <a:r>
              <a:rPr dirty="0" sz="800" spc="60">
                <a:latin typeface="PMingLiU"/>
                <a:cs typeface="PMingLiU"/>
              </a:rPr>
              <a:t>t</a:t>
            </a:r>
            <a:r>
              <a:rPr dirty="0" sz="800" spc="65">
                <a:latin typeface="PMingLiU"/>
                <a:cs typeface="PMingLiU"/>
              </a:rPr>
              <a:t>ed</a:t>
            </a:r>
            <a:endParaRPr sz="800">
              <a:latin typeface="PMingLiU"/>
              <a:cs typeface="PMingLiU"/>
            </a:endParaRPr>
          </a:p>
          <a:p>
            <a:pPr marL="227329" marR="5080">
              <a:lnSpc>
                <a:spcPts val="950"/>
              </a:lnSpc>
              <a:spcBef>
                <a:spcPts val="30"/>
              </a:spcBef>
            </a:pPr>
            <a:r>
              <a:rPr dirty="0" sz="800" spc="100">
                <a:latin typeface="PMingLiU"/>
                <a:cs typeface="PMingLiU"/>
              </a:rPr>
              <a:t>Description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>
                <a:latin typeface="PMingLiU"/>
                <a:cs typeface="PMingLiU"/>
              </a:rPr>
              <a:t>S</a:t>
            </a:r>
            <a:r>
              <a:rPr dirty="0" sz="800" spc="-114">
                <a:latin typeface="PMingLiU"/>
                <a:cs typeface="PMingLiU"/>
              </a:rPr>
              <a:t>URECOM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45">
                <a:latin typeface="PMingLiU"/>
                <a:cs typeface="PMingLiU"/>
              </a:rPr>
              <a:t>E</a:t>
            </a:r>
            <a:r>
              <a:rPr dirty="0" sz="800" spc="35">
                <a:latin typeface="PMingLiU"/>
                <a:cs typeface="PMingLiU"/>
              </a:rPr>
              <a:t>P-320X-R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0">
                <a:latin typeface="PMingLiU"/>
                <a:cs typeface="PMingLiU"/>
              </a:rPr>
              <a:t>100/10/M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30">
                <a:latin typeface="PMingLiU"/>
                <a:cs typeface="PMingLiU"/>
              </a:rPr>
              <a:t>PCI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Adapter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Physical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0">
                <a:latin typeface="PMingLiU"/>
                <a:cs typeface="PMingLiU"/>
              </a:rPr>
              <a:t>Address.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00-02-44-5</a:t>
            </a:r>
            <a:r>
              <a:rPr dirty="0" sz="800" spc="80">
                <a:latin typeface="PMingLiU"/>
                <a:cs typeface="PMingLiU"/>
              </a:rPr>
              <a:t>6</a:t>
            </a:r>
            <a:r>
              <a:rPr dirty="0" sz="800" spc="65">
                <a:latin typeface="PMingLiU"/>
                <a:cs typeface="PMingLiU"/>
              </a:rPr>
              <a:t>-6C-41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Linux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ts val="955"/>
              </a:lnSpc>
              <a:spcBef>
                <a:spcPts val="370"/>
              </a:spcBef>
            </a:pPr>
            <a:r>
              <a:rPr dirty="0" sz="800" spc="50">
                <a:latin typeface="PMingLiU"/>
                <a:cs typeface="PMingLiU"/>
              </a:rPr>
              <a:t>razvan@anac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 spc="75">
                <a:latin typeface="PMingLiU"/>
                <a:cs typeface="PMingLiU"/>
              </a:rPr>
              <a:t>nda:~$</a:t>
            </a:r>
            <a:r>
              <a:rPr dirty="0" sz="800" spc="204">
                <a:solidFill>
                  <a:srgbClr val="FF0000"/>
                </a:solidFill>
                <a:latin typeface="PMingLiU"/>
                <a:cs typeface="PMingLiU"/>
              </a:rPr>
              <a:t>/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sbin/ifconfig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PMingLiU"/>
                <a:cs typeface="PMingLiU"/>
              </a:rPr>
              <a:t>eth0</a:t>
            </a:r>
            <a:endParaRPr sz="800">
              <a:latin typeface="PMingLiU"/>
              <a:cs typeface="PMingLiU"/>
            </a:endParaRPr>
          </a:p>
          <a:p>
            <a:pPr marL="227329" marR="918844">
              <a:lnSpc>
                <a:spcPts val="950"/>
              </a:lnSpc>
              <a:spcBef>
                <a:spcPts val="30"/>
              </a:spcBef>
            </a:pPr>
            <a:r>
              <a:rPr dirty="0" sz="800" spc="95">
                <a:latin typeface="PMingLiU"/>
                <a:cs typeface="PMingLiU"/>
              </a:rPr>
              <a:t>eth0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Link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encap:Ethernet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HWaddr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00:07:E9</a:t>
            </a:r>
            <a:r>
              <a:rPr dirty="0" sz="800" spc="50">
                <a:latin typeface="PMingLiU"/>
                <a:cs typeface="PMingLiU"/>
              </a:rPr>
              <a:t>:</a:t>
            </a:r>
            <a:r>
              <a:rPr dirty="0" sz="800" spc="35">
                <a:latin typeface="PMingLiU"/>
                <a:cs typeface="PMingLiU"/>
              </a:rPr>
              <a:t>92:BC:D9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[...]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5" action="ppaction://hlinksldjump"/>
              </a:rPr>
              <a:t>Cursul</a:t>
            </a:r>
            <a:r>
              <a:rPr dirty="0" baseline="5555" sz="750" spc="30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8,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Configu</a:t>
            </a:r>
            <a:r>
              <a:rPr dirty="0" baseline="5555" sz="750" spc="-44">
                <a:hlinkClick r:id="rId15" action="ppaction://hlinksldjump"/>
              </a:rPr>
              <a:t>r</a:t>
            </a:r>
            <a:r>
              <a:rPr dirty="0" baseline="5555" sz="750" spc="-457">
                <a:hlinkClick r:id="rId15" action="ppaction://hlinksldjump"/>
              </a:rPr>
              <a:t>˘</a:t>
            </a:r>
            <a:r>
              <a:rPr dirty="0" baseline="5555" sz="750" spc="-37">
                <a:hlinkClick r:id="rId15" action="ppaction://hlinksldjump"/>
              </a:rPr>
              <a:t>ari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67">
                <a:hlinkClick r:id="rId15" action="ppaction://hlinksldjump"/>
              </a:rPr>
              <a:t>de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re</a:t>
            </a:r>
            <a:r>
              <a:rPr dirty="0" baseline="5555" sz="750" spc="-254">
                <a:hlinkClick r:id="rId15" action="ppaction://hlinksldjump"/>
              </a:rPr>
              <a:t>t</a:t>
            </a:r>
            <a:r>
              <a:rPr dirty="0" sz="500" spc="0">
                <a:hlinkClick r:id="rId15" action="ppaction://hlinksldjump"/>
              </a:rPr>
              <a:t>,</a:t>
            </a:r>
            <a:r>
              <a:rPr dirty="0" baseline="5555" sz="750" spc="-52">
                <a:hlinkClick r:id="rId15" action="ppaction://hlinksldjump"/>
              </a:rPr>
              <a:t>ea</a:t>
            </a:r>
            <a:endParaRPr baseline="5555" sz="750"/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21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38805">
              <a:lnSpc>
                <a:spcPct val="100000"/>
              </a:lnSpc>
            </a:pPr>
            <a:r>
              <a:rPr dirty="0" spc="-15"/>
              <a:t>Tipuri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adres</a:t>
            </a:r>
            <a:r>
              <a:rPr dirty="0" spc="-114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84948"/>
            <a:ext cx="3785235" cy="148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pla</a:t>
            </a:r>
            <a:r>
              <a:rPr dirty="0" sz="1100" spc="-2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iau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ˆ</a:t>
            </a:r>
            <a:r>
              <a:rPr dirty="0" sz="1000" spc="-55">
                <a:latin typeface="Arial"/>
                <a:cs typeface="Arial"/>
              </a:rPr>
              <a:t>and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numerele,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seriile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ozitiv,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cu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etc.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seriile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bancnote,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bilete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autobuz,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adresele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9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nu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pierd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adrese,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iau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ˆ</a:t>
            </a:r>
            <a:r>
              <a:rPr dirty="0" sz="1000" spc="-55">
                <a:latin typeface="Arial"/>
                <a:cs typeface="Arial"/>
              </a:rPr>
              <a:t>and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rhi</a:t>
            </a:r>
            <a:r>
              <a:rPr dirty="0" sz="1100" spc="-4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ier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rhiz</a:t>
            </a:r>
            <a:r>
              <a:rPr dirty="0" sz="1000" spc="-7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ermite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caliz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rea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unui</a:t>
            </a:r>
            <a:r>
              <a:rPr dirty="0" sz="1000" spc="3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ozitiv/cu</a:t>
            </a:r>
            <a:r>
              <a:rPr dirty="0" sz="1000" spc="30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on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10">
                <a:latin typeface="Arial"/>
                <a:cs typeface="Arial"/>
              </a:rPr>
              <a:t>ıntr-o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regiune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numerele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telefon,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c</a:t>
            </a:r>
            <a:r>
              <a:rPr dirty="0" sz="1000" spc="-4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durile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Arial"/>
                <a:cs typeface="Arial"/>
              </a:rPr>
              <a:t>tale,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adresele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30">
                <a:latin typeface="Arial"/>
                <a:cs typeface="Arial"/>
              </a:rPr>
              <a:t>aut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35">
                <a:latin typeface="Arial"/>
                <a:cs typeface="Arial"/>
              </a:rPr>
              <a:t>api</a:t>
            </a:r>
            <a:r>
              <a:rPr dirty="0" sz="1000" spc="-55">
                <a:latin typeface="Arial"/>
                <a:cs typeface="Arial"/>
              </a:rPr>
              <a:t>d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22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55060">
              <a:lnSpc>
                <a:spcPct val="100000"/>
              </a:lnSpc>
            </a:pPr>
            <a:r>
              <a:rPr dirty="0" spc="-55"/>
              <a:t>Adresa</a:t>
            </a:r>
            <a:r>
              <a:rPr dirty="0" spc="15"/>
              <a:t> </a:t>
            </a:r>
            <a:r>
              <a:rPr dirty="0" spc="-25"/>
              <a:t>IP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806500"/>
            <a:ext cx="3784600" cy="989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>
                <a:latin typeface="Arial"/>
                <a:cs typeface="Arial"/>
              </a:rPr>
              <a:t>tipul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ad</a:t>
            </a:r>
            <a:r>
              <a:rPr dirty="0" sz="1100" spc="-4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105">
                <a:latin typeface="Arial"/>
                <a:cs typeface="Arial"/>
              </a:rPr>
              <a:t>s</a:t>
            </a:r>
            <a:r>
              <a:rPr dirty="0" sz="1100" spc="-15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folosit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(Internet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Prot</a:t>
            </a:r>
            <a:r>
              <a:rPr dirty="0" sz="1100" spc="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col)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fundamental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nivel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-110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0">
                <a:latin typeface="Arial"/>
                <a:cs typeface="Arial"/>
              </a:rPr>
              <a:t>ir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32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(4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cte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35">
                <a:latin typeface="Arial"/>
                <a:cs typeface="Arial"/>
              </a:rPr>
              <a:t>i)</a:t>
            </a:r>
            <a:endParaRPr sz="1100">
              <a:latin typeface="Arial"/>
              <a:cs typeface="Arial"/>
            </a:endParaRPr>
          </a:p>
          <a:p>
            <a:pPr marL="160655" marR="368935" indent="-148590">
              <a:lnSpc>
                <a:spcPct val="102699"/>
              </a:lnSpc>
              <a:spcBef>
                <a:spcPts val="2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refe</a:t>
            </a:r>
            <a:r>
              <a:rPr dirty="0" sz="1100" spc="-50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scrierea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rmatul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puncte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(dot-decimal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notation)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303" y="1812556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11000000</a:t>
            </a:r>
            <a:endParaRPr sz="11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192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693" y="1812556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10101000</a:t>
            </a:r>
            <a:endParaRPr sz="11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168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2944" y="1812556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00000000</a:t>
            </a:r>
            <a:endParaRPr sz="11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0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9334" y="1812556"/>
            <a:ext cx="5797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00000001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100" spc="-70"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6389" y="2250186"/>
            <a:ext cx="3557270" cy="5149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rhi</a:t>
            </a:r>
            <a:r>
              <a:rPr dirty="0" sz="1100" spc="-4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ermite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ım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40">
                <a:latin typeface="Arial"/>
                <a:cs typeface="Arial"/>
              </a:rPr>
              <a:t>ar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45">
                <a:latin typeface="Arial"/>
                <a:cs typeface="Arial"/>
              </a:rPr>
              <a:t>irea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Internetului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5">
                <a:latin typeface="Arial"/>
                <a:cs typeface="Arial"/>
              </a:rPr>
              <a:t>ele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45">
                <a:latin typeface="Arial"/>
                <a:cs typeface="Arial"/>
              </a:rPr>
              <a:t>oate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-50">
                <a:latin typeface="Arial"/>
                <a:cs typeface="Arial"/>
              </a:rPr>
              <a:t>n</a:t>
            </a:r>
            <a:r>
              <a:rPr dirty="0" sz="1000" spc="10">
                <a:latin typeface="Arial"/>
                <a:cs typeface="Arial"/>
              </a:rPr>
              <a:t>tific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mult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mai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u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ie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(du</a:t>
            </a:r>
            <a:r>
              <a:rPr dirty="0" sz="1000" spc="-30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ad</a:t>
            </a:r>
            <a:r>
              <a:rPr dirty="0" sz="1000" spc="-35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100">
                <a:latin typeface="Arial"/>
                <a:cs typeface="Arial"/>
              </a:rPr>
              <a:t>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IP)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23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27475">
              <a:lnSpc>
                <a:spcPct val="100000"/>
              </a:lnSpc>
            </a:pPr>
            <a:r>
              <a:rPr dirty="0" spc="-10"/>
              <a:t>Moto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4385" y="1317038"/>
            <a:ext cx="3855720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6075" marR="41275" indent="-334010">
              <a:lnSpc>
                <a:spcPct val="102600"/>
              </a:lnSpc>
            </a:pPr>
            <a:r>
              <a:rPr dirty="0" sz="1100" spc="-50" i="1">
                <a:latin typeface="Trebuchet MS"/>
                <a:cs typeface="Trebuchet MS"/>
              </a:rPr>
              <a:t>There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a</a:t>
            </a:r>
            <a:r>
              <a:rPr dirty="0" sz="1100" spc="-100" i="1">
                <a:latin typeface="Trebuchet MS"/>
                <a:cs typeface="Trebuchet MS"/>
              </a:rPr>
              <a:t>re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5" i="1">
                <a:latin typeface="Trebuchet MS"/>
                <a:cs typeface="Trebuchet MS"/>
              </a:rPr>
              <a:t>three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kinds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of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0" i="1">
                <a:latin typeface="Trebuchet MS"/>
                <a:cs typeface="Trebuchet MS"/>
              </a:rPr>
              <a:t>death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in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60" i="1">
                <a:latin typeface="Trebuchet MS"/>
                <a:cs typeface="Trebuchet MS"/>
              </a:rPr>
              <a:t>this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85" i="1">
                <a:latin typeface="Trebuchet MS"/>
                <a:cs typeface="Trebuchet MS"/>
              </a:rPr>
              <a:t>rld.</a:t>
            </a:r>
            <a:r>
              <a:rPr dirty="0" sz="1100" spc="150" i="1">
                <a:latin typeface="Trebuchet MS"/>
                <a:cs typeface="Trebuchet MS"/>
              </a:rPr>
              <a:t> </a:t>
            </a:r>
            <a:r>
              <a:rPr dirty="0" sz="1100" spc="-55" i="1">
                <a:latin typeface="Trebuchet MS"/>
                <a:cs typeface="Trebuchet MS"/>
              </a:rPr>
              <a:t>There’s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he</a:t>
            </a:r>
            <a:r>
              <a:rPr dirty="0" sz="1100" spc="-105" i="1">
                <a:latin typeface="Trebuchet MS"/>
                <a:cs typeface="Trebuchet MS"/>
              </a:rPr>
              <a:t>a</a:t>
            </a:r>
            <a:r>
              <a:rPr dirty="0" sz="1100" spc="-80" i="1">
                <a:latin typeface="Trebuchet MS"/>
                <a:cs typeface="Trebuchet MS"/>
              </a:rPr>
              <a:t>rt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death,</a:t>
            </a:r>
            <a:r>
              <a:rPr dirty="0" sz="1100" spc="-45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there’s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b</a:t>
            </a:r>
            <a:r>
              <a:rPr dirty="0" sz="1100" spc="-65" i="1">
                <a:latin typeface="Trebuchet MS"/>
                <a:cs typeface="Trebuchet MS"/>
              </a:rPr>
              <a:t>rain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death,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50" i="1">
                <a:latin typeface="Trebuchet MS"/>
                <a:cs typeface="Trebuchet MS"/>
              </a:rPr>
              <a:t>and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80" i="1">
                <a:latin typeface="Trebuchet MS"/>
                <a:cs typeface="Trebuchet MS"/>
              </a:rPr>
              <a:t>there’s</a:t>
            </a:r>
            <a:r>
              <a:rPr dirty="0" sz="1100" spc="35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b</a:t>
            </a:r>
            <a:r>
              <a:rPr dirty="0" sz="1100" spc="-60" i="1">
                <a:latin typeface="Trebuchet MS"/>
                <a:cs typeface="Trebuchet MS"/>
              </a:rPr>
              <a:t>eing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100" i="1">
                <a:latin typeface="Trebuchet MS"/>
                <a:cs typeface="Trebuchet MS"/>
              </a:rPr>
              <a:t>off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75" i="1">
                <a:latin typeface="Trebuchet MS"/>
                <a:cs typeface="Trebuchet MS"/>
              </a:rPr>
              <a:t>the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n</a:t>
            </a:r>
            <a:r>
              <a:rPr dirty="0" sz="1100" spc="-110" i="1">
                <a:latin typeface="Trebuchet MS"/>
                <a:cs typeface="Trebuchet MS"/>
              </a:rPr>
              <a:t>e</a:t>
            </a:r>
            <a:r>
              <a:rPr dirty="0" sz="1100" spc="-105" i="1">
                <a:latin typeface="Trebuchet MS"/>
                <a:cs typeface="Trebuchet MS"/>
              </a:rPr>
              <a:t>t</a:t>
            </a:r>
            <a:r>
              <a:rPr dirty="0" sz="1100" spc="-110" i="1">
                <a:latin typeface="Trebuchet MS"/>
                <a:cs typeface="Trebuchet MS"/>
              </a:rPr>
              <a:t>w</a:t>
            </a:r>
            <a:r>
              <a:rPr dirty="0" sz="1100" spc="-85" i="1">
                <a:latin typeface="Trebuchet MS"/>
                <a:cs typeface="Trebuchet MS"/>
              </a:rPr>
              <a:t>o</a:t>
            </a:r>
            <a:r>
              <a:rPr dirty="0" sz="1100" spc="-70" i="1">
                <a:latin typeface="Trebuchet MS"/>
                <a:cs typeface="Trebuchet MS"/>
              </a:rPr>
              <a:t>rk.</a:t>
            </a:r>
            <a:endParaRPr sz="11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885"/>
              </a:spcBef>
            </a:pPr>
            <a:r>
              <a:rPr dirty="0" sz="1100" spc="-45" i="1">
                <a:latin typeface="Trebuchet MS"/>
                <a:cs typeface="Trebuchet MS"/>
              </a:rPr>
              <a:t>Gu</a:t>
            </a:r>
            <a:r>
              <a:rPr dirty="0" sz="1100" spc="-30" i="1">
                <a:latin typeface="Trebuchet MS"/>
                <a:cs typeface="Trebuchet MS"/>
              </a:rPr>
              <a:t>y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45" i="1">
                <a:latin typeface="Trebuchet MS"/>
                <a:cs typeface="Trebuchet MS"/>
              </a:rPr>
              <a:t>Almes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32225">
              <a:lnSpc>
                <a:spcPct val="100000"/>
              </a:lnSpc>
            </a:pPr>
            <a:r>
              <a:rPr dirty="0" spc="45"/>
              <a:t>P</a:t>
            </a:r>
            <a:r>
              <a:rPr dirty="0" spc="-105"/>
              <a:t>o</a:t>
            </a:r>
            <a:r>
              <a:rPr dirty="0" spc="-40"/>
              <a:t>r</a:t>
            </a:r>
            <a:r>
              <a:rPr dirty="0" spc="-25"/>
              <a:t>turi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82384"/>
            <a:ext cx="3745865" cy="2786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folosite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45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putem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servicii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re</a:t>
            </a:r>
            <a:r>
              <a:rPr dirty="0" sz="1100" spc="-105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rezin</a:t>
            </a:r>
            <a:r>
              <a:rPr dirty="0" sz="1100" spc="-3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</a:t>
            </a:r>
            <a:r>
              <a:rPr dirty="0" sz="1100" spc="-50">
                <a:latin typeface="Arial"/>
                <a:cs typeface="Arial"/>
              </a:rPr>
              <a:t>m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cadrul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iei</a:t>
            </a:r>
            <a:endParaRPr sz="1100">
              <a:latin typeface="Arial"/>
              <a:cs typeface="Arial"/>
            </a:endParaRPr>
          </a:p>
          <a:p>
            <a:pPr algn="just" marL="160655" marR="285115" indent="-148590">
              <a:lnSpc>
                <a:spcPct val="102600"/>
              </a:lnSpc>
              <a:spcBef>
                <a:spcPts val="13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multiplex</a:t>
            </a:r>
            <a:r>
              <a:rPr dirty="0" sz="1100" spc="-6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65">
                <a:latin typeface="Arial"/>
                <a:cs typeface="Arial"/>
              </a:rPr>
              <a:t>n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30">
                <a:latin typeface="Arial"/>
                <a:cs typeface="Arial"/>
              </a:rPr>
              <a:t>xiu</a:t>
            </a:r>
            <a:r>
              <a:rPr dirty="0" sz="1100" spc="-20">
                <a:latin typeface="Arial"/>
                <a:cs typeface="Arial"/>
              </a:rPr>
              <a:t>nil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35">
                <a:latin typeface="Arial"/>
                <a:cs typeface="Arial"/>
              </a:rPr>
              <a:t>atre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ie: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unele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conexiuni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ajung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50">
                <a:latin typeface="Arial"/>
                <a:cs typeface="Arial"/>
              </a:rPr>
              <a:t>v</a:t>
            </a:r>
            <a:r>
              <a:rPr dirty="0" sz="1100" spc="10">
                <a:latin typeface="Arial"/>
                <a:cs typeface="Arial"/>
              </a:rPr>
              <a:t>i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10">
                <a:latin typeface="Arial"/>
                <a:cs typeface="Arial"/>
              </a:rPr>
              <a:t>i</a:t>
            </a:r>
            <a:r>
              <a:rPr dirty="0" sz="1100" spc="-30">
                <a:latin typeface="Arial"/>
                <a:cs typeface="Arial"/>
              </a:rPr>
              <a:t>u</a:t>
            </a:r>
            <a:r>
              <a:rPr dirty="0" sz="1100" spc="15">
                <a:latin typeface="Arial"/>
                <a:cs typeface="Arial"/>
              </a:rPr>
              <a:t>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w</a:t>
            </a:r>
            <a:r>
              <a:rPr dirty="0" sz="1100" spc="-60">
                <a:latin typeface="Arial"/>
                <a:cs typeface="Arial"/>
              </a:rPr>
              <a:t>eb,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altele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serviciul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SSH,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altele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serviciul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e-mail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general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ciat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serviciu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spune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server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ascul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conexiuni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anumit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15">
                <a:latin typeface="Arial"/>
                <a:cs typeface="Arial"/>
              </a:rPr>
              <a:t>rtul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as</a:t>
            </a:r>
            <a:r>
              <a:rPr dirty="0" sz="1100" spc="-75">
                <a:latin typeface="Arial"/>
                <a:cs typeface="Arial"/>
              </a:rPr>
              <a:t>o</a:t>
            </a:r>
            <a:r>
              <a:rPr dirty="0" sz="1100" spc="-55">
                <a:latin typeface="Arial"/>
                <a:cs typeface="Arial"/>
              </a:rPr>
              <a:t>cia</a:t>
            </a:r>
            <a:r>
              <a:rPr dirty="0" sz="1100" spc="-75">
                <a:latin typeface="Arial"/>
                <a:cs typeface="Arial"/>
              </a:rPr>
              <a:t>z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unui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40">
                <a:latin typeface="Arial"/>
                <a:cs typeface="Arial"/>
              </a:rPr>
              <a:t>col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6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serverul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ascul</a:t>
            </a:r>
            <a:r>
              <a:rPr dirty="0" sz="1000" spc="-35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un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rt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folose</a:t>
            </a:r>
            <a:r>
              <a:rPr dirty="0" sz="1000" spc="-390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20">
                <a:latin typeface="Arial"/>
                <a:cs typeface="Arial"/>
              </a:rPr>
              <a:t>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rot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colul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as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ciat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general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</a:t>
            </a:r>
            <a:r>
              <a:rPr dirty="0" sz="1100" spc="-95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rbim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rturi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TCP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15">
                <a:latin typeface="Arial"/>
                <a:cs typeface="Arial"/>
              </a:rPr>
              <a:t>rtul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valo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cu</a:t>
            </a:r>
            <a:r>
              <a:rPr dirty="0" sz="1100" spc="-90">
                <a:latin typeface="Arial"/>
                <a:cs typeface="Arial"/>
              </a:rPr>
              <a:t>p</a:t>
            </a:r>
            <a:r>
              <a:rPr dirty="0" sz="1100" spc="-40">
                <a:latin typeface="Arial"/>
                <a:cs typeface="Arial"/>
              </a:rPr>
              <a:t>rin</a:t>
            </a:r>
            <a:r>
              <a:rPr dirty="0" sz="1100" spc="-6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1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65535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(</a:t>
            </a:r>
            <a:r>
              <a:rPr dirty="0" sz="1100" spc="-15">
                <a:latin typeface="Arial"/>
                <a:cs typeface="Arial"/>
              </a:rPr>
              <a:t>2</a:t>
            </a:r>
            <a:r>
              <a:rPr dirty="0" baseline="27777" sz="1200" spc="-52">
                <a:latin typeface="Lucida Sans Unicode"/>
                <a:cs typeface="Lucida Sans Unicode"/>
              </a:rPr>
              <a:t>1</a:t>
            </a:r>
            <a:r>
              <a:rPr dirty="0" sz="1100" spc="-5">
                <a:latin typeface="Arial"/>
                <a:cs typeface="Arial"/>
              </a:rPr>
              <a:t>6)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exemple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rturi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6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21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FTP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22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SSH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80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HTTP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143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IMAP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24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21568" y="116166"/>
            <a:ext cx="319405" cy="203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5">
                <a:solidFill>
                  <a:srgbClr val="B85433"/>
                </a:solidFill>
                <a:latin typeface="Tahoma"/>
                <a:cs typeface="Tahoma"/>
              </a:rPr>
              <a:t>DNS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91235"/>
            <a:ext cx="3694429" cy="1972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-157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Internet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folosesc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nume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site-uri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  <a:hlinkClick r:id="rId3"/>
              </a:rPr>
              <a:t>(www.debian.</a:t>
            </a:r>
            <a:r>
              <a:rPr dirty="0" sz="1000" spc="-75">
                <a:latin typeface="Arial"/>
                <a:cs typeface="Arial"/>
                <a:hlinkClick r:id="rId3"/>
              </a:rPr>
              <a:t>o</a:t>
            </a:r>
            <a:r>
              <a:rPr dirty="0" sz="1000" spc="-20">
                <a:latin typeface="Arial"/>
                <a:cs typeface="Arial"/>
                <a:hlinkClick r:id="rId3"/>
              </a:rPr>
              <a:t>rg,</a:t>
            </a:r>
            <a:r>
              <a:rPr dirty="0" sz="1000" spc="50">
                <a:latin typeface="Arial"/>
                <a:cs typeface="Arial"/>
                <a:hlinkClick r:id="rId3"/>
              </a:rPr>
              <a:t> </a:t>
            </a:r>
            <a:r>
              <a:rPr dirty="0" sz="1000" spc="-40">
                <a:latin typeface="Arial"/>
                <a:cs typeface="Arial"/>
              </a:rPr>
              <a:t>curs.cs.pub.ro,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mail.g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40">
                <a:latin typeface="Arial"/>
                <a:cs typeface="Arial"/>
              </a:rPr>
              <a:t>ogle.com)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adrese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e-mail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(student@gmail.com)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nu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folosesc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(de</a:t>
            </a:r>
            <a:r>
              <a:rPr dirty="0" sz="1100" spc="-6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ˆ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30">
                <a:latin typeface="Arial"/>
                <a:cs typeface="Arial"/>
              </a:rPr>
              <a:t>r)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adrese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(141</a:t>
            </a:r>
            <a:r>
              <a:rPr dirty="0" sz="1100" spc="-25">
                <a:latin typeface="Arial"/>
                <a:cs typeface="Arial"/>
              </a:rPr>
              <a:t>.</a:t>
            </a:r>
            <a:r>
              <a:rPr dirty="0" sz="1100" spc="-45">
                <a:latin typeface="Arial"/>
                <a:cs typeface="Arial"/>
              </a:rPr>
              <a:t>85.224.18)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realizea</a:t>
            </a:r>
            <a:r>
              <a:rPr dirty="0" sz="1100" spc="-80">
                <a:latin typeface="Arial"/>
                <a:cs typeface="Arial"/>
              </a:rPr>
              <a:t>z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as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ciere/map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nume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0">
                <a:latin typeface="Arial"/>
                <a:cs typeface="Arial"/>
              </a:rPr>
              <a:t>s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cesul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transp</a:t>
            </a:r>
            <a:r>
              <a:rPr dirty="0" sz="1000" spc="-7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rent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utilizat</a:t>
            </a:r>
            <a:r>
              <a:rPr dirty="0" sz="1000" spc="-4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rului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transp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ren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asigura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DNS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Domain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Name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translat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numel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adrese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intr</a:t>
            </a:r>
            <a:r>
              <a:rPr dirty="0" sz="1000" spc="25">
                <a:latin typeface="Arial"/>
                <a:cs typeface="Arial"/>
              </a:rPr>
              <a:t>o</a:t>
            </a:r>
            <a:r>
              <a:rPr dirty="0" sz="1000" spc="-65">
                <a:latin typeface="Arial"/>
                <a:cs typeface="Arial"/>
              </a:rPr>
              <a:t>duce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nume</a:t>
            </a:r>
            <a:r>
              <a:rPr dirty="0" sz="1000" spc="-50">
                <a:latin typeface="Arial"/>
                <a:cs typeface="Arial"/>
              </a:rPr>
              <a:t>le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“transf</a:t>
            </a:r>
            <a:r>
              <a:rPr dirty="0" sz="1000" spc="-3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40">
                <a:latin typeface="Arial"/>
                <a:cs typeface="Arial"/>
              </a:rPr>
              <a:t>m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40">
                <a:latin typeface="Arial"/>
                <a:cs typeface="Arial"/>
              </a:rPr>
              <a:t>a”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numele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65">
                <a:latin typeface="Arial"/>
                <a:cs typeface="Arial"/>
              </a:rPr>
              <a:t>d</a:t>
            </a:r>
            <a:r>
              <a:rPr dirty="0" sz="1000" spc="-75">
                <a:latin typeface="Arial"/>
                <a:cs typeface="Arial"/>
              </a:rPr>
              <a:t>re</a:t>
            </a:r>
            <a:r>
              <a:rPr dirty="0" sz="1000" spc="-95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identifi</a:t>
            </a:r>
            <a:r>
              <a:rPr dirty="0" sz="1000" spc="-3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interoghea</a:t>
            </a:r>
            <a:r>
              <a:rPr dirty="0" sz="1000" spc="-60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as</a:t>
            </a:r>
            <a:r>
              <a:rPr dirty="0" sz="1000" spc="-65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cia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8,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Configu</a:t>
            </a:r>
            <a:r>
              <a:rPr dirty="0" baseline="5555" sz="750" spc="-44">
                <a:hlinkClick r:id="rId4" action="ppaction://hlinksldjump"/>
              </a:rPr>
              <a:t>r</a:t>
            </a:r>
            <a:r>
              <a:rPr dirty="0" baseline="5555" sz="750" spc="-45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ari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26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88690">
              <a:lnSpc>
                <a:spcPct val="100000"/>
              </a:lnSpc>
            </a:pPr>
            <a:r>
              <a:rPr dirty="0" spc="5"/>
              <a:t>DNS</a:t>
            </a:r>
            <a:r>
              <a:rPr dirty="0" spc="15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9217" y="122169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106" y="38053"/>
                </a:moveTo>
                <a:lnTo>
                  <a:pt x="56800" y="71175"/>
                </a:lnTo>
                <a:lnTo>
                  <a:pt x="38053" y="76106"/>
                </a:lnTo>
                <a:lnTo>
                  <a:pt x="36358" y="76068"/>
                </a:lnTo>
                <a:lnTo>
                  <a:pt x="4174" y="55399"/>
                </a:lnTo>
                <a:lnTo>
                  <a:pt x="0" y="38053"/>
                </a:lnTo>
                <a:lnTo>
                  <a:pt x="37" y="36358"/>
                </a:lnTo>
                <a:lnTo>
                  <a:pt x="20708" y="4174"/>
                </a:lnTo>
                <a:lnTo>
                  <a:pt x="38053" y="0"/>
                </a:lnTo>
                <a:lnTo>
                  <a:pt x="39748" y="37"/>
                </a:lnTo>
                <a:lnTo>
                  <a:pt x="71931" y="20708"/>
                </a:lnTo>
                <a:lnTo>
                  <a:pt x="76106" y="38053"/>
                </a:lnTo>
                <a:close/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55062" y="133585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415" y="0"/>
                </a:lnTo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07270" y="1297800"/>
            <a:ext cx="0" cy="190500"/>
          </a:xfrm>
          <a:custGeom>
            <a:avLst/>
            <a:gdLst/>
            <a:ahLst/>
            <a:cxnLst/>
            <a:rect l="l" t="t" r="r" b="b"/>
            <a:pathLst>
              <a:path w="0" h="190500">
                <a:moveTo>
                  <a:pt x="0" y="0"/>
                </a:moveTo>
                <a:lnTo>
                  <a:pt x="0" y="190260"/>
                </a:lnTo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55062" y="1488061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152207" y="0"/>
                </a:moveTo>
                <a:lnTo>
                  <a:pt x="0" y="164893"/>
                </a:lnTo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07270" y="1488061"/>
            <a:ext cx="152400" cy="165100"/>
          </a:xfrm>
          <a:custGeom>
            <a:avLst/>
            <a:gdLst/>
            <a:ahLst/>
            <a:cxnLst/>
            <a:rect l="l" t="t" r="r" b="b"/>
            <a:pathLst>
              <a:path w="152400" h="165100">
                <a:moveTo>
                  <a:pt x="0" y="0"/>
                </a:moveTo>
                <a:lnTo>
                  <a:pt x="152207" y="164893"/>
                </a:lnTo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5775" y="1760428"/>
            <a:ext cx="36830" cy="45720"/>
          </a:xfrm>
          <a:custGeom>
            <a:avLst/>
            <a:gdLst/>
            <a:ahLst/>
            <a:cxnLst/>
            <a:rect l="l" t="t" r="r" b="b"/>
            <a:pathLst>
              <a:path w="36830" h="45719">
                <a:moveTo>
                  <a:pt x="7351" y="0"/>
                </a:moveTo>
                <a:lnTo>
                  <a:pt x="0" y="0"/>
                </a:lnTo>
                <a:lnTo>
                  <a:pt x="0" y="32951"/>
                </a:lnTo>
                <a:lnTo>
                  <a:pt x="1297" y="37457"/>
                </a:lnTo>
                <a:lnTo>
                  <a:pt x="6491" y="43615"/>
                </a:lnTo>
                <a:lnTo>
                  <a:pt x="10304" y="45149"/>
                </a:lnTo>
                <a:lnTo>
                  <a:pt x="18365" y="45149"/>
                </a:lnTo>
                <a:lnTo>
                  <a:pt x="21034" y="44550"/>
                </a:lnTo>
                <a:lnTo>
                  <a:pt x="25640" y="42133"/>
                </a:lnTo>
                <a:lnTo>
                  <a:pt x="27663" y="40281"/>
                </a:lnTo>
                <a:lnTo>
                  <a:pt x="28667" y="38849"/>
                </a:lnTo>
                <a:lnTo>
                  <a:pt x="13744" y="38849"/>
                </a:lnTo>
                <a:lnTo>
                  <a:pt x="11344" y="37842"/>
                </a:lnTo>
                <a:lnTo>
                  <a:pt x="8148" y="33806"/>
                </a:lnTo>
                <a:lnTo>
                  <a:pt x="7351" y="30781"/>
                </a:lnTo>
                <a:lnTo>
                  <a:pt x="7351" y="0"/>
                </a:lnTo>
                <a:close/>
              </a:path>
              <a:path w="36830" h="45719">
                <a:moveTo>
                  <a:pt x="36752" y="37802"/>
                </a:moveTo>
                <a:lnTo>
                  <a:pt x="29402" y="37802"/>
                </a:lnTo>
                <a:lnTo>
                  <a:pt x="29402" y="44098"/>
                </a:lnTo>
                <a:lnTo>
                  <a:pt x="36752" y="44098"/>
                </a:lnTo>
                <a:lnTo>
                  <a:pt x="36752" y="37802"/>
                </a:lnTo>
                <a:close/>
              </a:path>
              <a:path w="36830" h="45719">
                <a:moveTo>
                  <a:pt x="36752" y="0"/>
                </a:moveTo>
                <a:lnTo>
                  <a:pt x="29402" y="0"/>
                </a:lnTo>
                <a:lnTo>
                  <a:pt x="29402" y="29492"/>
                </a:lnTo>
                <a:lnTo>
                  <a:pt x="28286" y="32795"/>
                </a:lnTo>
                <a:lnTo>
                  <a:pt x="23824" y="37641"/>
                </a:lnTo>
                <a:lnTo>
                  <a:pt x="20788" y="38849"/>
                </a:lnTo>
                <a:lnTo>
                  <a:pt x="28667" y="38849"/>
                </a:lnTo>
                <a:lnTo>
                  <a:pt x="29402" y="37802"/>
                </a:lnTo>
                <a:lnTo>
                  <a:pt x="36752" y="37802"/>
                </a:lnTo>
                <a:lnTo>
                  <a:pt x="367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81847" y="1747827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12600" y="17849"/>
                </a:moveTo>
                <a:lnTo>
                  <a:pt x="5251" y="17849"/>
                </a:lnTo>
                <a:lnTo>
                  <a:pt x="5251" y="47512"/>
                </a:lnTo>
                <a:lnTo>
                  <a:pt x="6312" y="51387"/>
                </a:lnTo>
                <a:lnTo>
                  <a:pt x="10555" y="55638"/>
                </a:lnTo>
                <a:lnTo>
                  <a:pt x="14399" y="56699"/>
                </a:lnTo>
                <a:lnTo>
                  <a:pt x="27301" y="56699"/>
                </a:lnTo>
                <a:lnTo>
                  <a:pt x="27301" y="50403"/>
                </a:lnTo>
                <a:lnTo>
                  <a:pt x="16991" y="50403"/>
                </a:lnTo>
                <a:lnTo>
                  <a:pt x="15018" y="49888"/>
                </a:lnTo>
                <a:lnTo>
                  <a:pt x="14044" y="48859"/>
                </a:lnTo>
                <a:lnTo>
                  <a:pt x="13081" y="47830"/>
                </a:lnTo>
                <a:lnTo>
                  <a:pt x="12600" y="45512"/>
                </a:lnTo>
                <a:lnTo>
                  <a:pt x="12600" y="17849"/>
                </a:lnTo>
                <a:close/>
              </a:path>
              <a:path w="27305" h="57150">
                <a:moveTo>
                  <a:pt x="27301" y="12600"/>
                </a:moveTo>
                <a:lnTo>
                  <a:pt x="0" y="12600"/>
                </a:lnTo>
                <a:lnTo>
                  <a:pt x="0" y="17849"/>
                </a:lnTo>
                <a:lnTo>
                  <a:pt x="27301" y="17849"/>
                </a:lnTo>
                <a:lnTo>
                  <a:pt x="27301" y="12600"/>
                </a:lnTo>
                <a:close/>
              </a:path>
              <a:path w="27305" h="57150">
                <a:moveTo>
                  <a:pt x="12600" y="0"/>
                </a:moveTo>
                <a:lnTo>
                  <a:pt x="5251" y="0"/>
                </a:lnTo>
                <a:lnTo>
                  <a:pt x="5251" y="12600"/>
                </a:lnTo>
                <a:lnTo>
                  <a:pt x="12600" y="12600"/>
                </a:lnTo>
                <a:lnTo>
                  <a:pt x="12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18778" y="1743625"/>
            <a:ext cx="7620" cy="60960"/>
          </a:xfrm>
          <a:custGeom>
            <a:avLst/>
            <a:gdLst/>
            <a:ahLst/>
            <a:cxnLst/>
            <a:rect l="l" t="t" r="r" b="b"/>
            <a:pathLst>
              <a:path w="7619" h="60960">
                <a:moveTo>
                  <a:pt x="7351" y="16802"/>
                </a:moveTo>
                <a:lnTo>
                  <a:pt x="0" y="16802"/>
                </a:lnTo>
                <a:lnTo>
                  <a:pt x="0" y="60900"/>
                </a:lnTo>
                <a:lnTo>
                  <a:pt x="7351" y="60900"/>
                </a:lnTo>
                <a:lnTo>
                  <a:pt x="7351" y="16802"/>
                </a:lnTo>
                <a:close/>
              </a:path>
              <a:path w="7619" h="60960">
                <a:moveTo>
                  <a:pt x="7351" y="0"/>
                </a:moveTo>
                <a:lnTo>
                  <a:pt x="0" y="0"/>
                </a:lnTo>
                <a:lnTo>
                  <a:pt x="0" y="9450"/>
                </a:lnTo>
                <a:lnTo>
                  <a:pt x="7351" y="9450"/>
                </a:lnTo>
                <a:lnTo>
                  <a:pt x="7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44948" y="1743623"/>
            <a:ext cx="0" cy="60960"/>
          </a:xfrm>
          <a:custGeom>
            <a:avLst/>
            <a:gdLst/>
            <a:ahLst/>
            <a:cxnLst/>
            <a:rect l="l" t="t" r="r" b="b"/>
            <a:pathLst>
              <a:path w="0" h="60960">
                <a:moveTo>
                  <a:pt x="0" y="0"/>
                </a:moveTo>
                <a:lnTo>
                  <a:pt x="0" y="60903"/>
                </a:lnTo>
              </a:path>
            </a:pathLst>
          </a:custGeom>
          <a:ln w="7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63762" y="1743625"/>
            <a:ext cx="7620" cy="60960"/>
          </a:xfrm>
          <a:custGeom>
            <a:avLst/>
            <a:gdLst/>
            <a:ahLst/>
            <a:cxnLst/>
            <a:rect l="l" t="t" r="r" b="b"/>
            <a:pathLst>
              <a:path w="7619" h="60960">
                <a:moveTo>
                  <a:pt x="7351" y="16802"/>
                </a:moveTo>
                <a:lnTo>
                  <a:pt x="0" y="16802"/>
                </a:lnTo>
                <a:lnTo>
                  <a:pt x="0" y="60900"/>
                </a:lnTo>
                <a:lnTo>
                  <a:pt x="7351" y="60900"/>
                </a:lnTo>
                <a:lnTo>
                  <a:pt x="7351" y="16802"/>
                </a:lnTo>
                <a:close/>
              </a:path>
              <a:path w="7619" h="60960">
                <a:moveTo>
                  <a:pt x="7351" y="0"/>
                </a:moveTo>
                <a:lnTo>
                  <a:pt x="0" y="0"/>
                </a:lnTo>
                <a:lnTo>
                  <a:pt x="0" y="9450"/>
                </a:lnTo>
                <a:lnTo>
                  <a:pt x="7351" y="9450"/>
                </a:lnTo>
                <a:lnTo>
                  <a:pt x="7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2055" y="1760428"/>
            <a:ext cx="34925" cy="44450"/>
          </a:xfrm>
          <a:custGeom>
            <a:avLst/>
            <a:gdLst/>
            <a:ahLst/>
            <a:cxnLst/>
            <a:rect l="l" t="t" r="r" b="b"/>
            <a:pathLst>
              <a:path w="34925" h="44450">
                <a:moveTo>
                  <a:pt x="34652" y="0"/>
                </a:moveTo>
                <a:lnTo>
                  <a:pt x="1051" y="0"/>
                </a:lnTo>
                <a:lnTo>
                  <a:pt x="1051" y="5248"/>
                </a:lnTo>
                <a:lnTo>
                  <a:pt x="26696" y="5248"/>
                </a:lnTo>
                <a:lnTo>
                  <a:pt x="0" y="37390"/>
                </a:lnTo>
                <a:lnTo>
                  <a:pt x="0" y="44098"/>
                </a:lnTo>
                <a:lnTo>
                  <a:pt x="34652" y="44098"/>
                </a:lnTo>
                <a:lnTo>
                  <a:pt x="34652" y="38849"/>
                </a:lnTo>
                <a:lnTo>
                  <a:pt x="8041" y="38849"/>
                </a:lnTo>
                <a:lnTo>
                  <a:pt x="34652" y="6707"/>
                </a:lnTo>
                <a:lnTo>
                  <a:pt x="346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5554" y="1759376"/>
            <a:ext cx="36830" cy="46355"/>
          </a:xfrm>
          <a:custGeom>
            <a:avLst/>
            <a:gdLst/>
            <a:ahLst/>
            <a:cxnLst/>
            <a:rect l="l" t="t" r="r" b="b"/>
            <a:pathLst>
              <a:path w="36830" h="46355">
                <a:moveTo>
                  <a:pt x="33236" y="6300"/>
                </a:moveTo>
                <a:lnTo>
                  <a:pt x="21013" y="6300"/>
                </a:lnTo>
                <a:lnTo>
                  <a:pt x="24029" y="7240"/>
                </a:lnTo>
                <a:lnTo>
                  <a:pt x="28329" y="10989"/>
                </a:lnTo>
                <a:lnTo>
                  <a:pt x="29403" y="13638"/>
                </a:lnTo>
                <a:lnTo>
                  <a:pt x="29403" y="17849"/>
                </a:lnTo>
                <a:lnTo>
                  <a:pt x="13061" y="17849"/>
                </a:lnTo>
                <a:lnTo>
                  <a:pt x="8179" y="19084"/>
                </a:lnTo>
                <a:lnTo>
                  <a:pt x="1637" y="24020"/>
                </a:lnTo>
                <a:lnTo>
                  <a:pt x="0" y="27676"/>
                </a:lnTo>
                <a:lnTo>
                  <a:pt x="0" y="36692"/>
                </a:lnTo>
                <a:lnTo>
                  <a:pt x="1302" y="40012"/>
                </a:lnTo>
                <a:lnTo>
                  <a:pt x="6519" y="44966"/>
                </a:lnTo>
                <a:lnTo>
                  <a:pt x="10045" y="46201"/>
                </a:lnTo>
                <a:lnTo>
                  <a:pt x="17974" y="46201"/>
                </a:lnTo>
                <a:lnTo>
                  <a:pt x="20932" y="45606"/>
                </a:lnTo>
                <a:lnTo>
                  <a:pt x="25765" y="43221"/>
                </a:lnTo>
                <a:lnTo>
                  <a:pt x="27783" y="41368"/>
                </a:lnTo>
                <a:lnTo>
                  <a:pt x="28728" y="39901"/>
                </a:lnTo>
                <a:lnTo>
                  <a:pt x="13688" y="39901"/>
                </a:lnTo>
                <a:lnTo>
                  <a:pt x="11455" y="39167"/>
                </a:lnTo>
                <a:lnTo>
                  <a:pt x="9813" y="37703"/>
                </a:lnTo>
                <a:lnTo>
                  <a:pt x="8175" y="36227"/>
                </a:lnTo>
                <a:lnTo>
                  <a:pt x="7351" y="34236"/>
                </a:lnTo>
                <a:lnTo>
                  <a:pt x="7351" y="28580"/>
                </a:lnTo>
                <a:lnTo>
                  <a:pt x="8448" y="26356"/>
                </a:lnTo>
                <a:lnTo>
                  <a:pt x="12820" y="23751"/>
                </a:lnTo>
                <a:lnTo>
                  <a:pt x="16748" y="23102"/>
                </a:lnTo>
                <a:lnTo>
                  <a:pt x="36755" y="23102"/>
                </a:lnTo>
                <a:lnTo>
                  <a:pt x="36755" y="13500"/>
                </a:lnTo>
                <a:lnTo>
                  <a:pt x="35193" y="8412"/>
                </a:lnTo>
                <a:lnTo>
                  <a:pt x="33236" y="6300"/>
                </a:lnTo>
                <a:close/>
              </a:path>
              <a:path w="36830" h="46355">
                <a:moveTo>
                  <a:pt x="36755" y="38853"/>
                </a:moveTo>
                <a:lnTo>
                  <a:pt x="29403" y="38853"/>
                </a:lnTo>
                <a:lnTo>
                  <a:pt x="29403" y="45149"/>
                </a:lnTo>
                <a:lnTo>
                  <a:pt x="36755" y="45149"/>
                </a:lnTo>
                <a:lnTo>
                  <a:pt x="36755" y="38853"/>
                </a:lnTo>
                <a:close/>
              </a:path>
              <a:path w="36830" h="46355">
                <a:moveTo>
                  <a:pt x="36755" y="23102"/>
                </a:moveTo>
                <a:lnTo>
                  <a:pt x="29403" y="23102"/>
                </a:lnTo>
                <a:lnTo>
                  <a:pt x="29403" y="29322"/>
                </a:lnTo>
                <a:lnTo>
                  <a:pt x="28226" y="33001"/>
                </a:lnTo>
                <a:lnTo>
                  <a:pt x="23523" y="38522"/>
                </a:lnTo>
                <a:lnTo>
                  <a:pt x="20400" y="39901"/>
                </a:lnTo>
                <a:lnTo>
                  <a:pt x="28728" y="39901"/>
                </a:lnTo>
                <a:lnTo>
                  <a:pt x="29403" y="38853"/>
                </a:lnTo>
                <a:lnTo>
                  <a:pt x="36755" y="38853"/>
                </a:lnTo>
                <a:lnTo>
                  <a:pt x="36755" y="23102"/>
                </a:lnTo>
                <a:close/>
              </a:path>
              <a:path w="36830" h="46355">
                <a:moveTo>
                  <a:pt x="24266" y="0"/>
                </a:moveTo>
                <a:lnTo>
                  <a:pt x="15639" y="0"/>
                </a:lnTo>
                <a:lnTo>
                  <a:pt x="13236" y="259"/>
                </a:lnTo>
                <a:lnTo>
                  <a:pt x="8305" y="1311"/>
                </a:lnTo>
                <a:lnTo>
                  <a:pt x="5767" y="2098"/>
                </a:lnTo>
                <a:lnTo>
                  <a:pt x="3150" y="3150"/>
                </a:lnTo>
                <a:lnTo>
                  <a:pt x="3150" y="9450"/>
                </a:lnTo>
                <a:lnTo>
                  <a:pt x="5320" y="8399"/>
                </a:lnTo>
                <a:lnTo>
                  <a:pt x="7571" y="7611"/>
                </a:lnTo>
                <a:lnTo>
                  <a:pt x="12251" y="6564"/>
                </a:lnTo>
                <a:lnTo>
                  <a:pt x="14659" y="6300"/>
                </a:lnTo>
                <a:lnTo>
                  <a:pt x="33236" y="6300"/>
                </a:lnTo>
                <a:lnTo>
                  <a:pt x="28973" y="1682"/>
                </a:lnTo>
                <a:lnTo>
                  <a:pt x="242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73196" y="1747827"/>
            <a:ext cx="27305" cy="57150"/>
          </a:xfrm>
          <a:custGeom>
            <a:avLst/>
            <a:gdLst/>
            <a:ahLst/>
            <a:cxnLst/>
            <a:rect l="l" t="t" r="r" b="b"/>
            <a:pathLst>
              <a:path w="27305" h="57150">
                <a:moveTo>
                  <a:pt x="12600" y="17849"/>
                </a:moveTo>
                <a:lnTo>
                  <a:pt x="5248" y="17849"/>
                </a:lnTo>
                <a:lnTo>
                  <a:pt x="5248" y="47512"/>
                </a:lnTo>
                <a:lnTo>
                  <a:pt x="6309" y="51387"/>
                </a:lnTo>
                <a:lnTo>
                  <a:pt x="10555" y="55638"/>
                </a:lnTo>
                <a:lnTo>
                  <a:pt x="14399" y="56699"/>
                </a:lnTo>
                <a:lnTo>
                  <a:pt x="27300" y="56699"/>
                </a:lnTo>
                <a:lnTo>
                  <a:pt x="27300" y="50403"/>
                </a:lnTo>
                <a:lnTo>
                  <a:pt x="16990" y="50403"/>
                </a:lnTo>
                <a:lnTo>
                  <a:pt x="15017" y="49888"/>
                </a:lnTo>
                <a:lnTo>
                  <a:pt x="14041" y="48859"/>
                </a:lnTo>
                <a:lnTo>
                  <a:pt x="13079" y="47830"/>
                </a:lnTo>
                <a:lnTo>
                  <a:pt x="12600" y="45512"/>
                </a:lnTo>
                <a:lnTo>
                  <a:pt x="12600" y="17849"/>
                </a:lnTo>
                <a:close/>
              </a:path>
              <a:path w="27305" h="57150">
                <a:moveTo>
                  <a:pt x="27300" y="12600"/>
                </a:moveTo>
                <a:lnTo>
                  <a:pt x="0" y="12600"/>
                </a:lnTo>
                <a:lnTo>
                  <a:pt x="0" y="17849"/>
                </a:lnTo>
                <a:lnTo>
                  <a:pt x="27300" y="17849"/>
                </a:lnTo>
                <a:lnTo>
                  <a:pt x="27300" y="12600"/>
                </a:lnTo>
                <a:close/>
              </a:path>
              <a:path w="27305" h="57150">
                <a:moveTo>
                  <a:pt x="12600" y="0"/>
                </a:moveTo>
                <a:lnTo>
                  <a:pt x="5248" y="0"/>
                </a:lnTo>
                <a:lnTo>
                  <a:pt x="5248" y="12600"/>
                </a:lnTo>
                <a:lnTo>
                  <a:pt x="12600" y="12600"/>
                </a:lnTo>
                <a:lnTo>
                  <a:pt x="12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06976" y="1759376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5" h="46355">
                <a:moveTo>
                  <a:pt x="26163" y="0"/>
                </a:moveTo>
                <a:lnTo>
                  <a:pt x="13715" y="0"/>
                </a:lnTo>
                <a:lnTo>
                  <a:pt x="8833" y="2044"/>
                </a:lnTo>
                <a:lnTo>
                  <a:pt x="1767" y="10215"/>
                </a:lnTo>
                <a:lnTo>
                  <a:pt x="0" y="15871"/>
                </a:lnTo>
                <a:lnTo>
                  <a:pt x="0" y="30307"/>
                </a:lnTo>
                <a:lnTo>
                  <a:pt x="1767" y="35963"/>
                </a:lnTo>
                <a:lnTo>
                  <a:pt x="3865" y="38402"/>
                </a:lnTo>
                <a:lnTo>
                  <a:pt x="8833" y="44156"/>
                </a:lnTo>
                <a:lnTo>
                  <a:pt x="13715" y="46201"/>
                </a:lnTo>
                <a:lnTo>
                  <a:pt x="26163" y="46201"/>
                </a:lnTo>
                <a:lnTo>
                  <a:pt x="31041" y="44156"/>
                </a:lnTo>
                <a:lnTo>
                  <a:pt x="34728" y="39901"/>
                </a:lnTo>
                <a:lnTo>
                  <a:pt x="16050" y="39901"/>
                </a:lnTo>
                <a:lnTo>
                  <a:pt x="12963" y="38402"/>
                </a:lnTo>
                <a:lnTo>
                  <a:pt x="8470" y="32410"/>
                </a:lnTo>
                <a:lnTo>
                  <a:pt x="7347" y="28307"/>
                </a:lnTo>
                <a:lnTo>
                  <a:pt x="7347" y="17894"/>
                </a:lnTo>
                <a:lnTo>
                  <a:pt x="8475" y="13791"/>
                </a:lnTo>
                <a:lnTo>
                  <a:pt x="12994" y="7799"/>
                </a:lnTo>
                <a:lnTo>
                  <a:pt x="16073" y="6300"/>
                </a:lnTo>
                <a:lnTo>
                  <a:pt x="34728" y="6300"/>
                </a:lnTo>
                <a:lnTo>
                  <a:pt x="31041" y="2044"/>
                </a:lnTo>
                <a:lnTo>
                  <a:pt x="26163" y="0"/>
                </a:lnTo>
                <a:close/>
              </a:path>
              <a:path w="40005" h="46355">
                <a:moveTo>
                  <a:pt x="34728" y="6300"/>
                </a:moveTo>
                <a:lnTo>
                  <a:pt x="23836" y="6300"/>
                </a:lnTo>
                <a:lnTo>
                  <a:pt x="26902" y="7808"/>
                </a:lnTo>
                <a:lnTo>
                  <a:pt x="31416" y="13849"/>
                </a:lnTo>
                <a:lnTo>
                  <a:pt x="32549" y="17939"/>
                </a:lnTo>
                <a:lnTo>
                  <a:pt x="32549" y="28284"/>
                </a:lnTo>
                <a:lnTo>
                  <a:pt x="31416" y="32383"/>
                </a:lnTo>
                <a:lnTo>
                  <a:pt x="26902" y="38397"/>
                </a:lnTo>
                <a:lnTo>
                  <a:pt x="23836" y="39901"/>
                </a:lnTo>
                <a:lnTo>
                  <a:pt x="34728" y="39901"/>
                </a:lnTo>
                <a:lnTo>
                  <a:pt x="38129" y="35963"/>
                </a:lnTo>
                <a:lnTo>
                  <a:pt x="39901" y="30307"/>
                </a:lnTo>
                <a:lnTo>
                  <a:pt x="39901" y="15871"/>
                </a:lnTo>
                <a:lnTo>
                  <a:pt x="38129" y="10215"/>
                </a:lnTo>
                <a:lnTo>
                  <a:pt x="34728" y="6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59863" y="1759376"/>
            <a:ext cx="25400" cy="45720"/>
          </a:xfrm>
          <a:custGeom>
            <a:avLst/>
            <a:gdLst/>
            <a:ahLst/>
            <a:cxnLst/>
            <a:rect l="l" t="t" r="r" b="b"/>
            <a:pathLst>
              <a:path w="25400" h="45719">
                <a:moveTo>
                  <a:pt x="7347" y="1051"/>
                </a:moveTo>
                <a:lnTo>
                  <a:pt x="0" y="1051"/>
                </a:lnTo>
                <a:lnTo>
                  <a:pt x="0" y="45149"/>
                </a:lnTo>
                <a:lnTo>
                  <a:pt x="7347" y="45149"/>
                </a:lnTo>
                <a:lnTo>
                  <a:pt x="7347" y="16654"/>
                </a:lnTo>
                <a:lnTo>
                  <a:pt x="8403" y="12878"/>
                </a:lnTo>
                <a:lnTo>
                  <a:pt x="12627" y="7620"/>
                </a:lnTo>
                <a:lnTo>
                  <a:pt x="13253" y="7347"/>
                </a:lnTo>
                <a:lnTo>
                  <a:pt x="7347" y="7347"/>
                </a:lnTo>
                <a:lnTo>
                  <a:pt x="7347" y="1051"/>
                </a:lnTo>
                <a:close/>
              </a:path>
              <a:path w="25400" h="45719">
                <a:moveTo>
                  <a:pt x="25170" y="0"/>
                </a:moveTo>
                <a:lnTo>
                  <a:pt x="18283" y="0"/>
                </a:lnTo>
                <a:lnTo>
                  <a:pt x="15428" y="608"/>
                </a:lnTo>
                <a:lnTo>
                  <a:pt x="10725" y="3024"/>
                </a:lnTo>
                <a:lnTo>
                  <a:pt x="8815" y="4868"/>
                </a:lnTo>
                <a:lnTo>
                  <a:pt x="7347" y="7347"/>
                </a:lnTo>
                <a:lnTo>
                  <a:pt x="13253" y="7347"/>
                </a:lnTo>
                <a:lnTo>
                  <a:pt x="15652" y="6300"/>
                </a:lnTo>
                <a:lnTo>
                  <a:pt x="25197" y="6300"/>
                </a:lnTo>
                <a:lnTo>
                  <a:pt x="25170" y="0"/>
                </a:lnTo>
                <a:close/>
              </a:path>
              <a:path w="25400" h="45719">
                <a:moveTo>
                  <a:pt x="25197" y="6300"/>
                </a:moveTo>
                <a:lnTo>
                  <a:pt x="20704" y="6300"/>
                </a:lnTo>
                <a:lnTo>
                  <a:pt x="21724" y="6389"/>
                </a:lnTo>
                <a:lnTo>
                  <a:pt x="22642" y="6564"/>
                </a:lnTo>
                <a:lnTo>
                  <a:pt x="23559" y="6725"/>
                </a:lnTo>
                <a:lnTo>
                  <a:pt x="24414" y="6989"/>
                </a:lnTo>
                <a:lnTo>
                  <a:pt x="25201" y="7347"/>
                </a:lnTo>
                <a:lnTo>
                  <a:pt x="25197" y="63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260894" y="650913"/>
            <a:ext cx="384810" cy="46355"/>
          </a:xfrm>
          <a:custGeom>
            <a:avLst/>
            <a:gdLst/>
            <a:ahLst/>
            <a:cxnLst/>
            <a:rect l="l" t="t" r="r" b="b"/>
            <a:pathLst>
              <a:path w="384810" h="46354">
                <a:moveTo>
                  <a:pt x="384516" y="0"/>
                </a:moveTo>
                <a:lnTo>
                  <a:pt x="45897" y="0"/>
                </a:lnTo>
                <a:lnTo>
                  <a:pt x="0" y="46103"/>
                </a:lnTo>
                <a:lnTo>
                  <a:pt x="338718" y="46103"/>
                </a:lnTo>
                <a:lnTo>
                  <a:pt x="384516" y="0"/>
                </a:lnTo>
                <a:close/>
              </a:path>
            </a:pathLst>
          </a:custGeom>
          <a:solidFill>
            <a:srgbClr val="C9C9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260894" y="650913"/>
            <a:ext cx="382905" cy="46355"/>
          </a:xfrm>
          <a:custGeom>
            <a:avLst/>
            <a:gdLst/>
            <a:ahLst/>
            <a:cxnLst/>
            <a:rect l="l" t="t" r="r" b="b"/>
            <a:pathLst>
              <a:path w="382904" h="46354">
                <a:moveTo>
                  <a:pt x="0" y="46103"/>
                </a:moveTo>
                <a:lnTo>
                  <a:pt x="45897" y="0"/>
                </a:lnTo>
                <a:lnTo>
                  <a:pt x="382288" y="0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260894" y="653249"/>
            <a:ext cx="382905" cy="43815"/>
          </a:xfrm>
          <a:custGeom>
            <a:avLst/>
            <a:gdLst/>
            <a:ahLst/>
            <a:cxnLst/>
            <a:rect l="l" t="t" r="r" b="b"/>
            <a:pathLst>
              <a:path w="382904" h="43815">
                <a:moveTo>
                  <a:pt x="382288" y="0"/>
                </a:moveTo>
                <a:lnTo>
                  <a:pt x="338718" y="43767"/>
                </a:lnTo>
                <a:lnTo>
                  <a:pt x="0" y="43767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02639" y="768043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516" y="0"/>
                </a:lnTo>
              </a:path>
            </a:pathLst>
          </a:custGeom>
          <a:ln w="3805">
            <a:solidFill>
              <a:srgbClr val="ECEC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99612" y="650913"/>
            <a:ext cx="46355" cy="619760"/>
          </a:xfrm>
          <a:custGeom>
            <a:avLst/>
            <a:gdLst/>
            <a:ahLst/>
            <a:cxnLst/>
            <a:rect l="l" t="t" r="r" b="b"/>
            <a:pathLst>
              <a:path w="46354" h="619760">
                <a:moveTo>
                  <a:pt x="45798" y="0"/>
                </a:moveTo>
                <a:lnTo>
                  <a:pt x="0" y="46103"/>
                </a:lnTo>
                <a:lnTo>
                  <a:pt x="0" y="619184"/>
                </a:lnTo>
                <a:lnTo>
                  <a:pt x="45798" y="572978"/>
                </a:lnTo>
                <a:lnTo>
                  <a:pt x="45798" y="0"/>
                </a:lnTo>
                <a:close/>
              </a:path>
            </a:pathLst>
          </a:custGeom>
          <a:solidFill>
            <a:srgbClr val="7A7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99612" y="1226227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0" y="43870"/>
                </a:moveTo>
                <a:lnTo>
                  <a:pt x="43570" y="0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99612" y="653249"/>
            <a:ext cx="43815" cy="617220"/>
          </a:xfrm>
          <a:custGeom>
            <a:avLst/>
            <a:gdLst/>
            <a:ahLst/>
            <a:cxnLst/>
            <a:rect l="l" t="t" r="r" b="b"/>
            <a:pathLst>
              <a:path w="43814" h="617219">
                <a:moveTo>
                  <a:pt x="43570" y="0"/>
                </a:moveTo>
                <a:lnTo>
                  <a:pt x="0" y="43767"/>
                </a:lnTo>
                <a:lnTo>
                  <a:pt x="0" y="616848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471589" y="2191982"/>
            <a:ext cx="339090" cy="573405"/>
          </a:xfrm>
          <a:custGeom>
            <a:avLst/>
            <a:gdLst/>
            <a:ahLst/>
            <a:cxnLst/>
            <a:rect l="l" t="t" r="r" b="b"/>
            <a:pathLst>
              <a:path w="339089" h="573405">
                <a:moveTo>
                  <a:pt x="0" y="573081"/>
                </a:moveTo>
                <a:lnTo>
                  <a:pt x="338720" y="573081"/>
                </a:lnTo>
                <a:lnTo>
                  <a:pt x="338720" y="0"/>
                </a:lnTo>
                <a:lnTo>
                  <a:pt x="0" y="0"/>
                </a:lnTo>
                <a:lnTo>
                  <a:pt x="0" y="573081"/>
                </a:lnTo>
                <a:close/>
              </a:path>
            </a:pathLst>
          </a:custGeom>
          <a:solidFill>
            <a:srgbClr val="B6B69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471589" y="2191983"/>
            <a:ext cx="339090" cy="573405"/>
          </a:xfrm>
          <a:custGeom>
            <a:avLst/>
            <a:gdLst/>
            <a:ahLst/>
            <a:cxnLst/>
            <a:rect l="l" t="t" r="r" b="b"/>
            <a:pathLst>
              <a:path w="339089" h="573405">
                <a:moveTo>
                  <a:pt x="0" y="0"/>
                </a:moveTo>
                <a:lnTo>
                  <a:pt x="0" y="573080"/>
                </a:lnTo>
                <a:lnTo>
                  <a:pt x="338722" y="573080"/>
                </a:lnTo>
                <a:lnTo>
                  <a:pt x="338722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471589" y="2145880"/>
            <a:ext cx="384810" cy="46355"/>
          </a:xfrm>
          <a:custGeom>
            <a:avLst/>
            <a:gdLst/>
            <a:ahLst/>
            <a:cxnLst/>
            <a:rect l="l" t="t" r="r" b="b"/>
            <a:pathLst>
              <a:path w="384810" h="46355">
                <a:moveTo>
                  <a:pt x="384521" y="0"/>
                </a:moveTo>
                <a:lnTo>
                  <a:pt x="45901" y="0"/>
                </a:lnTo>
                <a:lnTo>
                  <a:pt x="0" y="46103"/>
                </a:lnTo>
                <a:lnTo>
                  <a:pt x="338722" y="46103"/>
                </a:lnTo>
                <a:lnTo>
                  <a:pt x="384521" y="0"/>
                </a:lnTo>
                <a:close/>
              </a:path>
            </a:pathLst>
          </a:custGeom>
          <a:solidFill>
            <a:srgbClr val="C9C9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471589" y="2145880"/>
            <a:ext cx="382905" cy="46355"/>
          </a:xfrm>
          <a:custGeom>
            <a:avLst/>
            <a:gdLst/>
            <a:ahLst/>
            <a:cxnLst/>
            <a:rect l="l" t="t" r="r" b="b"/>
            <a:pathLst>
              <a:path w="382905" h="46355">
                <a:moveTo>
                  <a:pt x="0" y="46103"/>
                </a:moveTo>
                <a:lnTo>
                  <a:pt x="45901" y="0"/>
                </a:lnTo>
                <a:lnTo>
                  <a:pt x="382293" y="0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71589" y="2148212"/>
            <a:ext cx="382905" cy="43815"/>
          </a:xfrm>
          <a:custGeom>
            <a:avLst/>
            <a:gdLst/>
            <a:ahLst/>
            <a:cxnLst/>
            <a:rect l="l" t="t" r="r" b="b"/>
            <a:pathLst>
              <a:path w="382905" h="43814">
                <a:moveTo>
                  <a:pt x="382293" y="0"/>
                </a:moveTo>
                <a:lnTo>
                  <a:pt x="338722" y="43771"/>
                </a:lnTo>
                <a:lnTo>
                  <a:pt x="0" y="43771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492464" y="2225317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39" h="75564">
                <a:moveTo>
                  <a:pt x="0" y="75182"/>
                </a:moveTo>
                <a:lnTo>
                  <a:pt x="154720" y="75182"/>
                </a:lnTo>
                <a:lnTo>
                  <a:pt x="154720" y="0"/>
                </a:lnTo>
                <a:lnTo>
                  <a:pt x="0" y="0"/>
                </a:lnTo>
                <a:lnTo>
                  <a:pt x="0" y="75182"/>
                </a:lnTo>
                <a:close/>
              </a:path>
            </a:pathLst>
          </a:custGeom>
          <a:solidFill>
            <a:srgbClr val="C9C9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92464" y="2225320"/>
            <a:ext cx="154940" cy="75565"/>
          </a:xfrm>
          <a:custGeom>
            <a:avLst/>
            <a:gdLst/>
            <a:ahLst/>
            <a:cxnLst/>
            <a:rect l="l" t="t" r="r" b="b"/>
            <a:pathLst>
              <a:path w="154939" h="75564">
                <a:moveTo>
                  <a:pt x="0" y="0"/>
                </a:moveTo>
                <a:lnTo>
                  <a:pt x="154619" y="0"/>
                </a:lnTo>
                <a:lnTo>
                  <a:pt x="154619" y="75076"/>
                </a:lnTo>
                <a:lnTo>
                  <a:pt x="0" y="75076"/>
                </a:lnTo>
                <a:lnTo>
                  <a:pt x="0" y="0"/>
                </a:lnTo>
              </a:path>
            </a:pathLst>
          </a:custGeom>
          <a:ln w="3175">
            <a:solidFill>
              <a:srgbClr val="61614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513334" y="2263010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 h="0">
                <a:moveTo>
                  <a:pt x="0" y="0"/>
                </a:moveTo>
                <a:lnTo>
                  <a:pt x="108520" y="0"/>
                </a:lnTo>
              </a:path>
            </a:pathLst>
          </a:custGeom>
          <a:ln w="3805">
            <a:solidFill>
              <a:srgbClr val="ECEC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810312" y="2145880"/>
            <a:ext cx="46355" cy="619760"/>
          </a:xfrm>
          <a:custGeom>
            <a:avLst/>
            <a:gdLst/>
            <a:ahLst/>
            <a:cxnLst/>
            <a:rect l="l" t="t" r="r" b="b"/>
            <a:pathLst>
              <a:path w="46355" h="619760">
                <a:moveTo>
                  <a:pt x="45798" y="0"/>
                </a:moveTo>
                <a:lnTo>
                  <a:pt x="0" y="46103"/>
                </a:lnTo>
                <a:lnTo>
                  <a:pt x="0" y="619183"/>
                </a:lnTo>
                <a:lnTo>
                  <a:pt x="45798" y="572980"/>
                </a:lnTo>
                <a:lnTo>
                  <a:pt x="45798" y="0"/>
                </a:lnTo>
                <a:close/>
              </a:path>
            </a:pathLst>
          </a:custGeom>
          <a:solidFill>
            <a:srgbClr val="7A7A5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810312" y="2721190"/>
            <a:ext cx="43815" cy="44450"/>
          </a:xfrm>
          <a:custGeom>
            <a:avLst/>
            <a:gdLst/>
            <a:ahLst/>
            <a:cxnLst/>
            <a:rect l="l" t="t" r="r" b="b"/>
            <a:pathLst>
              <a:path w="43814" h="44450">
                <a:moveTo>
                  <a:pt x="0" y="43873"/>
                </a:moveTo>
                <a:lnTo>
                  <a:pt x="43570" y="0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810312" y="2148212"/>
            <a:ext cx="43815" cy="617220"/>
          </a:xfrm>
          <a:custGeom>
            <a:avLst/>
            <a:gdLst/>
            <a:ahLst/>
            <a:cxnLst/>
            <a:rect l="l" t="t" r="r" b="b"/>
            <a:pathLst>
              <a:path w="43814" h="617219">
                <a:moveTo>
                  <a:pt x="43570" y="0"/>
                </a:moveTo>
                <a:lnTo>
                  <a:pt x="0" y="43771"/>
                </a:lnTo>
                <a:lnTo>
                  <a:pt x="0" y="616851"/>
                </a:lnTo>
              </a:path>
            </a:pathLst>
          </a:custGeom>
          <a:ln w="317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475849" y="2727270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4" h="0">
                <a:moveTo>
                  <a:pt x="0" y="0"/>
                </a:moveTo>
                <a:lnTo>
                  <a:pt x="334359" y="0"/>
                </a:lnTo>
              </a:path>
            </a:pathLst>
          </a:custGeom>
          <a:ln w="3805">
            <a:solidFill>
              <a:srgbClr val="ECEC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475849" y="2421984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4" h="0">
                <a:moveTo>
                  <a:pt x="0" y="0"/>
                </a:moveTo>
                <a:lnTo>
                  <a:pt x="334359" y="0"/>
                </a:lnTo>
              </a:path>
            </a:pathLst>
          </a:custGeom>
          <a:ln w="38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471589" y="2723114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 h="0">
                <a:moveTo>
                  <a:pt x="0" y="0"/>
                </a:moveTo>
                <a:lnTo>
                  <a:pt x="338315" y="0"/>
                </a:lnTo>
              </a:path>
            </a:pathLst>
          </a:custGeom>
          <a:ln w="3805">
            <a:solidFill>
              <a:srgbClr val="4949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471589" y="2417728"/>
            <a:ext cx="338455" cy="0"/>
          </a:xfrm>
          <a:custGeom>
            <a:avLst/>
            <a:gdLst/>
            <a:ahLst/>
            <a:cxnLst/>
            <a:rect l="l" t="t" r="r" b="b"/>
            <a:pathLst>
              <a:path w="338455" h="0">
                <a:moveTo>
                  <a:pt x="0" y="0"/>
                </a:moveTo>
                <a:lnTo>
                  <a:pt x="338315" y="0"/>
                </a:lnTo>
              </a:path>
            </a:pathLst>
          </a:custGeom>
          <a:ln w="38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92464" y="2225320"/>
            <a:ext cx="150495" cy="71120"/>
          </a:xfrm>
          <a:custGeom>
            <a:avLst/>
            <a:gdLst/>
            <a:ahLst/>
            <a:cxnLst/>
            <a:rect l="l" t="t" r="r" b="b"/>
            <a:pathLst>
              <a:path w="150494" h="71119">
                <a:moveTo>
                  <a:pt x="0" y="71125"/>
                </a:moveTo>
                <a:lnTo>
                  <a:pt x="0" y="0"/>
                </a:lnTo>
                <a:lnTo>
                  <a:pt x="150462" y="0"/>
                </a:lnTo>
              </a:path>
            </a:pathLst>
          </a:custGeom>
          <a:ln w="3175">
            <a:solidFill>
              <a:srgbClr val="ECECE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2357556" y="2883332"/>
            <a:ext cx="630635" cy="86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2851444" y="1385568"/>
            <a:ext cx="1190221" cy="1081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286143" y="1016600"/>
            <a:ext cx="1918970" cy="431800"/>
          </a:xfrm>
          <a:custGeom>
            <a:avLst/>
            <a:gdLst/>
            <a:ahLst/>
            <a:cxnLst/>
            <a:rect l="l" t="t" r="r" b="b"/>
            <a:pathLst>
              <a:path w="1918970" h="431800">
                <a:moveTo>
                  <a:pt x="0" y="431259"/>
                </a:moveTo>
                <a:lnTo>
                  <a:pt x="1918920" y="0"/>
                </a:lnTo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182644" y="989139"/>
            <a:ext cx="69215" cy="62230"/>
          </a:xfrm>
          <a:custGeom>
            <a:avLst/>
            <a:gdLst/>
            <a:ahLst/>
            <a:cxnLst/>
            <a:rect l="l" t="t" r="r" b="b"/>
            <a:pathLst>
              <a:path w="69214" h="62230">
                <a:moveTo>
                  <a:pt x="0" y="0"/>
                </a:moveTo>
                <a:lnTo>
                  <a:pt x="22418" y="27461"/>
                </a:lnTo>
                <a:lnTo>
                  <a:pt x="13902" y="61876"/>
                </a:lnTo>
                <a:lnTo>
                  <a:pt x="68825" y="170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182644" y="989139"/>
            <a:ext cx="69215" cy="62230"/>
          </a:xfrm>
          <a:custGeom>
            <a:avLst/>
            <a:gdLst/>
            <a:ahLst/>
            <a:cxnLst/>
            <a:rect l="l" t="t" r="r" b="b"/>
            <a:pathLst>
              <a:path w="69214" h="62230">
                <a:moveTo>
                  <a:pt x="68825" y="17030"/>
                </a:moveTo>
                <a:lnTo>
                  <a:pt x="13902" y="61876"/>
                </a:lnTo>
                <a:lnTo>
                  <a:pt x="22418" y="27461"/>
                </a:lnTo>
                <a:lnTo>
                  <a:pt x="0" y="0"/>
                </a:lnTo>
                <a:lnTo>
                  <a:pt x="68825" y="17030"/>
                </a:lnTo>
                <a:close/>
              </a:path>
            </a:pathLst>
          </a:custGeom>
          <a:ln w="1268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869780" y="1592911"/>
            <a:ext cx="1909150" cy="9526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63856" y="870541"/>
            <a:ext cx="36830" cy="60960"/>
          </a:xfrm>
          <a:custGeom>
            <a:avLst/>
            <a:gdLst/>
            <a:ahLst/>
            <a:cxnLst/>
            <a:rect l="l" t="t" r="r" b="b"/>
            <a:pathLst>
              <a:path w="36829" h="60959">
                <a:moveTo>
                  <a:pt x="36752" y="54600"/>
                </a:moveTo>
                <a:lnTo>
                  <a:pt x="1048" y="54600"/>
                </a:lnTo>
                <a:lnTo>
                  <a:pt x="1048" y="60905"/>
                </a:lnTo>
                <a:lnTo>
                  <a:pt x="36752" y="60905"/>
                </a:lnTo>
                <a:lnTo>
                  <a:pt x="36752" y="54600"/>
                </a:lnTo>
                <a:close/>
              </a:path>
              <a:path w="36829" h="60959">
                <a:moveTo>
                  <a:pt x="23100" y="6300"/>
                </a:moveTo>
                <a:lnTo>
                  <a:pt x="14700" y="6300"/>
                </a:lnTo>
                <a:lnTo>
                  <a:pt x="14700" y="54600"/>
                </a:lnTo>
                <a:lnTo>
                  <a:pt x="23100" y="54600"/>
                </a:lnTo>
                <a:lnTo>
                  <a:pt x="23100" y="6300"/>
                </a:lnTo>
                <a:close/>
              </a:path>
              <a:path w="36829" h="60959">
                <a:moveTo>
                  <a:pt x="23100" y="0"/>
                </a:moveTo>
                <a:lnTo>
                  <a:pt x="14749" y="0"/>
                </a:lnTo>
                <a:lnTo>
                  <a:pt x="0" y="3150"/>
                </a:lnTo>
                <a:lnTo>
                  <a:pt x="0" y="9450"/>
                </a:lnTo>
                <a:lnTo>
                  <a:pt x="14700" y="6300"/>
                </a:lnTo>
                <a:lnTo>
                  <a:pt x="23100" y="6300"/>
                </a:lnTo>
                <a:lnTo>
                  <a:pt x="2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13094" y="866339"/>
            <a:ext cx="990225" cy="1903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037408" y="912971"/>
            <a:ext cx="626612" cy="1761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5" name="object 5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8" action="ppaction://hlinksldjump"/>
              </a:rPr>
              <a:t>Cursul</a:t>
            </a:r>
            <a:r>
              <a:rPr dirty="0" baseline="5555" sz="750" spc="30">
                <a:hlinkClick r:id="rId8" action="ppaction://hlinksldjump"/>
              </a:rPr>
              <a:t> </a:t>
            </a:r>
            <a:r>
              <a:rPr dirty="0" baseline="5555" sz="750" spc="-52">
                <a:hlinkClick r:id="rId8" action="ppaction://hlinksldjump"/>
              </a:rPr>
              <a:t>8,</a:t>
            </a:r>
            <a:r>
              <a:rPr dirty="0" baseline="5555" sz="750" spc="22">
                <a:hlinkClick r:id="rId8" action="ppaction://hlinksldjump"/>
              </a:rPr>
              <a:t> </a:t>
            </a:r>
            <a:r>
              <a:rPr dirty="0" baseline="5555" sz="750" spc="-52">
                <a:hlinkClick r:id="rId8" action="ppaction://hlinksldjump"/>
              </a:rPr>
              <a:t>Configu</a:t>
            </a:r>
            <a:r>
              <a:rPr dirty="0" baseline="5555" sz="750" spc="-44">
                <a:hlinkClick r:id="rId8" action="ppaction://hlinksldjump"/>
              </a:rPr>
              <a:t>r</a:t>
            </a:r>
            <a:r>
              <a:rPr dirty="0" baseline="5555" sz="750" spc="-457">
                <a:hlinkClick r:id="rId8" action="ppaction://hlinksldjump"/>
              </a:rPr>
              <a:t>˘</a:t>
            </a:r>
            <a:r>
              <a:rPr dirty="0" baseline="5555" sz="750" spc="-37">
                <a:hlinkClick r:id="rId8" action="ppaction://hlinksldjump"/>
              </a:rPr>
              <a:t>ari</a:t>
            </a:r>
            <a:r>
              <a:rPr dirty="0" baseline="5555" sz="750" spc="22">
                <a:hlinkClick r:id="rId8" action="ppaction://hlinksldjump"/>
              </a:rPr>
              <a:t> </a:t>
            </a:r>
            <a:r>
              <a:rPr dirty="0" baseline="5555" sz="750" spc="-67">
                <a:hlinkClick r:id="rId8" action="ppaction://hlinksldjump"/>
              </a:rPr>
              <a:t>de</a:t>
            </a:r>
            <a:r>
              <a:rPr dirty="0" baseline="5555" sz="750" spc="22">
                <a:hlinkClick r:id="rId8" action="ppaction://hlinksldjump"/>
              </a:rPr>
              <a:t> </a:t>
            </a:r>
            <a:r>
              <a:rPr dirty="0" baseline="5555" sz="750" spc="-52">
                <a:hlinkClick r:id="rId8" action="ppaction://hlinksldjump"/>
              </a:rPr>
              <a:t>re</a:t>
            </a:r>
            <a:r>
              <a:rPr dirty="0" baseline="5555" sz="750" spc="-254">
                <a:hlinkClick r:id="rId8" action="ppaction://hlinksldjump"/>
              </a:rPr>
              <a:t>t</a:t>
            </a:r>
            <a:r>
              <a:rPr dirty="0" sz="500" spc="0">
                <a:hlinkClick r:id="rId8" action="ppaction://hlinksldjump"/>
              </a:rPr>
              <a:t>,</a:t>
            </a:r>
            <a:r>
              <a:rPr dirty="0" baseline="5555" sz="750" spc="-52">
                <a:hlinkClick r:id="rId8" action="ppaction://hlinksldjump"/>
              </a:rPr>
              <a:t>ea</a:t>
            </a:r>
            <a:endParaRPr baseline="5555" sz="750"/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27</a:t>
            </a:r>
            <a:r>
              <a:rPr dirty="0" spc="-35"/>
              <a:t>/50</a:t>
            </a:r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260894" y="697016"/>
          <a:ext cx="339090" cy="5734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718"/>
              </a:tblGrid>
              <a:tr h="227877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">
                      <a:solidFill>
                        <a:srgbClr val="ECECE7"/>
                      </a:solidFill>
                      <a:prstDash val="solid"/>
                    </a:lnL>
                    <a:lnR w="126">
                      <a:solidFill>
                        <a:srgbClr val="494935"/>
                      </a:solidFill>
                      <a:prstDash val="solid"/>
                    </a:lnR>
                    <a:lnT w="126">
                      <a:solidFill>
                        <a:srgbClr val="494935"/>
                      </a:solidFill>
                      <a:prstDash val="solid"/>
                    </a:lnT>
                    <a:lnB w="8060">
                      <a:solidFill>
                        <a:srgbClr val="000000"/>
                      </a:solidFill>
                      <a:prstDash val="solid"/>
                    </a:lnB>
                    <a:solidFill>
                      <a:srgbClr val="C9C9B5"/>
                    </a:solidFill>
                  </a:tcPr>
                </a:tc>
              </a:tr>
              <a:tr h="305334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">
                      <a:solidFill>
                        <a:srgbClr val="494935"/>
                      </a:solidFill>
                      <a:prstDash val="solid"/>
                    </a:lnL>
                    <a:lnR w="126">
                      <a:solidFill>
                        <a:srgbClr val="494935"/>
                      </a:solidFill>
                      <a:prstDash val="solid"/>
                    </a:lnR>
                    <a:lnT w="8060">
                      <a:solidFill>
                        <a:srgbClr val="000000"/>
                      </a:solidFill>
                      <a:prstDash val="solid"/>
                    </a:lnT>
                    <a:lnB w="7957">
                      <a:solidFill>
                        <a:srgbClr val="494935"/>
                      </a:solidFill>
                      <a:prstDash val="solid"/>
                    </a:lnB>
                    <a:solidFill>
                      <a:srgbClr val="B6B69C"/>
                    </a:solidFill>
                  </a:tcPr>
                </a:tc>
              </a:tr>
              <a:tr h="39869">
                <a:tc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6">
                      <a:solidFill>
                        <a:srgbClr val="494935"/>
                      </a:solidFill>
                      <a:prstDash val="solid"/>
                    </a:lnL>
                    <a:lnR w="126">
                      <a:solidFill>
                        <a:srgbClr val="494935"/>
                      </a:solidFill>
                      <a:prstDash val="solid"/>
                    </a:lnR>
                    <a:lnT w="7957">
                      <a:solidFill>
                        <a:srgbClr val="494935"/>
                      </a:solidFill>
                      <a:prstDash val="solid"/>
                    </a:lnT>
                    <a:lnB w="126">
                      <a:solidFill>
                        <a:srgbClr val="494935"/>
                      </a:solidFill>
                      <a:prstDash val="solid"/>
                    </a:lnB>
                    <a:solidFill>
                      <a:srgbClr val="B6B69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88690">
              <a:lnSpc>
                <a:spcPct val="100000"/>
              </a:lnSpc>
            </a:pPr>
            <a:r>
              <a:rPr dirty="0" spc="5"/>
              <a:t>DNS</a:t>
            </a:r>
            <a:r>
              <a:rPr dirty="0" spc="15"/>
              <a:t> </a:t>
            </a:r>
            <a:r>
              <a:rPr dirty="0" spc="-30"/>
              <a:t>(cont.)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725588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89020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384312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371612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422413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769823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820611"/>
            <a:ext cx="50749" cy="563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934486"/>
            <a:ext cx="3989704" cy="501015"/>
          </a:xfrm>
          <a:custGeom>
            <a:avLst/>
            <a:gdLst/>
            <a:ahLst/>
            <a:cxnLst/>
            <a:rect l="l" t="t" r="r" b="b"/>
            <a:pathLst>
              <a:path w="3989704" h="501015">
                <a:moveTo>
                  <a:pt x="3989654" y="0"/>
                </a:moveTo>
                <a:lnTo>
                  <a:pt x="0" y="0"/>
                </a:lnTo>
                <a:lnTo>
                  <a:pt x="0" y="449826"/>
                </a:lnTo>
                <a:lnTo>
                  <a:pt x="4008" y="469551"/>
                </a:lnTo>
                <a:lnTo>
                  <a:pt x="14922" y="485704"/>
                </a:lnTo>
                <a:lnTo>
                  <a:pt x="31075" y="496618"/>
                </a:lnTo>
                <a:lnTo>
                  <a:pt x="50800" y="500626"/>
                </a:lnTo>
                <a:lnTo>
                  <a:pt x="3938854" y="500626"/>
                </a:lnTo>
                <a:lnTo>
                  <a:pt x="3958579" y="496618"/>
                </a:lnTo>
                <a:lnTo>
                  <a:pt x="3974732" y="485704"/>
                </a:lnTo>
                <a:lnTo>
                  <a:pt x="3985646" y="469551"/>
                </a:lnTo>
                <a:lnTo>
                  <a:pt x="3989654" y="449826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807911"/>
            <a:ext cx="0" cy="595630"/>
          </a:xfrm>
          <a:custGeom>
            <a:avLst/>
            <a:gdLst/>
            <a:ahLst/>
            <a:cxnLst/>
            <a:rect l="l" t="t" r="r" b="b"/>
            <a:pathLst>
              <a:path w="0" h="595630">
                <a:moveTo>
                  <a:pt x="0" y="595450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952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7825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76981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587042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740687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835783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823082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873883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631276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682055"/>
            <a:ext cx="50749" cy="11537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784952"/>
            <a:ext cx="3989704" cy="1101725"/>
          </a:xfrm>
          <a:custGeom>
            <a:avLst/>
            <a:gdLst/>
            <a:ahLst/>
            <a:cxnLst/>
            <a:rect l="l" t="t" r="r" b="b"/>
            <a:pathLst>
              <a:path w="3989704" h="1101725">
                <a:moveTo>
                  <a:pt x="3989654" y="0"/>
                </a:moveTo>
                <a:lnTo>
                  <a:pt x="0" y="0"/>
                </a:lnTo>
                <a:lnTo>
                  <a:pt x="0" y="1050831"/>
                </a:lnTo>
                <a:lnTo>
                  <a:pt x="4008" y="1070555"/>
                </a:lnTo>
                <a:lnTo>
                  <a:pt x="14922" y="1086708"/>
                </a:lnTo>
                <a:lnTo>
                  <a:pt x="31075" y="1097622"/>
                </a:lnTo>
                <a:lnTo>
                  <a:pt x="50800" y="1101631"/>
                </a:lnTo>
                <a:lnTo>
                  <a:pt x="3938854" y="1101631"/>
                </a:lnTo>
                <a:lnTo>
                  <a:pt x="3958579" y="1097622"/>
                </a:lnTo>
                <a:lnTo>
                  <a:pt x="3974732" y="1086708"/>
                </a:lnTo>
                <a:lnTo>
                  <a:pt x="3985646" y="1070555"/>
                </a:lnTo>
                <a:lnTo>
                  <a:pt x="3989654" y="10508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669355"/>
            <a:ext cx="0" cy="1185545"/>
          </a:xfrm>
          <a:custGeom>
            <a:avLst/>
            <a:gdLst/>
            <a:ahLst/>
            <a:cxnLst/>
            <a:rect l="l" t="t" r="r" b="b"/>
            <a:pathLst>
              <a:path w="0" h="1185545">
                <a:moveTo>
                  <a:pt x="0" y="118547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6566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6439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631255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734784"/>
            <a:ext cx="3144520" cy="2025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/etc/resolv.conf</a:t>
            </a:r>
            <a:endParaRPr sz="900">
              <a:latin typeface="Trebuchet MS"/>
              <a:cs typeface="Trebuchet MS"/>
            </a:endParaRPr>
          </a:p>
          <a:p>
            <a:pPr marL="227329" marR="972819">
              <a:lnSpc>
                <a:spcPts val="950"/>
              </a:lnSpc>
              <a:spcBef>
                <a:spcPts val="484"/>
              </a:spcBef>
            </a:pPr>
            <a:r>
              <a:rPr dirty="0" sz="800" spc="60">
                <a:latin typeface="PMingLiU"/>
                <a:cs typeface="PMingLiU"/>
              </a:rPr>
              <a:t>razvan@asgar</a:t>
            </a:r>
            <a:r>
              <a:rPr dirty="0" sz="800" spc="60">
                <a:latin typeface="PMingLiU"/>
                <a:cs typeface="PMingLiU"/>
              </a:rPr>
              <a:t>d</a:t>
            </a:r>
            <a:r>
              <a:rPr dirty="0" sz="800" spc="90">
                <a:latin typeface="PMingLiU"/>
                <a:cs typeface="PMingLiU"/>
              </a:rPr>
              <a:t>:~$</a:t>
            </a:r>
            <a:r>
              <a:rPr dirty="0" sz="800" spc="130">
                <a:solidFill>
                  <a:srgbClr val="FF0000"/>
                </a:solidFill>
                <a:latin typeface="PMingLiU"/>
                <a:cs typeface="PMingLiU"/>
              </a:rPr>
              <a:t>cat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65">
                <a:solidFill>
                  <a:srgbClr val="FF0000"/>
                </a:solidFill>
                <a:latin typeface="PMingLiU"/>
                <a:cs typeface="PMingLiU"/>
              </a:rPr>
              <a:t>/etc/</a:t>
            </a:r>
            <a:r>
              <a:rPr dirty="0" sz="800" spc="155">
                <a:solidFill>
                  <a:srgbClr val="FF0000"/>
                </a:solidFill>
                <a:latin typeface="PMingLiU"/>
                <a:cs typeface="PMingLiU"/>
              </a:rPr>
              <a:t>r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esolv.conf</a:t>
            </a:r>
            <a:r>
              <a:rPr dirty="0" sz="800" spc="7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search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cs.pub.ro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5"/>
              </a:lnSpc>
            </a:pPr>
            <a:r>
              <a:rPr dirty="0" sz="800" spc="75">
                <a:latin typeface="PMingLiU"/>
                <a:cs typeface="PMingLiU"/>
              </a:rPr>
              <a:t>nameserver</a:t>
            </a:r>
            <a:r>
              <a:rPr dirty="0" sz="800" spc="7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141.85.3</a:t>
            </a:r>
            <a:r>
              <a:rPr dirty="0" sz="800" spc="95">
                <a:latin typeface="PMingLiU"/>
                <a:cs typeface="PMingLiU"/>
              </a:rPr>
              <a:t>7</a:t>
            </a:r>
            <a:r>
              <a:rPr dirty="0" sz="800" spc="105">
                <a:latin typeface="PMingLiU"/>
                <a:cs typeface="PMingLiU"/>
              </a:rPr>
              <a:t>.11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6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spc="-7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ific</a:t>
            </a:r>
            <a:r>
              <a:rPr dirty="0" sz="900" spc="-8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nc</a:t>
            </a:r>
            <a:r>
              <a:rPr dirty="0" sz="900" spc="-2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baseline="-11111" sz="750" spc="-22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baseline="-11111" sz="750" spc="-97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ion</a:t>
            </a:r>
            <a:r>
              <a:rPr dirty="0" sz="900" spc="-5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45">
                <a:solidFill>
                  <a:srgbClr val="FFFFFF"/>
                </a:solidFill>
                <a:latin typeface="Trebuchet MS"/>
                <a:cs typeface="Trebuchet MS"/>
              </a:rPr>
              <a:t>DNS: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comanda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114">
                <a:solidFill>
                  <a:srgbClr val="FFFFFF"/>
                </a:solidFill>
                <a:latin typeface="PMingLiU"/>
                <a:cs typeface="PMingLiU"/>
              </a:rPr>
              <a:t>host</a:t>
            </a:r>
            <a:endParaRPr sz="900">
              <a:latin typeface="PMingLiU"/>
              <a:cs typeface="PMingLiU"/>
            </a:endParaRPr>
          </a:p>
          <a:p>
            <a:pPr marL="227329" marR="1134110">
              <a:lnSpc>
                <a:spcPts val="950"/>
              </a:lnSpc>
              <a:spcBef>
                <a:spcPts val="445"/>
              </a:spcBef>
            </a:pPr>
            <a:r>
              <a:rPr dirty="0" sz="800" spc="65">
                <a:latin typeface="PMingLiU"/>
                <a:cs typeface="PMingLiU"/>
              </a:rPr>
              <a:t>razvan@asga</a:t>
            </a:r>
            <a:r>
              <a:rPr dirty="0" sz="800" spc="40">
                <a:latin typeface="PMingLiU"/>
                <a:cs typeface="PMingLiU"/>
              </a:rPr>
              <a:t>r</a:t>
            </a:r>
            <a:r>
              <a:rPr dirty="0" sz="800" spc="80">
                <a:latin typeface="PMingLiU"/>
                <a:cs typeface="PMingLiU"/>
              </a:rPr>
              <a:t>d:~$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ho</a:t>
            </a:r>
            <a:r>
              <a:rPr dirty="0" sz="800" spc="55">
                <a:solidFill>
                  <a:srgbClr val="FF0000"/>
                </a:solidFill>
                <a:latin typeface="PMingLiU"/>
                <a:cs typeface="PMingLiU"/>
              </a:rPr>
              <a:t>s</a:t>
            </a:r>
            <a:r>
              <a:rPr dirty="0" sz="800" spc="210">
                <a:solidFill>
                  <a:srgbClr val="FF0000"/>
                </a:solidFill>
                <a:latin typeface="PMingLiU"/>
                <a:cs typeface="PMingLiU"/>
              </a:rPr>
              <a:t>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00">
                <a:solidFill>
                  <a:srgbClr val="FF0000"/>
                </a:solidFill>
                <a:latin typeface="PMingLiU"/>
                <a:cs typeface="PMingLiU"/>
              </a:rPr>
              <a:t>cs.p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u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b.ro</a:t>
            </a:r>
            <a:r>
              <a:rPr dirty="0" sz="800" spc="8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cs.pub.ro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has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address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141.85.37.5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0"/>
              </a:lnSpc>
            </a:pPr>
            <a:r>
              <a:rPr dirty="0" sz="800" spc="114">
                <a:latin typeface="PMingLiU"/>
                <a:cs typeface="PMingLiU"/>
              </a:rPr>
              <a:t>cs.pub.ro</a:t>
            </a:r>
            <a:r>
              <a:rPr dirty="0" sz="800" spc="114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mail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is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handled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by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5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70">
                <a:latin typeface="PMingLiU"/>
                <a:cs typeface="PMingLiU"/>
              </a:rPr>
              <a:t>m</a:t>
            </a:r>
            <a:r>
              <a:rPr dirty="0" sz="800" spc="145">
                <a:latin typeface="PMingLiU"/>
                <a:cs typeface="PMingLiU"/>
              </a:rPr>
              <a:t>ail.cs.pub.ro.</a:t>
            </a:r>
            <a:endParaRPr sz="800">
              <a:latin typeface="PMingLiU"/>
              <a:cs typeface="PMingLiU"/>
            </a:endParaRPr>
          </a:p>
          <a:p>
            <a:pPr marL="227329" marR="650240">
              <a:lnSpc>
                <a:spcPts val="950"/>
              </a:lnSpc>
              <a:spcBef>
                <a:spcPts val="30"/>
              </a:spcBef>
            </a:pPr>
            <a:r>
              <a:rPr dirty="0" sz="800" spc="65">
                <a:latin typeface="PMingLiU"/>
                <a:cs typeface="PMingLiU"/>
              </a:rPr>
              <a:t>razvan@asga</a:t>
            </a:r>
            <a:r>
              <a:rPr dirty="0" sz="800" spc="40">
                <a:latin typeface="PMingLiU"/>
                <a:cs typeface="PMingLiU"/>
              </a:rPr>
              <a:t>r</a:t>
            </a:r>
            <a:r>
              <a:rPr dirty="0" sz="800" spc="80">
                <a:latin typeface="PMingLiU"/>
                <a:cs typeface="PMingLiU"/>
              </a:rPr>
              <a:t>d:~$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ho</a:t>
            </a:r>
            <a:r>
              <a:rPr dirty="0" sz="800" spc="55">
                <a:solidFill>
                  <a:srgbClr val="FF0000"/>
                </a:solidFill>
                <a:latin typeface="PMingLiU"/>
                <a:cs typeface="PMingLiU"/>
              </a:rPr>
              <a:t>s</a:t>
            </a:r>
            <a:r>
              <a:rPr dirty="0" sz="800" spc="210">
                <a:solidFill>
                  <a:srgbClr val="FF0000"/>
                </a:solidFill>
                <a:latin typeface="PMingLiU"/>
                <a:cs typeface="PMingLiU"/>
              </a:rPr>
              <a:t>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cs.c</a:t>
            </a:r>
            <a:r>
              <a:rPr dirty="0" sz="800" spc="140">
                <a:solidFill>
                  <a:srgbClr val="FF0000"/>
                </a:solidFill>
                <a:latin typeface="PMingLiU"/>
                <a:cs typeface="PMingLiU"/>
              </a:rPr>
              <a:t>u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rs.pub.ro</a:t>
            </a:r>
            <a:r>
              <a:rPr dirty="0" sz="800" spc="8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curs.cs.pub</a:t>
            </a:r>
            <a:r>
              <a:rPr dirty="0" sz="800" spc="70">
                <a:latin typeface="PMingLiU"/>
                <a:cs typeface="PMingLiU"/>
              </a:rPr>
              <a:t>.</a:t>
            </a:r>
            <a:r>
              <a:rPr dirty="0" sz="800" spc="110">
                <a:latin typeface="PMingLiU"/>
                <a:cs typeface="PMingLiU"/>
              </a:rPr>
              <a:t>ro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has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address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141.85</a:t>
            </a:r>
            <a:r>
              <a:rPr dirty="0" sz="800" spc="50">
                <a:latin typeface="PMingLiU"/>
                <a:cs typeface="PMingLiU"/>
              </a:rPr>
              <a:t>.</a:t>
            </a:r>
            <a:r>
              <a:rPr dirty="0" sz="800" spc="70">
                <a:latin typeface="PMingLiU"/>
                <a:cs typeface="PMingLiU"/>
              </a:rPr>
              <a:t>241.139</a:t>
            </a:r>
            <a:r>
              <a:rPr dirty="0" sz="800" spc="40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razvan@asga</a:t>
            </a:r>
            <a:r>
              <a:rPr dirty="0" sz="800" spc="40">
                <a:latin typeface="PMingLiU"/>
                <a:cs typeface="PMingLiU"/>
              </a:rPr>
              <a:t>r</a:t>
            </a:r>
            <a:r>
              <a:rPr dirty="0" sz="800" spc="80">
                <a:latin typeface="PMingLiU"/>
                <a:cs typeface="PMingLiU"/>
              </a:rPr>
              <a:t>d:~$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ho</a:t>
            </a:r>
            <a:r>
              <a:rPr dirty="0" sz="800" spc="55">
                <a:solidFill>
                  <a:srgbClr val="FF0000"/>
                </a:solidFill>
                <a:latin typeface="PMingLiU"/>
                <a:cs typeface="PMingLiU"/>
              </a:rPr>
              <a:t>s</a:t>
            </a:r>
            <a:r>
              <a:rPr dirty="0" sz="800" spc="210">
                <a:solidFill>
                  <a:srgbClr val="FF0000"/>
                </a:solidFill>
                <a:latin typeface="PMingLiU"/>
                <a:cs typeface="PMingLiU"/>
              </a:rPr>
              <a:t>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-20">
                <a:solidFill>
                  <a:srgbClr val="FF0000"/>
                </a:solidFill>
                <a:latin typeface="PMingLiU"/>
                <a:cs typeface="PMingLiU"/>
                <a:hlinkClick r:id="rId15"/>
              </a:rPr>
              <a:t>www.</a:t>
            </a:r>
            <a:r>
              <a:rPr dirty="0" sz="800" spc="-20">
                <a:solidFill>
                  <a:srgbClr val="FF0000"/>
                </a:solidFill>
                <a:latin typeface="PMingLiU"/>
                <a:cs typeface="PMingLiU"/>
                <a:hlinkClick r:id="rId15"/>
              </a:rPr>
              <a:t>d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  <a:hlinkClick r:id="rId15"/>
              </a:rPr>
              <a:t>ebian.org</a:t>
            </a:r>
            <a:r>
              <a:rPr dirty="0" sz="800" spc="7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5">
                <a:latin typeface="PMingLiU"/>
                <a:cs typeface="PMingLiU"/>
                <a:hlinkClick r:id="rId15"/>
              </a:rPr>
              <a:t>www.debian.</a:t>
            </a:r>
            <a:r>
              <a:rPr dirty="0" sz="800" spc="50">
                <a:latin typeface="PMingLiU"/>
                <a:cs typeface="PMingLiU"/>
                <a:hlinkClick r:id="rId15"/>
              </a:rPr>
              <a:t>o</a:t>
            </a:r>
            <a:r>
              <a:rPr dirty="0" sz="800" spc="110">
                <a:latin typeface="PMingLiU"/>
                <a:cs typeface="PMingLiU"/>
                <a:hlinkClick r:id="rId15"/>
              </a:rPr>
              <a:t>rg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has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address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194.10</a:t>
            </a:r>
            <a:r>
              <a:rPr dirty="0" sz="800" spc="70">
                <a:latin typeface="PMingLiU"/>
                <a:cs typeface="PMingLiU"/>
              </a:rPr>
              <a:t>9</a:t>
            </a:r>
            <a:r>
              <a:rPr dirty="0" sz="800" spc="90">
                <a:latin typeface="PMingLiU"/>
                <a:cs typeface="PMingLiU"/>
              </a:rPr>
              <a:t>.137.218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15"/>
              </a:lnSpc>
            </a:pPr>
            <a:r>
              <a:rPr dirty="0" sz="800" spc="55">
                <a:latin typeface="PMingLiU"/>
                <a:cs typeface="PMingLiU"/>
                <a:hlinkClick r:id="rId15"/>
              </a:rPr>
              <a:t>www.debian.</a:t>
            </a:r>
            <a:r>
              <a:rPr dirty="0" sz="800" spc="50">
                <a:latin typeface="PMingLiU"/>
                <a:cs typeface="PMingLiU"/>
                <a:hlinkClick r:id="rId15"/>
              </a:rPr>
              <a:t>o</a:t>
            </a:r>
            <a:r>
              <a:rPr dirty="0" sz="800" spc="110">
                <a:latin typeface="PMingLiU"/>
                <a:cs typeface="PMingLiU"/>
                <a:hlinkClick r:id="rId15"/>
              </a:rPr>
              <a:t>rg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mail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70">
                <a:latin typeface="PMingLiU"/>
                <a:cs typeface="PMingLiU"/>
              </a:rPr>
              <a:t>is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handled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by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10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dummy.debian.org.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6" action="ppaction://hlinksldjump"/>
              </a:rPr>
              <a:t>Cursul</a:t>
            </a:r>
            <a:r>
              <a:rPr dirty="0" baseline="5555" sz="750" spc="30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8,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Configu</a:t>
            </a:r>
            <a:r>
              <a:rPr dirty="0" baseline="5555" sz="750" spc="-44">
                <a:hlinkClick r:id="rId16" action="ppaction://hlinksldjump"/>
              </a:rPr>
              <a:t>r</a:t>
            </a:r>
            <a:r>
              <a:rPr dirty="0" baseline="5555" sz="750" spc="-457">
                <a:hlinkClick r:id="rId16" action="ppaction://hlinksldjump"/>
              </a:rPr>
              <a:t>˘</a:t>
            </a:r>
            <a:r>
              <a:rPr dirty="0" baseline="5555" sz="750" spc="-37">
                <a:hlinkClick r:id="rId16" action="ppaction://hlinksldjump"/>
              </a:rPr>
              <a:t>ari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67">
                <a:hlinkClick r:id="rId16" action="ppaction://hlinksldjump"/>
              </a:rPr>
              <a:t>de</a:t>
            </a:r>
            <a:r>
              <a:rPr dirty="0" baseline="5555" sz="750" spc="22">
                <a:hlinkClick r:id="rId16" action="ppaction://hlinksldjump"/>
              </a:rPr>
              <a:t> </a:t>
            </a:r>
            <a:r>
              <a:rPr dirty="0" baseline="5555" sz="750" spc="-52">
                <a:hlinkClick r:id="rId16" action="ppaction://hlinksldjump"/>
              </a:rPr>
              <a:t>re</a:t>
            </a:r>
            <a:r>
              <a:rPr dirty="0" baseline="5555" sz="750" spc="-254">
                <a:hlinkClick r:id="rId16" action="ppaction://hlinksldjump"/>
              </a:rPr>
              <a:t>t</a:t>
            </a:r>
            <a:r>
              <a:rPr dirty="0" sz="500" spc="0">
                <a:hlinkClick r:id="rId16" action="ppaction://hlinksldjump"/>
              </a:rPr>
              <a:t>,</a:t>
            </a:r>
            <a:r>
              <a:rPr dirty="0" baseline="5555" sz="750" spc="-52">
                <a:hlinkClick r:id="rId16" action="ppaction://hlinksldjump"/>
              </a:rPr>
              <a:t>ea</a:t>
            </a:r>
            <a:endParaRPr baseline="5555" sz="750"/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28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05760">
              <a:lnSpc>
                <a:spcPct val="100000"/>
              </a:lnSpc>
            </a:pPr>
            <a:r>
              <a:rPr dirty="0" spc="-55"/>
              <a:t>Re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5"/>
              <a:t>ele</a:t>
            </a:r>
            <a:r>
              <a:rPr dirty="0" sz="1200" spc="-140"/>
              <a:t> </a:t>
            </a:r>
            <a:r>
              <a:rPr dirty="0" sz="1200" spc="-505"/>
              <a:t>ˆ</a:t>
            </a:r>
            <a:r>
              <a:rPr dirty="0" sz="1200" spc="-35"/>
              <a:t>ın</a:t>
            </a:r>
            <a:r>
              <a:rPr dirty="0" sz="1200" spc="10"/>
              <a:t> </a:t>
            </a:r>
            <a:r>
              <a:rPr dirty="0" sz="1200" spc="-75"/>
              <a:t>adres</a:t>
            </a:r>
            <a:r>
              <a:rPr dirty="0" sz="1200" spc="-114"/>
              <a:t>a</a:t>
            </a:r>
            <a:r>
              <a:rPr dirty="0" sz="1200" spc="-75"/>
              <a:t>rea</a:t>
            </a:r>
            <a:r>
              <a:rPr dirty="0" sz="1200" spc="10"/>
              <a:t> </a:t>
            </a:r>
            <a:r>
              <a:rPr dirty="0" sz="1200" spc="-25"/>
              <a:t>IP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0167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este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tip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</a:t>
            </a:r>
            <a:r>
              <a:rPr dirty="0" sz="1100" spc="-12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ier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rhi</a:t>
            </a:r>
            <a:r>
              <a:rPr dirty="0" sz="1100" spc="-4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do</a:t>
            </a:r>
            <a:r>
              <a:rPr dirty="0" sz="1100" spc="-70">
                <a:latin typeface="Arial"/>
                <a:cs typeface="Arial"/>
              </a:rPr>
              <a:t>u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p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5">
                <a:latin typeface="Arial"/>
                <a:cs typeface="Arial"/>
              </a:rPr>
              <a:t>ar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identifi</a:t>
            </a:r>
            <a:r>
              <a:rPr dirty="0" sz="1000" spc="-3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(sub)r</a:t>
            </a:r>
            <a:r>
              <a:rPr dirty="0" sz="1000" spc="-35">
                <a:latin typeface="Arial"/>
                <a:cs typeface="Arial"/>
              </a:rPr>
              <a:t>e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80">
                <a:latin typeface="Arial"/>
                <a:cs typeface="Arial"/>
              </a:rPr>
              <a:t>eaua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al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90">
                <a:latin typeface="Arial"/>
                <a:cs typeface="Arial"/>
              </a:rPr>
              <a:t>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identifi</a:t>
            </a:r>
            <a:r>
              <a:rPr dirty="0" sz="1000" spc="-3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</a:t>
            </a:r>
            <a:r>
              <a:rPr dirty="0" sz="100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din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(sub)</a:t>
            </a:r>
            <a:r>
              <a:rPr dirty="0" sz="1000" spc="-2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Cu</a:t>
            </a:r>
            <a:r>
              <a:rPr dirty="0" sz="1100" spc="-80">
                <a:latin typeface="Arial"/>
                <a:cs typeface="Arial"/>
              </a:rPr>
              <a:t>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identifica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fiec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35">
                <a:latin typeface="Arial"/>
                <a:cs typeface="Arial"/>
              </a:rPr>
              <a:t>rte?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=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(difere</a:t>
            </a:r>
            <a:r>
              <a:rPr dirty="0" sz="1100" spc="-40">
                <a:latin typeface="Arial"/>
                <a:cs typeface="Arial"/>
              </a:rPr>
              <a:t>n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ra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iuni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ist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rice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Exemplu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mas</a:t>
            </a:r>
            <a:r>
              <a:rPr dirty="0" sz="1100" spc="-9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ea: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303" y="2314194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11111111</a:t>
            </a:r>
            <a:endParaRPr sz="11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255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693" y="2314194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11111111</a:t>
            </a:r>
            <a:endParaRPr sz="1100">
              <a:latin typeface="Arial"/>
              <a:cs typeface="Arial"/>
            </a:endParaRPr>
          </a:p>
          <a:p>
            <a:pPr marL="185420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255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2944" y="2314194"/>
            <a:ext cx="7702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00000000</a:t>
            </a:r>
            <a:endParaRPr sz="11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440"/>
              </a:spcBef>
              <a:tabLst>
                <a:tab pos="718185" algn="l"/>
              </a:tabLst>
            </a:pPr>
            <a:r>
              <a:rPr dirty="0" sz="1100" spc="-70">
                <a:latin typeface="Arial"/>
                <a:cs typeface="Arial"/>
              </a:rPr>
              <a:t>0</a:t>
            </a:r>
            <a:r>
              <a:rPr dirty="0" sz="1100" spc="-70">
                <a:latin typeface="Arial"/>
                <a:cs typeface="Arial"/>
              </a:rPr>
              <a:t>	</a:t>
            </a:r>
            <a:r>
              <a:rPr dirty="0" sz="1100" spc="-5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89334" y="2314194"/>
            <a:ext cx="579755" cy="410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70">
                <a:latin typeface="Arial"/>
                <a:cs typeface="Arial"/>
              </a:rPr>
              <a:t>00000000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40"/>
              </a:spcBef>
            </a:pPr>
            <a:r>
              <a:rPr dirty="0" sz="1100" spc="-70"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30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990215">
              <a:lnSpc>
                <a:spcPct val="100000"/>
              </a:lnSpc>
            </a:pPr>
            <a:r>
              <a:rPr dirty="0" spc="-35"/>
              <a:t>Masca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55"/>
              <a:t>(sub)r</a:t>
            </a:r>
            <a:r>
              <a:rPr dirty="0" spc="-60"/>
              <a:t>e</a:t>
            </a:r>
            <a:r>
              <a:rPr dirty="0" spc="-29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556907"/>
            <a:ext cx="3763645" cy="1889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condi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continuitate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(continuitatea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Arial"/>
                <a:cs typeface="Arial"/>
              </a:rPr>
              <a:t>il</a:t>
            </a:r>
            <a:r>
              <a:rPr dirty="0" sz="1100" spc="-5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15">
                <a:latin typeface="Arial"/>
                <a:cs typeface="Arial"/>
              </a:rPr>
              <a:t>tivi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bi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do</a:t>
            </a:r>
            <a:r>
              <a:rPr dirty="0" sz="1100" spc="-70">
                <a:latin typeface="Arial"/>
                <a:cs typeface="Arial"/>
              </a:rPr>
              <a:t>u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rmate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re</a:t>
            </a:r>
            <a:r>
              <a:rPr dirty="0" sz="1100" spc="-10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rezent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3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zecimal: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255</a:t>
            </a:r>
            <a:r>
              <a:rPr dirty="0" sz="1000" spc="-30">
                <a:latin typeface="Arial"/>
                <a:cs typeface="Arial"/>
              </a:rPr>
              <a:t>.</a:t>
            </a:r>
            <a:r>
              <a:rPr dirty="0" sz="1000" spc="-60">
                <a:latin typeface="Arial"/>
                <a:cs typeface="Arial"/>
              </a:rPr>
              <a:t>2</a:t>
            </a:r>
            <a:r>
              <a:rPr dirty="0" sz="1000" spc="-50">
                <a:latin typeface="Arial"/>
                <a:cs typeface="Arial"/>
              </a:rPr>
              <a:t>55</a:t>
            </a:r>
            <a:r>
              <a:rPr dirty="0" sz="1000" spc="-30">
                <a:latin typeface="Arial"/>
                <a:cs typeface="Arial"/>
              </a:rPr>
              <a:t>.</a:t>
            </a:r>
            <a:r>
              <a:rPr dirty="0" sz="1000" spc="-40">
                <a:latin typeface="Arial"/>
                <a:cs typeface="Arial"/>
              </a:rPr>
              <a:t>0.0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refixat: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30">
                <a:latin typeface="Arial"/>
                <a:cs typeface="Arial"/>
              </a:rPr>
              <a:t>/16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identifi</a:t>
            </a:r>
            <a:r>
              <a:rPr dirty="0" sz="1100" spc="-40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eaua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15">
                <a:latin typeface="Arial"/>
                <a:cs typeface="Arial"/>
              </a:rPr>
              <a:t>f</a:t>
            </a:r>
            <a:r>
              <a:rPr dirty="0" sz="1100" spc="5">
                <a:latin typeface="Arial"/>
                <a:cs typeface="Arial"/>
              </a:rPr>
              <a:t>l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ie</a:t>
            </a:r>
            <a:endParaRPr sz="1100">
              <a:latin typeface="Arial"/>
              <a:cs typeface="Arial"/>
            </a:endParaRPr>
          </a:p>
          <a:p>
            <a:pPr marL="160655" marR="370205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fie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192.168.0.1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masca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ea </a:t>
            </a:r>
            <a:r>
              <a:rPr dirty="0" sz="1100" spc="-50">
                <a:latin typeface="Arial"/>
                <a:cs typeface="Arial"/>
              </a:rPr>
              <a:t>255.255.0.0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(/16)</a:t>
            </a:r>
            <a:endParaRPr sz="1100">
              <a:latin typeface="Arial"/>
              <a:cs typeface="Arial"/>
            </a:endParaRPr>
          </a:p>
          <a:p>
            <a:pPr marL="437515" marR="5080" indent="-137160">
              <a:lnSpc>
                <a:spcPct val="1000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20">
                <a:latin typeface="Arial"/>
                <a:cs typeface="Arial"/>
              </a:rPr>
              <a:t>se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spune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192.168.0.1/16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sau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dresa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192.168.0.1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255.255.0.0</a:t>
            </a:r>
            <a:endParaRPr sz="1000">
              <a:latin typeface="Arial"/>
              <a:cs typeface="Arial"/>
            </a:endParaRPr>
          </a:p>
          <a:p>
            <a:pPr marL="437515" marR="234315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6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67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logic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470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67">
                <a:latin typeface="Lucida Sans Unicode"/>
                <a:cs typeface="Lucida Sans Unicode"/>
              </a:rPr>
              <a:t> 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bi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30">
                <a:latin typeface="Arial"/>
                <a:cs typeface="Arial"/>
              </a:rPr>
              <a:t>i)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25">
                <a:latin typeface="Arial"/>
                <a:cs typeface="Arial"/>
              </a:rPr>
              <a:t>ıntre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425" y="2966250"/>
            <a:ext cx="2233930" cy="173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192.168.0.0/16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31</a:t>
            </a:r>
            <a:r>
              <a:rPr dirty="0" spc="-35"/>
              <a:t>/50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184" y="2448987"/>
          <a:ext cx="3408045" cy="53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973"/>
                <a:gridCol w="619948"/>
                <a:gridCol w="620005"/>
                <a:gridCol w="619948"/>
                <a:gridCol w="927863"/>
              </a:tblGrid>
              <a:tr h="177228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10101000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210185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192.168.0.1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17602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210185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255.255.0.0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56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10101000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67945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210185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192.168.0.0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06090">
              <a:lnSpc>
                <a:spcPct val="100000"/>
              </a:lnSpc>
            </a:pPr>
            <a:r>
              <a:rPr dirty="0" spc="-50"/>
              <a:t>Adre</a:t>
            </a:r>
            <a:r>
              <a:rPr dirty="0" spc="-5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100"/>
              <a:t>b</a:t>
            </a:r>
            <a:r>
              <a:rPr dirty="0" spc="-55"/>
              <a:t>roadcast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85454"/>
            <a:ext cx="3754120" cy="1334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508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di</a:t>
            </a:r>
            <a:r>
              <a:rPr dirty="0" sz="1100" spc="-10">
                <a:latin typeface="Arial"/>
                <a:cs typeface="Arial"/>
              </a:rPr>
              <a:t>f</a:t>
            </a:r>
            <a:r>
              <a:rPr dirty="0" sz="1100" spc="-70">
                <a:latin typeface="Arial"/>
                <a:cs typeface="Arial"/>
              </a:rPr>
              <a:t>uz</a:t>
            </a:r>
            <a:r>
              <a:rPr dirty="0" sz="1100" spc="-105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pachetele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sunt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rimite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toate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din</a:t>
            </a:r>
            <a:r>
              <a:rPr dirty="0" sz="1100" spc="-2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eaua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60">
                <a:latin typeface="Arial"/>
                <a:cs typeface="Arial"/>
              </a:rPr>
              <a:t>ca</a:t>
            </a:r>
            <a:r>
              <a:rPr dirty="0" sz="1100" spc="-35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60655" marR="360680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fie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192.168.0.1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masca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ea </a:t>
            </a:r>
            <a:r>
              <a:rPr dirty="0" sz="1100" spc="-50">
                <a:latin typeface="Arial"/>
                <a:cs typeface="Arial"/>
              </a:rPr>
              <a:t>255.255.0.0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40">
                <a:latin typeface="Arial"/>
                <a:cs typeface="Arial"/>
              </a:rPr>
              <a:t>(/16)</a:t>
            </a:r>
            <a:endParaRPr sz="1100">
              <a:latin typeface="Arial"/>
              <a:cs typeface="Arial"/>
            </a:endParaRPr>
          </a:p>
          <a:p>
            <a:pPr marL="437515" marR="12700" indent="-137160">
              <a:lnSpc>
                <a:spcPct val="100000"/>
              </a:lnSpc>
              <a:spcBef>
                <a:spcPts val="15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b</a:t>
            </a:r>
            <a:r>
              <a:rPr dirty="0" sz="1000" spc="-45">
                <a:latin typeface="Arial"/>
                <a:cs typeface="Arial"/>
              </a:rPr>
              <a:t>roadcast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logic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(S</a:t>
            </a:r>
            <a:r>
              <a:rPr dirty="0" sz="1000" spc="-6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bi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30">
                <a:latin typeface="Arial"/>
                <a:cs typeface="Arial"/>
              </a:rPr>
              <a:t>i)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25">
                <a:latin typeface="Arial"/>
                <a:cs typeface="Arial"/>
              </a:rPr>
              <a:t>ıntre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su</a:t>
            </a:r>
            <a:r>
              <a:rPr dirty="0" sz="1000" spc="-100">
                <a:latin typeface="Arial"/>
                <a:cs typeface="Arial"/>
              </a:rPr>
              <a:t>b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 b="1">
                <a:latin typeface="Trebuchet MS"/>
                <a:cs typeface="Trebuchet MS"/>
              </a:rPr>
              <a:t>inversa</a:t>
            </a:r>
            <a:r>
              <a:rPr dirty="0" sz="1000" spc="-50" b="1">
                <a:latin typeface="Trebuchet MS"/>
                <a:cs typeface="Trebuchet MS"/>
              </a:rPr>
              <a:t>t</a:t>
            </a:r>
            <a:r>
              <a:rPr dirty="0" sz="1000" spc="-575" b="1">
                <a:latin typeface="Trebuchet MS"/>
                <a:cs typeface="Trebuchet MS"/>
              </a:rPr>
              <a:t>˘</a:t>
            </a:r>
            <a:r>
              <a:rPr dirty="0" sz="1000" spc="-10" b="1">
                <a:latin typeface="Trebuchet MS"/>
                <a:cs typeface="Trebuchet MS"/>
              </a:rPr>
              <a:t>a</a:t>
            </a:r>
            <a:endParaRPr sz="1000">
              <a:latin typeface="Trebuchet MS"/>
              <a:cs typeface="Trebuchet MS"/>
            </a:endParaRPr>
          </a:p>
          <a:p>
            <a:pPr marL="437515" marR="181610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255.255.0.0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35">
                <a:latin typeface="Arial"/>
                <a:cs typeface="Arial"/>
              </a:rPr>
              <a:t>(/16),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atunci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inversa</a:t>
            </a:r>
            <a:r>
              <a:rPr dirty="0" sz="1000" spc="-4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-55">
                <a:latin typeface="Arial"/>
                <a:cs typeface="Arial"/>
              </a:rPr>
              <a:t>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0.0.255.255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425" y="2616886"/>
            <a:ext cx="2554605" cy="171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b</a:t>
            </a:r>
            <a:r>
              <a:rPr dirty="0" sz="1000" spc="-45">
                <a:latin typeface="Arial"/>
                <a:cs typeface="Arial"/>
              </a:rPr>
              <a:t>roadcast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192.168.255.255/16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32</a:t>
            </a:r>
            <a:r>
              <a:rPr dirty="0" spc="-35"/>
              <a:t>/50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184" y="2123457"/>
          <a:ext cx="3642360" cy="50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9973"/>
                <a:gridCol w="619948"/>
                <a:gridCol w="620005"/>
                <a:gridCol w="619948"/>
                <a:gridCol w="1161937"/>
              </a:tblGrid>
              <a:tr h="153395"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10101000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900"/>
                        </a:lnSpc>
                        <a:tabLst>
                          <a:tab pos="403225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192.168.0.1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/>
                </a:tc>
              </a:tr>
              <a:tr h="176025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00000000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5"/>
                        </a:spcBef>
                        <a:tabLst>
                          <a:tab pos="403225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0.0.255.255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B w="505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9564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11000000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10101000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11111111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95"/>
                        </a:spcBef>
                        <a:tabLst>
                          <a:tab pos="285750" algn="l"/>
                        </a:tabLst>
                      </a:pPr>
                      <a:r>
                        <a:rPr dirty="0" sz="900"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dirty="0" sz="900">
                          <a:latin typeface="Trebuchet MS"/>
                          <a:cs typeface="Trebuchet MS"/>
                        </a:rPr>
                        <a:t>192.168.255.255</a:t>
                      </a:r>
                      <a:endParaRPr sz="9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T w="505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cut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32710">
              <a:lnSpc>
                <a:spcPct val="100000"/>
              </a:lnSpc>
            </a:pPr>
            <a:r>
              <a:rPr dirty="0" spc="-50"/>
              <a:t>Adre</a:t>
            </a:r>
            <a:r>
              <a:rPr dirty="0" spc="-5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50"/>
              <a:t>IP;</a:t>
            </a:r>
            <a:r>
              <a:rPr dirty="0" spc="15"/>
              <a:t> </a:t>
            </a:r>
            <a:r>
              <a:rPr dirty="0" spc="-75"/>
              <a:t>mas</a:t>
            </a:r>
            <a:r>
              <a:rPr dirty="0" spc="-75"/>
              <a:t>c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539279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688086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548409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535709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586509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583514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634297"/>
            <a:ext cx="50749" cy="9141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732357"/>
            <a:ext cx="3989704" cy="867410"/>
          </a:xfrm>
          <a:custGeom>
            <a:avLst/>
            <a:gdLst/>
            <a:ahLst/>
            <a:cxnLst/>
            <a:rect l="l" t="t" r="r" b="b"/>
            <a:pathLst>
              <a:path w="3989704" h="867410">
                <a:moveTo>
                  <a:pt x="3989654" y="0"/>
                </a:moveTo>
                <a:lnTo>
                  <a:pt x="0" y="0"/>
                </a:lnTo>
                <a:lnTo>
                  <a:pt x="0" y="816052"/>
                </a:lnTo>
                <a:lnTo>
                  <a:pt x="4008" y="835777"/>
                </a:lnTo>
                <a:lnTo>
                  <a:pt x="14922" y="851930"/>
                </a:lnTo>
                <a:lnTo>
                  <a:pt x="31075" y="862844"/>
                </a:lnTo>
                <a:lnTo>
                  <a:pt x="50800" y="866852"/>
                </a:lnTo>
                <a:lnTo>
                  <a:pt x="3938854" y="866852"/>
                </a:lnTo>
                <a:lnTo>
                  <a:pt x="3958579" y="862844"/>
                </a:lnTo>
                <a:lnTo>
                  <a:pt x="3974732" y="851930"/>
                </a:lnTo>
                <a:lnTo>
                  <a:pt x="3985646" y="835777"/>
                </a:lnTo>
                <a:lnTo>
                  <a:pt x="3989654" y="816052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621597"/>
            <a:ext cx="0" cy="946150"/>
          </a:xfrm>
          <a:custGeom>
            <a:avLst/>
            <a:gdLst/>
            <a:ahLst/>
            <a:cxnLst/>
            <a:rect l="l" t="t" r="r" b="b"/>
            <a:pathLst>
              <a:path w="0" h="946150">
                <a:moveTo>
                  <a:pt x="0" y="9458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6088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5961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583497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751139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899945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3115246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3102546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3153347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795373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846155"/>
            <a:ext cx="50749" cy="126909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944215"/>
            <a:ext cx="3989704" cy="1222375"/>
          </a:xfrm>
          <a:custGeom>
            <a:avLst/>
            <a:gdLst/>
            <a:ahLst/>
            <a:cxnLst/>
            <a:rect l="l" t="t" r="r" b="b"/>
            <a:pathLst>
              <a:path w="3989704" h="1222375">
                <a:moveTo>
                  <a:pt x="3989654" y="0"/>
                </a:moveTo>
                <a:lnTo>
                  <a:pt x="0" y="0"/>
                </a:lnTo>
                <a:lnTo>
                  <a:pt x="0" y="1171031"/>
                </a:lnTo>
                <a:lnTo>
                  <a:pt x="4008" y="1190756"/>
                </a:lnTo>
                <a:lnTo>
                  <a:pt x="14922" y="1206909"/>
                </a:lnTo>
                <a:lnTo>
                  <a:pt x="31075" y="1217823"/>
                </a:lnTo>
                <a:lnTo>
                  <a:pt x="50800" y="1221831"/>
                </a:lnTo>
                <a:lnTo>
                  <a:pt x="3938854" y="1221831"/>
                </a:lnTo>
                <a:lnTo>
                  <a:pt x="3958579" y="1217823"/>
                </a:lnTo>
                <a:lnTo>
                  <a:pt x="3974732" y="1206909"/>
                </a:lnTo>
                <a:lnTo>
                  <a:pt x="3985646" y="1190756"/>
                </a:lnTo>
                <a:lnTo>
                  <a:pt x="3989654" y="1171031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833460"/>
            <a:ext cx="0" cy="1301115"/>
          </a:xfrm>
          <a:custGeom>
            <a:avLst/>
            <a:gdLst/>
            <a:ahLst/>
            <a:cxnLst/>
            <a:rect l="l" t="t" r="r" b="b"/>
            <a:pathLst>
              <a:path w="0" h="1301114">
                <a:moveTo>
                  <a:pt x="0" y="1300835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8207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8080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795360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542150"/>
            <a:ext cx="3682365" cy="2497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>
                <a:solidFill>
                  <a:srgbClr val="FFFFFF"/>
                </a:solidFill>
                <a:latin typeface="Trebuchet MS"/>
                <a:cs typeface="Trebuchet MS"/>
              </a:rPr>
              <a:t>Wind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ws</a:t>
            </a:r>
            <a:endParaRPr sz="900">
              <a:latin typeface="Trebuchet MS"/>
              <a:cs typeface="Trebuchet MS"/>
            </a:endParaRPr>
          </a:p>
          <a:p>
            <a:pPr marL="227329" marR="865505">
              <a:lnSpc>
                <a:spcPts val="950"/>
              </a:lnSpc>
              <a:spcBef>
                <a:spcPts val="455"/>
              </a:spcBef>
            </a:pPr>
            <a:r>
              <a:rPr dirty="0" sz="800" spc="65">
                <a:latin typeface="PMingLiU"/>
                <a:cs typeface="PMingLiU"/>
              </a:rPr>
              <a:t>C:</a:t>
            </a:r>
            <a:r>
              <a:rPr dirty="0" sz="800" spc="60" i="1">
                <a:latin typeface="Verdana"/>
                <a:cs typeface="Verdana"/>
              </a:rPr>
              <a:t>\</a:t>
            </a:r>
            <a:r>
              <a:rPr dirty="0" sz="800" spc="40">
                <a:latin typeface="PMingLiU"/>
                <a:cs typeface="PMingLiU"/>
              </a:rPr>
              <a:t>Documents</a:t>
            </a:r>
            <a:r>
              <a:rPr dirty="0" sz="800" spc="4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0">
                <a:latin typeface="PMingLiU"/>
                <a:cs typeface="PMingLiU"/>
              </a:rPr>
              <a:t>and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Settings</a:t>
            </a:r>
            <a:r>
              <a:rPr dirty="0" sz="800" spc="60" i="1">
                <a:latin typeface="Verdana"/>
                <a:cs typeface="Verdana"/>
              </a:rPr>
              <a:t>\</a:t>
            </a:r>
            <a:r>
              <a:rPr dirty="0" sz="800" spc="90">
                <a:latin typeface="PMingLiU"/>
                <a:cs typeface="PMingLiU"/>
              </a:rPr>
              <a:t>Administrat</a:t>
            </a:r>
            <a:r>
              <a:rPr dirty="0" sz="800" spc="100">
                <a:latin typeface="PMingLiU"/>
                <a:cs typeface="PMingLiU"/>
              </a:rPr>
              <a:t>o</a:t>
            </a:r>
            <a:r>
              <a:rPr dirty="0" sz="800" spc="85">
                <a:latin typeface="PMingLiU"/>
                <a:cs typeface="PMingLiU"/>
              </a:rPr>
              <a:t>r&gt;</a:t>
            </a:r>
            <a:r>
              <a:rPr dirty="0" sz="800" spc="90">
                <a:solidFill>
                  <a:srgbClr val="FF0000"/>
                </a:solidFill>
                <a:latin typeface="PMingLiU"/>
                <a:cs typeface="PMingLiU"/>
              </a:rPr>
              <a:t>ipc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o</a:t>
            </a:r>
            <a:r>
              <a:rPr dirty="0" sz="800" spc="120">
                <a:solidFill>
                  <a:srgbClr val="FF0000"/>
                </a:solidFill>
                <a:latin typeface="PMingLiU"/>
                <a:cs typeface="PMingLiU"/>
              </a:rPr>
              <a:t>nfig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Ethernet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adapter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Local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5">
                <a:latin typeface="PMingLiU"/>
                <a:cs typeface="PMingLiU"/>
              </a:rPr>
              <a:t>Area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Connection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2:</a:t>
            </a:r>
            <a:endParaRPr sz="800">
              <a:latin typeface="PMingLiU"/>
              <a:cs typeface="PMingLiU"/>
            </a:endParaRPr>
          </a:p>
          <a:p>
            <a:pPr marL="335280">
              <a:lnSpc>
                <a:spcPts val="910"/>
              </a:lnSpc>
            </a:pPr>
            <a:r>
              <a:rPr dirty="0" sz="800" spc="85">
                <a:latin typeface="PMingLiU"/>
                <a:cs typeface="PMingLiU"/>
              </a:rPr>
              <a:t>Connection-sp</a:t>
            </a:r>
            <a:r>
              <a:rPr dirty="0" sz="800" spc="80">
                <a:latin typeface="PMingLiU"/>
                <a:cs typeface="PMingLiU"/>
              </a:rPr>
              <a:t>e</a:t>
            </a:r>
            <a:r>
              <a:rPr dirty="0" sz="800" spc="155">
                <a:latin typeface="PMingLiU"/>
                <a:cs typeface="PMingLiU"/>
              </a:rPr>
              <a:t>cific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25">
                <a:latin typeface="PMingLiU"/>
                <a:cs typeface="PMingLiU"/>
              </a:rPr>
              <a:t>D</a:t>
            </a:r>
            <a:r>
              <a:rPr dirty="0" sz="800" spc="-60">
                <a:latin typeface="PMingLiU"/>
                <a:cs typeface="PMingLiU"/>
              </a:rPr>
              <a:t>NS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5">
                <a:latin typeface="PMingLiU"/>
                <a:cs typeface="PMingLiU"/>
              </a:rPr>
              <a:t>Suf</a:t>
            </a:r>
            <a:r>
              <a:rPr dirty="0" sz="800" spc="70">
                <a:latin typeface="PMingLiU"/>
                <a:cs typeface="PMingLiU"/>
              </a:rPr>
              <a:t>f</a:t>
            </a:r>
            <a:r>
              <a:rPr dirty="0" sz="800" spc="130">
                <a:latin typeface="PMingLiU"/>
                <a:cs typeface="PMingLiU"/>
              </a:rPr>
              <a:t>ix</a:t>
            </a:r>
            <a:r>
              <a:rPr dirty="0" sz="800">
                <a:latin typeface="PMingLiU"/>
                <a:cs typeface="PMingLiU"/>
              </a:rPr>
              <a:t>   </a:t>
            </a:r>
            <a:r>
              <a:rPr dirty="0" sz="800" spc="1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4">
                <a:latin typeface="PMingLiU"/>
                <a:cs typeface="PMingLiU"/>
              </a:rPr>
              <a:t>cs.pub.ro</a:t>
            </a:r>
            <a:endParaRPr sz="800">
              <a:latin typeface="PMingLiU"/>
              <a:cs typeface="PMingLiU"/>
            </a:endParaRPr>
          </a:p>
          <a:p>
            <a:pPr marL="335280">
              <a:lnSpc>
                <a:spcPts val="944"/>
              </a:lnSpc>
            </a:pPr>
            <a:r>
              <a:rPr dirty="0" sz="800" spc="85">
                <a:solidFill>
                  <a:srgbClr val="0000FF"/>
                </a:solidFill>
                <a:latin typeface="PMingLiU"/>
                <a:cs typeface="PMingLiU"/>
              </a:rPr>
              <a:t>IP</a:t>
            </a:r>
            <a:r>
              <a:rPr dirty="0" sz="800" spc="8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90">
                <a:solidFill>
                  <a:srgbClr val="0000FF"/>
                </a:solidFill>
                <a:latin typeface="PMingLiU"/>
                <a:cs typeface="PMingLiU"/>
              </a:rPr>
              <a:t>Address.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10">
                <a:solidFill>
                  <a:srgbClr val="0000FF"/>
                </a:solidFill>
                <a:latin typeface="PMingLiU"/>
                <a:cs typeface="PMingLiU"/>
              </a:rPr>
              <a:t>: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75">
                <a:solidFill>
                  <a:srgbClr val="0000FF"/>
                </a:solidFill>
                <a:latin typeface="PMingLiU"/>
                <a:cs typeface="PMingLiU"/>
              </a:rPr>
              <a:t>141.8</a:t>
            </a:r>
            <a:r>
              <a:rPr dirty="0" sz="800" spc="80">
                <a:solidFill>
                  <a:srgbClr val="0000FF"/>
                </a:solidFill>
                <a:latin typeface="PMingLiU"/>
                <a:cs typeface="PMingLiU"/>
              </a:rPr>
              <a:t>5</a:t>
            </a:r>
            <a:r>
              <a:rPr dirty="0" sz="800" spc="105">
                <a:solidFill>
                  <a:srgbClr val="0000FF"/>
                </a:solidFill>
                <a:latin typeface="PMingLiU"/>
                <a:cs typeface="PMingLiU"/>
              </a:rPr>
              <a:t>.37.26</a:t>
            </a:r>
            <a:endParaRPr sz="800">
              <a:latin typeface="PMingLiU"/>
              <a:cs typeface="PMingLiU"/>
            </a:endParaRPr>
          </a:p>
          <a:p>
            <a:pPr marL="335280">
              <a:lnSpc>
                <a:spcPts val="944"/>
              </a:lnSpc>
            </a:pPr>
            <a:r>
              <a:rPr dirty="0" sz="800" spc="75">
                <a:solidFill>
                  <a:srgbClr val="0000FF"/>
                </a:solidFill>
                <a:latin typeface="PMingLiU"/>
                <a:cs typeface="PMingLiU"/>
              </a:rPr>
              <a:t>Subnet</a:t>
            </a:r>
            <a:r>
              <a:rPr dirty="0" sz="800" spc="7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Mask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35">
                <a:solidFill>
                  <a:srgbClr val="0000FF"/>
                </a:solidFill>
                <a:latin typeface="PMingLiU"/>
                <a:cs typeface="PMingLiU"/>
              </a:rPr>
              <a:t>.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210">
                <a:solidFill>
                  <a:srgbClr val="0000FF"/>
                </a:solidFill>
                <a:latin typeface="PMingLiU"/>
                <a:cs typeface="PMingLiU"/>
              </a:rPr>
              <a:t>:</a:t>
            </a:r>
            <a:r>
              <a:rPr dirty="0" sz="80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75">
                <a:solidFill>
                  <a:srgbClr val="0000FF"/>
                </a:solidFill>
                <a:latin typeface="PMingLiU"/>
                <a:cs typeface="PMingLiU"/>
              </a:rPr>
              <a:t>255.2</a:t>
            </a:r>
            <a:r>
              <a:rPr dirty="0" sz="800" spc="80">
                <a:solidFill>
                  <a:srgbClr val="0000FF"/>
                </a:solidFill>
                <a:latin typeface="PMingLiU"/>
                <a:cs typeface="PMingLiU"/>
              </a:rPr>
              <a:t>5</a:t>
            </a:r>
            <a:r>
              <a:rPr dirty="0" sz="800" spc="100">
                <a:solidFill>
                  <a:srgbClr val="0000FF"/>
                </a:solidFill>
                <a:latin typeface="PMingLiU"/>
                <a:cs typeface="PMingLiU"/>
              </a:rPr>
              <a:t>5.255.0</a:t>
            </a:r>
            <a:endParaRPr sz="800">
              <a:latin typeface="PMingLiU"/>
              <a:cs typeface="PMingLiU"/>
            </a:endParaRPr>
          </a:p>
          <a:p>
            <a:pPr marL="335280">
              <a:lnSpc>
                <a:spcPts val="955"/>
              </a:lnSpc>
            </a:pPr>
            <a:r>
              <a:rPr dirty="0" sz="800" spc="100">
                <a:latin typeface="PMingLiU"/>
                <a:cs typeface="PMingLiU"/>
              </a:rPr>
              <a:t>Default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0">
                <a:latin typeface="PMingLiU"/>
                <a:cs typeface="PMingLiU"/>
              </a:rPr>
              <a:t>Gateway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35">
                <a:latin typeface="PMingLiU"/>
                <a:cs typeface="PMingLiU"/>
              </a:rPr>
              <a:t>.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10">
                <a:latin typeface="PMingLiU"/>
                <a:cs typeface="PMingLiU"/>
              </a:rPr>
              <a:t>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141.85.37.1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Linux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ts val="955"/>
              </a:lnSpc>
              <a:spcBef>
                <a:spcPts val="370"/>
              </a:spcBef>
            </a:pPr>
            <a:r>
              <a:rPr dirty="0" sz="800" spc="50">
                <a:latin typeface="PMingLiU"/>
                <a:cs typeface="PMingLiU"/>
              </a:rPr>
              <a:t>razvan@anac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 spc="75">
                <a:latin typeface="PMingLiU"/>
                <a:cs typeface="PMingLiU"/>
              </a:rPr>
              <a:t>nda:~$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204">
                <a:latin typeface="PMingLiU"/>
                <a:cs typeface="PMingLiU"/>
              </a:rPr>
              <a:t>/</a:t>
            </a:r>
            <a:r>
              <a:rPr dirty="0" sz="800" spc="125">
                <a:latin typeface="PMingLiU"/>
                <a:cs typeface="PMingLiU"/>
              </a:rPr>
              <a:t>sbin/ifconfig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eth0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44"/>
              </a:lnSpc>
            </a:pPr>
            <a:r>
              <a:rPr dirty="0" sz="800" spc="95">
                <a:latin typeface="PMingLiU"/>
                <a:cs typeface="PMingLiU"/>
              </a:rPr>
              <a:t>eth0</a:t>
            </a:r>
            <a:r>
              <a:rPr dirty="0" sz="800" spc="9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Link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encap:Ethernet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10">
                <a:latin typeface="PMingLiU"/>
                <a:cs typeface="PMingLiU"/>
              </a:rPr>
              <a:t>HWaddr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00:07:E9</a:t>
            </a:r>
            <a:r>
              <a:rPr dirty="0" sz="800" spc="50">
                <a:latin typeface="PMingLiU"/>
                <a:cs typeface="PMingLiU"/>
              </a:rPr>
              <a:t>:</a:t>
            </a:r>
            <a:r>
              <a:rPr dirty="0" sz="800" spc="35">
                <a:latin typeface="PMingLiU"/>
                <a:cs typeface="PMingLiU"/>
              </a:rPr>
              <a:t>92:BC:D9</a:t>
            </a:r>
            <a:endParaRPr sz="800">
              <a:latin typeface="PMingLiU"/>
              <a:cs typeface="PMingLiU"/>
            </a:endParaRPr>
          </a:p>
          <a:p>
            <a:pPr marL="496570">
              <a:lnSpc>
                <a:spcPts val="944"/>
              </a:lnSpc>
            </a:pPr>
            <a:r>
              <a:rPr dirty="0" sz="800" spc="140">
                <a:solidFill>
                  <a:srgbClr val="0000FF"/>
                </a:solidFill>
                <a:latin typeface="PMingLiU"/>
                <a:cs typeface="PMingLiU"/>
              </a:rPr>
              <a:t>inet</a:t>
            </a:r>
            <a:r>
              <a:rPr dirty="0" sz="800" spc="140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0000FF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0000FF"/>
                </a:solidFill>
                <a:latin typeface="PMingLiU"/>
                <a:cs typeface="PMingLiU"/>
              </a:rPr>
              <a:t>addr:141.85.3</a:t>
            </a:r>
            <a:r>
              <a:rPr dirty="0" sz="800" spc="105">
                <a:solidFill>
                  <a:srgbClr val="0000FF"/>
                </a:solidFill>
                <a:latin typeface="PMingLiU"/>
                <a:cs typeface="PMingLiU"/>
              </a:rPr>
              <a:t>7</a:t>
            </a:r>
            <a:r>
              <a:rPr dirty="0" sz="800" spc="105">
                <a:solidFill>
                  <a:srgbClr val="0000FF"/>
                </a:solidFill>
                <a:latin typeface="PMingLiU"/>
                <a:cs typeface="PMingLiU"/>
              </a:rPr>
              <a:t>.25</a:t>
            </a:r>
            <a:r>
              <a:rPr dirty="0" sz="800" spc="60">
                <a:latin typeface="PMingLiU"/>
                <a:cs typeface="PMingLiU"/>
              </a:rPr>
              <a:t>Bca</a:t>
            </a:r>
            <a:r>
              <a:rPr dirty="0" sz="800" spc="40">
                <a:latin typeface="PMingLiU"/>
                <a:cs typeface="PMingLiU"/>
              </a:rPr>
              <a:t>s</a:t>
            </a:r>
            <a:r>
              <a:rPr dirty="0" sz="800" spc="105">
                <a:latin typeface="PMingLiU"/>
                <a:cs typeface="PMingLiU"/>
              </a:rPr>
              <a:t>t:141.85.37.255</a:t>
            </a:r>
            <a:r>
              <a:rPr dirty="0" sz="800" spc="70">
                <a:solidFill>
                  <a:srgbClr val="0000FF"/>
                </a:solidFill>
                <a:latin typeface="PMingLiU"/>
                <a:cs typeface="PMingLiU"/>
              </a:rPr>
              <a:t>Mask:255.255.</a:t>
            </a:r>
            <a:r>
              <a:rPr dirty="0" sz="800" spc="75">
                <a:solidFill>
                  <a:srgbClr val="0000FF"/>
                </a:solidFill>
                <a:latin typeface="PMingLiU"/>
                <a:cs typeface="PMingLiU"/>
              </a:rPr>
              <a:t>2</a:t>
            </a:r>
            <a:r>
              <a:rPr dirty="0" sz="800" spc="90">
                <a:solidFill>
                  <a:srgbClr val="0000FF"/>
                </a:solidFill>
                <a:latin typeface="PMingLiU"/>
                <a:cs typeface="PMingLiU"/>
              </a:rPr>
              <a:t>55.0</a:t>
            </a:r>
            <a:endParaRPr sz="800">
              <a:latin typeface="PMingLiU"/>
              <a:cs typeface="PMingLiU"/>
            </a:endParaRPr>
          </a:p>
          <a:p>
            <a:pPr marL="496570" marR="488950">
              <a:lnSpc>
                <a:spcPts val="950"/>
              </a:lnSpc>
              <a:spcBef>
                <a:spcPts val="30"/>
              </a:spcBef>
            </a:pPr>
            <a:r>
              <a:rPr dirty="0" sz="800" spc="120">
                <a:latin typeface="PMingLiU"/>
                <a:cs typeface="PMingLiU"/>
              </a:rPr>
              <a:t>inet6</a:t>
            </a:r>
            <a:r>
              <a:rPr dirty="0" sz="800" spc="12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10">
                <a:latin typeface="PMingLiU"/>
                <a:cs typeface="PMingLiU"/>
              </a:rPr>
              <a:t>addr: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fe80::207:e9ff</a:t>
            </a:r>
            <a:r>
              <a:rPr dirty="0" sz="800" spc="80">
                <a:latin typeface="PMingLiU"/>
                <a:cs typeface="PMingLiU"/>
              </a:rPr>
              <a:t>:</a:t>
            </a:r>
            <a:r>
              <a:rPr dirty="0" sz="800" spc="90">
                <a:latin typeface="PMingLiU"/>
                <a:cs typeface="PMingLiU"/>
              </a:rPr>
              <a:t>fe92:bcd9/64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Scope:Link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-60">
                <a:latin typeface="PMingLiU"/>
                <a:cs typeface="PMingLiU"/>
              </a:rPr>
              <a:t>UP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85">
                <a:latin typeface="PMingLiU"/>
                <a:cs typeface="PMingLiU"/>
              </a:rPr>
              <a:t>BROADCAST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75">
                <a:latin typeface="PMingLiU"/>
                <a:cs typeface="PMingLiU"/>
              </a:rPr>
              <a:t>RUNNING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55">
                <a:latin typeface="PMingLiU"/>
                <a:cs typeface="PMingLiU"/>
              </a:rPr>
              <a:t>MULTICAST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>
                <a:latin typeface="PMingLiU"/>
                <a:cs typeface="PMingLiU"/>
              </a:rPr>
              <a:t>MTU:1500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Metric:1</a:t>
            </a:r>
            <a:endParaRPr sz="800">
              <a:latin typeface="PMingLiU"/>
              <a:cs typeface="PMingLiU"/>
            </a:endParaRPr>
          </a:p>
          <a:p>
            <a:pPr marL="496570">
              <a:lnSpc>
                <a:spcPts val="910"/>
              </a:lnSpc>
            </a:pPr>
            <a:r>
              <a:rPr dirty="0" sz="800" spc="-100">
                <a:latin typeface="PMingLiU"/>
                <a:cs typeface="PMingLiU"/>
              </a:rPr>
              <a:t>RX</a:t>
            </a:r>
            <a:r>
              <a:rPr dirty="0" sz="800" spc="-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packets:11587781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errors</a:t>
            </a:r>
            <a:r>
              <a:rPr dirty="0" sz="800" spc="100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drop</a:t>
            </a:r>
            <a:r>
              <a:rPr dirty="0" sz="800" spc="70">
                <a:latin typeface="PMingLiU"/>
                <a:cs typeface="PMingLiU"/>
              </a:rPr>
              <a:t>p</a:t>
            </a:r>
            <a:r>
              <a:rPr dirty="0" sz="800" spc="95">
                <a:latin typeface="PMingLiU"/>
                <a:cs typeface="PMingLiU"/>
              </a:rPr>
              <a:t>ed:0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 spc="40">
                <a:latin typeface="PMingLiU"/>
                <a:cs typeface="PMingLiU"/>
              </a:rPr>
              <a:t>v</a:t>
            </a:r>
            <a:r>
              <a:rPr dirty="0" sz="800" spc="114">
                <a:latin typeface="PMingLiU"/>
                <a:cs typeface="PMingLiU"/>
              </a:rPr>
              <a:t>erruns:0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frame:0</a:t>
            </a:r>
            <a:endParaRPr sz="800">
              <a:latin typeface="PMingLiU"/>
              <a:cs typeface="PMingLiU"/>
            </a:endParaRPr>
          </a:p>
          <a:p>
            <a:pPr marL="496570" marR="5080">
              <a:lnSpc>
                <a:spcPts val="950"/>
              </a:lnSpc>
              <a:spcBef>
                <a:spcPts val="30"/>
              </a:spcBef>
            </a:pPr>
            <a:r>
              <a:rPr dirty="0" sz="800" spc="-80">
                <a:latin typeface="PMingLiU"/>
                <a:cs typeface="PMingLiU"/>
              </a:rPr>
              <a:t>TX</a:t>
            </a:r>
            <a:r>
              <a:rPr dirty="0" sz="800" spc="-8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packets:14491124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5">
                <a:latin typeface="PMingLiU"/>
                <a:cs typeface="PMingLiU"/>
              </a:rPr>
              <a:t>errors</a:t>
            </a:r>
            <a:r>
              <a:rPr dirty="0" sz="800" spc="100">
                <a:latin typeface="PMingLiU"/>
                <a:cs typeface="PMingLiU"/>
              </a:rPr>
              <a:t>:</a:t>
            </a:r>
            <a:r>
              <a:rPr dirty="0" sz="800" spc="45">
                <a:latin typeface="PMingLiU"/>
                <a:cs typeface="PMingLiU"/>
              </a:rPr>
              <a:t>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0">
                <a:latin typeface="PMingLiU"/>
                <a:cs typeface="PMingLiU"/>
              </a:rPr>
              <a:t>drop</a:t>
            </a:r>
            <a:r>
              <a:rPr dirty="0" sz="800" spc="70">
                <a:latin typeface="PMingLiU"/>
                <a:cs typeface="PMingLiU"/>
              </a:rPr>
              <a:t>p</a:t>
            </a:r>
            <a:r>
              <a:rPr dirty="0" sz="800" spc="95">
                <a:latin typeface="PMingLiU"/>
                <a:cs typeface="PMingLiU"/>
              </a:rPr>
              <a:t>ed:0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o</a:t>
            </a:r>
            <a:r>
              <a:rPr dirty="0" sz="800" spc="40">
                <a:latin typeface="PMingLiU"/>
                <a:cs typeface="PMingLiU"/>
              </a:rPr>
              <a:t>v</a:t>
            </a:r>
            <a:r>
              <a:rPr dirty="0" sz="800" spc="114">
                <a:latin typeface="PMingLiU"/>
                <a:cs typeface="PMingLiU"/>
              </a:rPr>
              <a:t>erruns:0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carrier:0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130">
                <a:latin typeface="PMingLiU"/>
                <a:cs typeface="PMingLiU"/>
              </a:rPr>
              <a:t>collisions:0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txque</a:t>
            </a:r>
            <a:r>
              <a:rPr dirty="0" sz="800" spc="85">
                <a:latin typeface="PMingLiU"/>
                <a:cs typeface="PMingLiU"/>
              </a:rPr>
              <a:t>u</a:t>
            </a:r>
            <a:r>
              <a:rPr dirty="0" sz="800" spc="90">
                <a:latin typeface="PMingLiU"/>
                <a:cs typeface="PMingLiU"/>
              </a:rPr>
              <a:t>elen:1000</a:t>
            </a:r>
            <a:endParaRPr sz="800">
              <a:latin typeface="PMingLiU"/>
              <a:cs typeface="PMingLiU"/>
            </a:endParaRPr>
          </a:p>
          <a:p>
            <a:pPr marL="496570">
              <a:lnSpc>
                <a:spcPts val="915"/>
              </a:lnSpc>
            </a:pPr>
            <a:r>
              <a:rPr dirty="0" sz="800" spc="-100">
                <a:latin typeface="PMingLiU"/>
                <a:cs typeface="PMingLiU"/>
              </a:rPr>
              <a:t>RX</a:t>
            </a:r>
            <a:r>
              <a:rPr dirty="0" sz="800" spc="-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bytes:4656058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(4.4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">
                <a:latin typeface="PMingLiU"/>
                <a:cs typeface="PMingLiU"/>
              </a:rPr>
              <a:t>MiB)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-80">
                <a:latin typeface="PMingLiU"/>
                <a:cs typeface="PMingLiU"/>
              </a:rPr>
              <a:t>TX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75">
                <a:latin typeface="PMingLiU"/>
                <a:cs typeface="PMingLiU"/>
              </a:rPr>
              <a:t>bytes:2630550975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5">
                <a:latin typeface="PMingLiU"/>
                <a:cs typeface="PMingLiU"/>
              </a:rPr>
              <a:t>(2.4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GiB)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5" action="ppaction://hlinksldjump"/>
              </a:rPr>
              <a:t>Cursul</a:t>
            </a:r>
            <a:r>
              <a:rPr dirty="0" baseline="5555" sz="750" spc="30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8,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Configu</a:t>
            </a:r>
            <a:r>
              <a:rPr dirty="0" baseline="5555" sz="750" spc="-44">
                <a:hlinkClick r:id="rId15" action="ppaction://hlinksldjump"/>
              </a:rPr>
              <a:t>r</a:t>
            </a:r>
            <a:r>
              <a:rPr dirty="0" baseline="5555" sz="750" spc="-457">
                <a:hlinkClick r:id="rId15" action="ppaction://hlinksldjump"/>
              </a:rPr>
              <a:t>˘</a:t>
            </a:r>
            <a:r>
              <a:rPr dirty="0" baseline="5555" sz="750" spc="-37">
                <a:hlinkClick r:id="rId15" action="ppaction://hlinksldjump"/>
              </a:rPr>
              <a:t>ari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67">
                <a:hlinkClick r:id="rId15" action="ppaction://hlinksldjump"/>
              </a:rPr>
              <a:t>de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re</a:t>
            </a:r>
            <a:r>
              <a:rPr dirty="0" baseline="5555" sz="750" spc="-254">
                <a:hlinkClick r:id="rId15" action="ppaction://hlinksldjump"/>
              </a:rPr>
              <a:t>t</a:t>
            </a:r>
            <a:r>
              <a:rPr dirty="0" sz="500" spc="0">
                <a:hlinkClick r:id="rId15" action="ppaction://hlinksldjump"/>
              </a:rPr>
              <a:t>,</a:t>
            </a:r>
            <a:r>
              <a:rPr dirty="0" baseline="5555" sz="750" spc="-52">
                <a:hlinkClick r:id="rId15" action="ppaction://hlinksldjump"/>
              </a:rPr>
              <a:t>ea</a:t>
            </a:r>
            <a:endParaRPr baseline="5555" sz="750"/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33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55825">
              <a:lnSpc>
                <a:spcPct val="100000"/>
              </a:lnSpc>
            </a:pPr>
            <a:r>
              <a:rPr dirty="0" spc="-50"/>
              <a:t>Adre</a:t>
            </a:r>
            <a:r>
              <a:rPr dirty="0" spc="-55"/>
              <a:t>s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50"/>
              <a:t>IP;</a:t>
            </a:r>
            <a:r>
              <a:rPr dirty="0" spc="15"/>
              <a:t> </a:t>
            </a:r>
            <a:r>
              <a:rPr dirty="0" spc="-75"/>
              <a:t>mas</a:t>
            </a:r>
            <a:r>
              <a:rPr dirty="0" spc="-75"/>
              <a:t>c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15"/>
              <a:t> </a:t>
            </a:r>
            <a:r>
              <a:rPr dirty="0" spc="-90"/>
              <a:t>de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r>
              <a:rPr dirty="0" sz="1200" spc="15"/>
              <a:t> </a:t>
            </a:r>
            <a:r>
              <a:rPr dirty="0" sz="1200" spc="-30"/>
              <a:t>(cont.)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26413" y="614652"/>
            <a:ext cx="1555138" cy="17306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3" y="2797403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194" y="2949371"/>
            <a:ext cx="3989653" cy="506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9994" y="3096945"/>
            <a:ext cx="101600" cy="10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35348" y="3084245"/>
            <a:ext cx="114249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10794" y="3135046"/>
            <a:ext cx="3837254" cy="634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2841637"/>
            <a:ext cx="50749" cy="101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298848" y="2892441"/>
            <a:ext cx="50749" cy="2045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193" y="2993662"/>
            <a:ext cx="3989704" cy="154305"/>
          </a:xfrm>
          <a:custGeom>
            <a:avLst/>
            <a:gdLst/>
            <a:ahLst/>
            <a:cxnLst/>
            <a:rect l="l" t="t" r="r" b="b"/>
            <a:pathLst>
              <a:path w="3989704" h="154305">
                <a:moveTo>
                  <a:pt x="3989654" y="0"/>
                </a:moveTo>
                <a:lnTo>
                  <a:pt x="0" y="0"/>
                </a:lnTo>
                <a:lnTo>
                  <a:pt x="0" y="103283"/>
                </a:lnTo>
                <a:lnTo>
                  <a:pt x="4008" y="123007"/>
                </a:lnTo>
                <a:lnTo>
                  <a:pt x="14922" y="139160"/>
                </a:lnTo>
                <a:lnTo>
                  <a:pt x="31075" y="150074"/>
                </a:lnTo>
                <a:lnTo>
                  <a:pt x="50800" y="154083"/>
                </a:lnTo>
                <a:lnTo>
                  <a:pt x="3938854" y="154083"/>
                </a:lnTo>
                <a:lnTo>
                  <a:pt x="3958579" y="150074"/>
                </a:lnTo>
                <a:lnTo>
                  <a:pt x="3974732" y="139160"/>
                </a:lnTo>
                <a:lnTo>
                  <a:pt x="3985646" y="123007"/>
                </a:lnTo>
                <a:lnTo>
                  <a:pt x="3989654" y="10328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2879741"/>
            <a:ext cx="0" cy="236854"/>
          </a:xfrm>
          <a:custGeom>
            <a:avLst/>
            <a:gdLst/>
            <a:ahLst/>
            <a:cxnLst/>
            <a:rect l="l" t="t" r="r" b="b"/>
            <a:pathLst>
              <a:path w="0" h="236855">
                <a:moveTo>
                  <a:pt x="0" y="23625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28670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28543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98848" y="2841641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7294" y="2377668"/>
            <a:ext cx="3037205" cy="741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9680">
              <a:lnSpc>
                <a:spcPct val="100000"/>
              </a:lnSpc>
            </a:pPr>
            <a:r>
              <a:rPr dirty="0" sz="1100" spc="-50">
                <a:latin typeface="Arial"/>
                <a:cs typeface="Arial"/>
              </a:rPr>
              <a:t>Configur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Wind</a:t>
            </a:r>
            <a:r>
              <a:rPr dirty="0" sz="1100" spc="-65">
                <a:latin typeface="Arial"/>
                <a:cs typeface="Arial"/>
              </a:rPr>
              <a:t>o</a:t>
            </a:r>
            <a:r>
              <a:rPr dirty="0" sz="1100" spc="-95">
                <a:latin typeface="Arial"/>
                <a:cs typeface="Arial"/>
              </a:rPr>
              <a:t>ws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Configur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85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Linux</a:t>
            </a:r>
            <a:endParaRPr sz="9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800" spc="80">
                <a:latin typeface="PMingLiU"/>
                <a:cs typeface="PMingLiU"/>
              </a:rPr>
              <a:t>anaconda:</a:t>
            </a:r>
            <a:r>
              <a:rPr dirty="0" sz="800" spc="8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ifconfig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PMingLiU"/>
                <a:cs typeface="PMingLiU"/>
              </a:rPr>
              <a:t>eth0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PMingLiU"/>
                <a:cs typeface="PMingLiU"/>
              </a:rPr>
              <a:t>192.168.0.1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PMingLiU"/>
                <a:cs typeface="PMingLiU"/>
              </a:rPr>
              <a:t>netmask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05">
                <a:solidFill>
                  <a:srgbClr val="FF0000"/>
                </a:solidFill>
                <a:latin typeface="PMingLiU"/>
                <a:cs typeface="PMingLiU"/>
              </a:rPr>
              <a:t>255.255.0</a:t>
            </a:r>
            <a:r>
              <a:rPr dirty="0" sz="800" spc="55">
                <a:solidFill>
                  <a:srgbClr val="FF0000"/>
                </a:solidFill>
                <a:latin typeface="PMingLiU"/>
                <a:cs typeface="PMingLiU"/>
              </a:rPr>
              <a:t>.</a:t>
            </a:r>
            <a:r>
              <a:rPr dirty="0" sz="800" spc="45">
                <a:solidFill>
                  <a:srgbClr val="FF0000"/>
                </a:solidFill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0" action="ppaction://hlinksldjump"/>
              </a:rPr>
              <a:t>Cursul</a:t>
            </a:r>
            <a:r>
              <a:rPr dirty="0" baseline="5555" sz="750" spc="30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8,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Configu</a:t>
            </a:r>
            <a:r>
              <a:rPr dirty="0" baseline="5555" sz="750" spc="-44">
                <a:hlinkClick r:id="rId10" action="ppaction://hlinksldjump"/>
              </a:rPr>
              <a:t>r</a:t>
            </a:r>
            <a:r>
              <a:rPr dirty="0" baseline="5555" sz="750" spc="-457">
                <a:hlinkClick r:id="rId10" action="ppaction://hlinksldjump"/>
              </a:rPr>
              <a:t>˘</a:t>
            </a:r>
            <a:r>
              <a:rPr dirty="0" baseline="5555" sz="750" spc="-37">
                <a:hlinkClick r:id="rId10" action="ppaction://hlinksldjump"/>
              </a:rPr>
              <a:t>ari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67">
                <a:hlinkClick r:id="rId10" action="ppaction://hlinksldjump"/>
              </a:rPr>
              <a:t>de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re</a:t>
            </a:r>
            <a:r>
              <a:rPr dirty="0" baseline="5555" sz="750" spc="-254">
                <a:hlinkClick r:id="rId10" action="ppaction://hlinksldjump"/>
              </a:rPr>
              <a:t>t</a:t>
            </a:r>
            <a:r>
              <a:rPr dirty="0" sz="500" spc="0">
                <a:hlinkClick r:id="rId10" action="ppaction://hlinksldjump"/>
              </a:rPr>
              <a:t>,</a:t>
            </a:r>
            <a:r>
              <a:rPr dirty="0" baseline="5555" sz="750" spc="-52">
                <a:hlinkClick r:id="rId10" action="ppaction://hlinksldjump"/>
              </a:rPr>
              <a:t>ea</a:t>
            </a:r>
            <a:endParaRPr baseline="5555" sz="750"/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34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74315">
              <a:lnSpc>
                <a:spcPct val="100000"/>
              </a:lnSpc>
            </a:pPr>
            <a:r>
              <a:rPr dirty="0" spc="20"/>
              <a:t>V</a:t>
            </a:r>
            <a:r>
              <a:rPr dirty="0" spc="-40"/>
              <a:t>erific</a:t>
            </a:r>
            <a:r>
              <a:rPr dirty="0" spc="-95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35"/>
              <a:t>conectivi</a:t>
            </a:r>
            <a:r>
              <a:rPr dirty="0" spc="-45"/>
              <a:t>t</a:t>
            </a:r>
            <a:r>
              <a:rPr dirty="0" spc="-650"/>
              <a:t>˘</a:t>
            </a:r>
            <a:r>
              <a:rPr dirty="0" spc="-75"/>
              <a:t>a</a:t>
            </a:r>
            <a:r>
              <a:rPr dirty="0" spc="-280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ii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638644"/>
            <a:ext cx="3989704" cy="163830"/>
          </a:xfrm>
          <a:custGeom>
            <a:avLst/>
            <a:gdLst/>
            <a:ahLst/>
            <a:cxnLst/>
            <a:rect l="l" t="t" r="r" b="b"/>
            <a:pathLst>
              <a:path w="3989704" h="16382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3296"/>
                </a:lnTo>
                <a:lnTo>
                  <a:pt x="3989654" y="163296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789292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2966186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2953486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3004287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682891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733653"/>
            <a:ext cx="50749" cy="22325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833551"/>
            <a:ext cx="3989704" cy="2183765"/>
          </a:xfrm>
          <a:custGeom>
            <a:avLst/>
            <a:gdLst/>
            <a:ahLst/>
            <a:cxnLst/>
            <a:rect l="l" t="t" r="r" b="b"/>
            <a:pathLst>
              <a:path w="3989704" h="2183765">
                <a:moveTo>
                  <a:pt x="3989654" y="0"/>
                </a:moveTo>
                <a:lnTo>
                  <a:pt x="0" y="0"/>
                </a:lnTo>
                <a:lnTo>
                  <a:pt x="0" y="2132634"/>
                </a:lnTo>
                <a:lnTo>
                  <a:pt x="4008" y="2152359"/>
                </a:lnTo>
                <a:lnTo>
                  <a:pt x="14922" y="2168512"/>
                </a:lnTo>
                <a:lnTo>
                  <a:pt x="31075" y="2179426"/>
                </a:lnTo>
                <a:lnTo>
                  <a:pt x="50800" y="2183435"/>
                </a:lnTo>
                <a:lnTo>
                  <a:pt x="3938854" y="2183435"/>
                </a:lnTo>
                <a:lnTo>
                  <a:pt x="3958579" y="2179426"/>
                </a:lnTo>
                <a:lnTo>
                  <a:pt x="3974732" y="2168512"/>
                </a:lnTo>
                <a:lnTo>
                  <a:pt x="3985646" y="2152359"/>
                </a:lnTo>
                <a:lnTo>
                  <a:pt x="3989654" y="2132634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720953"/>
            <a:ext cx="0" cy="2264410"/>
          </a:xfrm>
          <a:custGeom>
            <a:avLst/>
            <a:gdLst/>
            <a:ahLst/>
            <a:cxnLst/>
            <a:rect l="l" t="t" r="r" b="b"/>
            <a:pathLst>
              <a:path w="0" h="2264410">
                <a:moveTo>
                  <a:pt x="0" y="2264282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7082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6955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68285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20">
                <a:solidFill>
                  <a:srgbClr val="FFFFFF"/>
                </a:solidFill>
                <a:latin typeface="Trebuchet MS"/>
                <a:cs typeface="Trebuchet MS"/>
              </a:rPr>
              <a:t>ping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ts val="955"/>
              </a:lnSpc>
              <a:spcBef>
                <a:spcPts val="395"/>
              </a:spcBef>
            </a:pPr>
            <a:r>
              <a:rPr dirty="0" spc="60"/>
              <a:t>razvan@asgar</a:t>
            </a:r>
            <a:r>
              <a:rPr dirty="0" spc="60"/>
              <a:t>d</a:t>
            </a:r>
            <a:r>
              <a:rPr dirty="0" spc="90"/>
              <a:t>:~$</a:t>
            </a:r>
            <a:r>
              <a:rPr dirty="0" spc="90">
                <a:solidFill>
                  <a:srgbClr val="FF0000"/>
                </a:solidFill>
              </a:rPr>
              <a:t>pi</a:t>
            </a:r>
            <a:r>
              <a:rPr dirty="0" spc="114">
                <a:solidFill>
                  <a:srgbClr val="FF0000"/>
                </a:solidFill>
              </a:rPr>
              <a:t>n</a:t>
            </a:r>
            <a:r>
              <a:rPr dirty="0" spc="45">
                <a:solidFill>
                  <a:srgbClr val="FF0000"/>
                </a:solidFill>
              </a:rPr>
              <a:t>g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130">
                <a:solidFill>
                  <a:srgbClr val="FF0000"/>
                </a:solidFill>
              </a:rPr>
              <a:t>-c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45">
                <a:solidFill>
                  <a:srgbClr val="FF0000"/>
                </a:solidFill>
              </a:rPr>
              <a:t>4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95">
                <a:solidFill>
                  <a:srgbClr val="FF0000"/>
                </a:solidFill>
              </a:rPr>
              <a:t>141.85.37.1</a:t>
            </a:r>
          </a:p>
          <a:p>
            <a:pPr marL="227329">
              <a:lnSpc>
                <a:spcPts val="944"/>
              </a:lnSpc>
            </a:pPr>
            <a:r>
              <a:rPr dirty="0" spc="-15"/>
              <a:t>PING</a:t>
            </a:r>
            <a:r>
              <a:rPr dirty="0" spc="-15"/>
              <a:t> </a:t>
            </a:r>
            <a:r>
              <a:rPr dirty="0" spc="5"/>
              <a:t> </a:t>
            </a:r>
            <a:r>
              <a:rPr dirty="0" spc="95"/>
              <a:t>141.85.37.1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95"/>
              <a:t>(141.85.3</a:t>
            </a:r>
            <a:r>
              <a:rPr dirty="0" spc="105"/>
              <a:t>7</a:t>
            </a:r>
            <a:r>
              <a:rPr dirty="0" spc="150"/>
              <a:t>.1)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0"/>
              <a:t>56</a:t>
            </a:r>
            <a:r>
              <a:rPr dirty="0" spc="60"/>
              <a:t>(</a:t>
            </a:r>
            <a:r>
              <a:rPr dirty="0" spc="85"/>
              <a:t>84)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0"/>
              <a:t>by</a:t>
            </a:r>
            <a:r>
              <a:rPr dirty="0" spc="60"/>
              <a:t>t</a:t>
            </a:r>
            <a:r>
              <a:rPr dirty="0" spc="110"/>
              <a:t>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10"/>
              <a:t>of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35"/>
              <a:t>data.</a:t>
            </a:r>
          </a:p>
          <a:p>
            <a:pPr marL="227329">
              <a:lnSpc>
                <a:spcPts val="944"/>
              </a:lnSpc>
            </a:pPr>
            <a:r>
              <a:rPr dirty="0" spc="45"/>
              <a:t>64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5"/>
              <a:t>bytes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from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5"/>
              <a:t>141.85.37.1: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icmp_seq=1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0"/>
              <a:t>ttl=64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75"/>
              <a:t>time=0.205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ms</a:t>
            </a:r>
          </a:p>
          <a:p>
            <a:pPr marL="227329">
              <a:lnSpc>
                <a:spcPts val="944"/>
              </a:lnSpc>
            </a:pPr>
            <a:r>
              <a:rPr dirty="0" spc="45"/>
              <a:t>64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5"/>
              <a:t>bytes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from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5"/>
              <a:t>141.85.37.1: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icmp_seq=2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0"/>
              <a:t>ttl=64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75"/>
              <a:t>time=0.189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ms</a:t>
            </a:r>
          </a:p>
          <a:p>
            <a:pPr marL="227329">
              <a:lnSpc>
                <a:spcPts val="944"/>
              </a:lnSpc>
            </a:pPr>
            <a:r>
              <a:rPr dirty="0" spc="45"/>
              <a:t>64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5"/>
              <a:t>bytes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from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5"/>
              <a:t>141.85.37.1: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icmp_seq=3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0"/>
              <a:t>ttl=64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75"/>
              <a:t>time=0.181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ms</a:t>
            </a:r>
          </a:p>
          <a:p>
            <a:pPr marL="227329">
              <a:lnSpc>
                <a:spcPts val="955"/>
              </a:lnSpc>
            </a:pPr>
            <a:r>
              <a:rPr dirty="0" spc="45"/>
              <a:t>64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5"/>
              <a:t>bytes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from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5"/>
              <a:t>141.85.37.1: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icmp_seq=4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0"/>
              <a:t>ttl=64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75"/>
              <a:t>time=0.189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ms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</a:p>
          <a:p>
            <a:pPr marL="227329">
              <a:lnSpc>
                <a:spcPts val="955"/>
              </a:lnSpc>
            </a:pPr>
            <a:r>
              <a:rPr dirty="0" spc="170"/>
              <a:t>---</a:t>
            </a:r>
            <a:r>
              <a:rPr dirty="0" spc="170"/>
              <a:t> </a:t>
            </a:r>
            <a:r>
              <a:rPr dirty="0" spc="5"/>
              <a:t> </a:t>
            </a:r>
            <a:r>
              <a:rPr dirty="0" spc="95"/>
              <a:t>141.85.37.1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ping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60"/>
              <a:t>statistics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70"/>
              <a:t>---</a:t>
            </a:r>
          </a:p>
          <a:p>
            <a:pPr marL="227329" marR="542290">
              <a:lnSpc>
                <a:spcPts val="950"/>
              </a:lnSpc>
              <a:spcBef>
                <a:spcPts val="30"/>
              </a:spcBef>
            </a:pPr>
            <a:r>
              <a:rPr dirty="0" spc="45"/>
              <a:t>4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0"/>
              <a:t>packets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5"/>
              <a:t>transmitted,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45"/>
              <a:t>4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14"/>
              <a:t>received,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80"/>
              <a:t>0%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95"/>
              <a:t>packet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50"/>
              <a:t>loss,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time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25"/>
              <a:t>2997ms</a:t>
            </a:r>
            <a:r>
              <a:rPr dirty="0" spc="10"/>
              <a:t> </a:t>
            </a:r>
            <a:r>
              <a:rPr dirty="0" spc="200"/>
              <a:t>rtt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5"/>
              <a:t>min/avg/max/mdev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5"/>
              <a:t>=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95"/>
              <a:t>0.181/0.19</a:t>
            </a:r>
            <a:r>
              <a:rPr dirty="0" spc="105"/>
              <a:t>1</a:t>
            </a:r>
            <a:r>
              <a:rPr dirty="0" spc="105"/>
              <a:t>/0.205/0.008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ms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50">
              <a:latin typeface="Times New Roman"/>
              <a:cs typeface="Times New Roman"/>
            </a:endParaRPr>
          </a:p>
          <a:p>
            <a:pPr marL="227329">
              <a:lnSpc>
                <a:spcPts val="955"/>
              </a:lnSpc>
            </a:pPr>
            <a:r>
              <a:rPr dirty="0" spc="60"/>
              <a:t>razvan@asgar</a:t>
            </a:r>
            <a:r>
              <a:rPr dirty="0" spc="60"/>
              <a:t>d</a:t>
            </a:r>
            <a:r>
              <a:rPr dirty="0" spc="90"/>
              <a:t>:~$</a:t>
            </a:r>
            <a:r>
              <a:rPr dirty="0" spc="90">
                <a:solidFill>
                  <a:srgbClr val="FF0000"/>
                </a:solidFill>
              </a:rPr>
              <a:t>pi</a:t>
            </a:r>
            <a:r>
              <a:rPr dirty="0" spc="114">
                <a:solidFill>
                  <a:srgbClr val="FF0000"/>
                </a:solidFill>
              </a:rPr>
              <a:t>n</a:t>
            </a:r>
            <a:r>
              <a:rPr dirty="0" spc="45">
                <a:solidFill>
                  <a:srgbClr val="FF0000"/>
                </a:solidFill>
              </a:rPr>
              <a:t>g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130">
                <a:solidFill>
                  <a:srgbClr val="FF0000"/>
                </a:solidFill>
              </a:rPr>
              <a:t>-c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45">
                <a:solidFill>
                  <a:srgbClr val="FF0000"/>
                </a:solidFill>
              </a:rPr>
              <a:t>1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5">
                <a:solidFill>
                  <a:srgbClr val="FF0000"/>
                </a:solidFill>
              </a:rPr>
              <a:t> </a:t>
            </a:r>
            <a:r>
              <a:rPr dirty="0" spc="90">
                <a:solidFill>
                  <a:srgbClr val="FF0000"/>
                </a:solidFill>
              </a:rPr>
              <a:t>141.85.37.101</a:t>
            </a:r>
          </a:p>
          <a:p>
            <a:pPr marL="227329">
              <a:lnSpc>
                <a:spcPts val="944"/>
              </a:lnSpc>
            </a:pPr>
            <a:r>
              <a:rPr dirty="0" spc="-15"/>
              <a:t>PING</a:t>
            </a:r>
            <a:r>
              <a:rPr dirty="0" spc="-15"/>
              <a:t> </a:t>
            </a:r>
            <a:r>
              <a:rPr dirty="0" spc="5"/>
              <a:t> </a:t>
            </a:r>
            <a:r>
              <a:rPr dirty="0" spc="90"/>
              <a:t>141.85.37.101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14"/>
              <a:t>(141.85</a:t>
            </a:r>
            <a:r>
              <a:rPr dirty="0" spc="60"/>
              <a:t>.</a:t>
            </a:r>
            <a:r>
              <a:rPr dirty="0" spc="90"/>
              <a:t>37.101)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56(84)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05"/>
              <a:t>bytes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10"/>
              <a:t>of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35"/>
              <a:t>data.</a:t>
            </a:r>
          </a:p>
          <a:p>
            <a:pPr marL="227329">
              <a:lnSpc>
                <a:spcPts val="955"/>
              </a:lnSpc>
            </a:pPr>
            <a:r>
              <a:rPr dirty="0" spc="15"/>
              <a:t>From</a:t>
            </a:r>
            <a:r>
              <a:rPr dirty="0" spc="15"/>
              <a:t> </a:t>
            </a:r>
            <a:r>
              <a:rPr dirty="0" spc="5"/>
              <a:t> </a:t>
            </a:r>
            <a:r>
              <a:rPr dirty="0" spc="90"/>
              <a:t>141.85.37.139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60"/>
              <a:t>icmp_se</a:t>
            </a:r>
            <a:r>
              <a:rPr dirty="0" spc="60"/>
              <a:t>q</a:t>
            </a:r>
            <a:r>
              <a:rPr dirty="0" spc="20"/>
              <a:t>=1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Des</a:t>
            </a:r>
            <a:r>
              <a:rPr dirty="0" spc="40"/>
              <a:t>t</a:t>
            </a:r>
            <a:r>
              <a:rPr dirty="0" spc="125"/>
              <a:t>ination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65"/>
              <a:t>Host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125"/>
              <a:t>U</a:t>
            </a:r>
            <a:r>
              <a:rPr dirty="0" spc="95"/>
              <a:t>nreachable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</a:p>
          <a:p>
            <a:pPr marL="227329">
              <a:lnSpc>
                <a:spcPts val="955"/>
              </a:lnSpc>
            </a:pPr>
            <a:r>
              <a:rPr dirty="0" spc="170"/>
              <a:t>---</a:t>
            </a:r>
            <a:r>
              <a:rPr dirty="0" spc="170"/>
              <a:t> </a:t>
            </a:r>
            <a:r>
              <a:rPr dirty="0" spc="5"/>
              <a:t> </a:t>
            </a:r>
            <a:r>
              <a:rPr dirty="0" spc="90"/>
              <a:t>141.85.37.101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ping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60"/>
              <a:t>statistics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70"/>
              <a:t>---</a:t>
            </a:r>
          </a:p>
          <a:p>
            <a:pPr marL="227329">
              <a:lnSpc>
                <a:spcPts val="955"/>
              </a:lnSpc>
            </a:pPr>
            <a:r>
              <a:rPr dirty="0" spc="45"/>
              <a:t>1</a:t>
            </a:r>
            <a:r>
              <a:rPr dirty="0" spc="45"/>
              <a:t> </a:t>
            </a:r>
            <a:r>
              <a:rPr dirty="0" spc="5"/>
              <a:t> </a:t>
            </a:r>
            <a:r>
              <a:rPr dirty="0" spc="100"/>
              <a:t>packets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25"/>
              <a:t>transmitted,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45"/>
              <a:t>0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14"/>
              <a:t>received,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20"/>
              <a:t>+1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45"/>
              <a:t>errors,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-20"/>
              <a:t>100%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95"/>
              <a:t>packet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150"/>
              <a:t>loss,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85"/>
              <a:t>time</a:t>
            </a:r>
            <a:r>
              <a:rPr dirty="0"/>
              <a:t> </a:t>
            </a:r>
            <a:r>
              <a:rPr dirty="0" spc="5"/>
              <a:t> </a:t>
            </a:r>
            <a:r>
              <a:rPr dirty="0" spc="5"/>
              <a:t>0ms</a:t>
            </a:r>
          </a:p>
        </p:txBody>
      </p:sp>
      <p:sp>
        <p:nvSpPr>
          <p:cNvPr id="18" name="object 18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9" action="ppaction://hlinksldjump"/>
              </a:rPr>
              <a:t>Cursul</a:t>
            </a:r>
            <a:r>
              <a:rPr dirty="0" baseline="5555" sz="750" spc="3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8,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Configu</a:t>
            </a:r>
            <a:r>
              <a:rPr dirty="0" baseline="5555" sz="750" spc="-44">
                <a:hlinkClick r:id="rId9" action="ppaction://hlinksldjump"/>
              </a:rPr>
              <a:t>r</a:t>
            </a:r>
            <a:r>
              <a:rPr dirty="0" baseline="5555" sz="750" spc="-45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ari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de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re</a:t>
            </a:r>
            <a:r>
              <a:rPr dirty="0" baseline="5555" sz="750" spc="-254">
                <a:hlinkClick r:id="rId9" action="ppaction://hlinksldjump"/>
              </a:rPr>
              <a:t>t</a:t>
            </a:r>
            <a:r>
              <a:rPr dirty="0" sz="500" spc="0">
                <a:hlinkClick r:id="rId9" action="ppaction://hlinksldjump"/>
              </a:rPr>
              <a:t>,</a:t>
            </a:r>
            <a:r>
              <a:rPr dirty="0" baseline="5555" sz="750" spc="-52">
                <a:hlinkClick r:id="rId9" action="ppaction://hlinksldjump"/>
              </a:rPr>
              <a:t>ea</a:t>
            </a:r>
            <a:endParaRPr baseline="5555" sz="750"/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35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71520">
              <a:lnSpc>
                <a:spcPct val="100000"/>
              </a:lnSpc>
            </a:pPr>
            <a:r>
              <a:rPr dirty="0" spc="-35"/>
              <a:t>Servicii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35861" y="887586"/>
            <a:ext cx="646043" cy="2711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379241" y="953883"/>
            <a:ext cx="35242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40">
                <a:solidFill>
                  <a:srgbClr val="FC6F00"/>
                </a:solidFill>
                <a:latin typeface="Trebuchet MS"/>
                <a:cs typeface="Trebuchet MS"/>
              </a:rPr>
              <a:t>servicii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70548" y="534330"/>
            <a:ext cx="646043" cy="271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49878" y="600621"/>
            <a:ext cx="28067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35">
                <a:solidFill>
                  <a:srgbClr val="FC6F00"/>
                </a:solidFill>
                <a:latin typeface="Trebuchet MS"/>
                <a:cs typeface="Trebuchet MS"/>
              </a:rPr>
              <a:t>client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4612" y="1316957"/>
            <a:ext cx="630555" cy="347345"/>
          </a:xfrm>
          <a:custGeom>
            <a:avLst/>
            <a:gdLst/>
            <a:ahLst/>
            <a:cxnLst/>
            <a:rect l="l" t="t" r="r" b="b"/>
            <a:pathLst>
              <a:path w="630554" h="347344">
                <a:moveTo>
                  <a:pt x="88279" y="0"/>
                </a:moveTo>
                <a:lnTo>
                  <a:pt x="544619" y="3772"/>
                </a:lnTo>
                <a:lnTo>
                  <a:pt x="582064" y="12604"/>
                </a:lnTo>
                <a:lnTo>
                  <a:pt x="612080" y="37118"/>
                </a:lnTo>
                <a:lnTo>
                  <a:pt x="628382" y="72798"/>
                </a:lnTo>
                <a:lnTo>
                  <a:pt x="630068" y="90650"/>
                </a:lnTo>
                <a:lnTo>
                  <a:pt x="628648" y="261398"/>
                </a:lnTo>
                <a:lnTo>
                  <a:pt x="619824" y="298828"/>
                </a:lnTo>
                <a:lnTo>
                  <a:pt x="595319" y="328837"/>
                </a:lnTo>
                <a:lnTo>
                  <a:pt x="559645" y="345138"/>
                </a:lnTo>
                <a:lnTo>
                  <a:pt x="541793" y="346823"/>
                </a:lnTo>
                <a:lnTo>
                  <a:pt x="85448" y="343046"/>
                </a:lnTo>
                <a:lnTo>
                  <a:pt x="48003" y="334223"/>
                </a:lnTo>
                <a:lnTo>
                  <a:pt x="17987" y="309717"/>
                </a:lnTo>
                <a:lnTo>
                  <a:pt x="1685" y="274040"/>
                </a:lnTo>
                <a:lnTo>
                  <a:pt x="0" y="256187"/>
                </a:lnTo>
                <a:lnTo>
                  <a:pt x="1419" y="85448"/>
                </a:lnTo>
                <a:lnTo>
                  <a:pt x="10245" y="48003"/>
                </a:lnTo>
                <a:lnTo>
                  <a:pt x="34750" y="17987"/>
                </a:lnTo>
                <a:lnTo>
                  <a:pt x="70426" y="1685"/>
                </a:lnTo>
                <a:lnTo>
                  <a:pt x="88279" y="0"/>
                </a:lnTo>
                <a:close/>
              </a:path>
            </a:pathLst>
          </a:custGeom>
          <a:ln w="15455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60656" y="1413668"/>
            <a:ext cx="43497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229" b="1">
                <a:solidFill>
                  <a:srgbClr val="4A76CC"/>
                </a:solidFill>
                <a:latin typeface="Trebuchet MS"/>
                <a:cs typeface="Trebuchet MS"/>
              </a:rPr>
              <a:t>WWW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5449" y="1219136"/>
            <a:ext cx="3681729" cy="0"/>
          </a:xfrm>
          <a:custGeom>
            <a:avLst/>
            <a:gdLst/>
            <a:ahLst/>
            <a:cxnLst/>
            <a:rect l="l" t="t" r="r" b="b"/>
            <a:pathLst>
              <a:path w="3681729" h="0">
                <a:moveTo>
                  <a:pt x="0" y="0"/>
                </a:moveTo>
                <a:lnTo>
                  <a:pt x="3681696" y="0"/>
                </a:lnTo>
              </a:path>
            </a:pathLst>
          </a:custGeom>
          <a:ln w="5510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5449" y="1216381"/>
            <a:ext cx="3681729" cy="5715"/>
          </a:xfrm>
          <a:custGeom>
            <a:avLst/>
            <a:gdLst/>
            <a:ahLst/>
            <a:cxnLst/>
            <a:rect l="l" t="t" r="r" b="b"/>
            <a:pathLst>
              <a:path w="3681729" h="5715">
                <a:moveTo>
                  <a:pt x="0" y="0"/>
                </a:moveTo>
                <a:lnTo>
                  <a:pt x="3681696" y="0"/>
                </a:lnTo>
                <a:lnTo>
                  <a:pt x="3670655" y="5505"/>
                </a:lnTo>
              </a:path>
            </a:pathLst>
          </a:custGeom>
          <a:ln w="7727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88688" y="1266056"/>
            <a:ext cx="0" cy="1899285"/>
          </a:xfrm>
          <a:custGeom>
            <a:avLst/>
            <a:gdLst/>
            <a:ahLst/>
            <a:cxnLst/>
            <a:rect l="l" t="t" r="r" b="b"/>
            <a:pathLst>
              <a:path w="0" h="1899285">
                <a:moveTo>
                  <a:pt x="0" y="0"/>
                </a:moveTo>
                <a:lnTo>
                  <a:pt x="0" y="1898810"/>
                </a:lnTo>
              </a:path>
            </a:pathLst>
          </a:custGeom>
          <a:ln w="7727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924473" y="1253904"/>
            <a:ext cx="0" cy="1899285"/>
          </a:xfrm>
          <a:custGeom>
            <a:avLst/>
            <a:gdLst/>
            <a:ahLst/>
            <a:cxnLst/>
            <a:rect l="l" t="t" r="r" b="b"/>
            <a:pathLst>
              <a:path w="0" h="1899285">
                <a:moveTo>
                  <a:pt x="0" y="0"/>
                </a:moveTo>
                <a:lnTo>
                  <a:pt x="0" y="1898816"/>
                </a:lnTo>
              </a:path>
            </a:pathLst>
          </a:custGeom>
          <a:ln w="7727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363894" y="882126"/>
            <a:ext cx="31940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60">
                <a:solidFill>
                  <a:srgbClr val="FC6F00"/>
                </a:solidFill>
                <a:latin typeface="Trebuchet MS"/>
                <a:cs typeface="Trebuchet MS"/>
              </a:rPr>
              <a:t>server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14151" y="556462"/>
            <a:ext cx="40386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5">
                <a:solidFill>
                  <a:srgbClr val="FC6F00"/>
                </a:solidFill>
                <a:latin typeface="Trebuchet MS"/>
                <a:cs typeface="Trebuchet MS"/>
              </a:rPr>
              <a:t>p</a:t>
            </a:r>
            <a:r>
              <a:rPr dirty="0" sz="700" spc="2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dirty="0" sz="700" spc="45">
                <a:solidFill>
                  <a:srgbClr val="FC6F00"/>
                </a:solidFill>
                <a:latin typeface="Trebuchet MS"/>
                <a:cs typeface="Trebuchet MS"/>
              </a:rPr>
              <a:t>otocol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4416" y="622698"/>
            <a:ext cx="50292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65">
                <a:solidFill>
                  <a:srgbClr val="FC6F00"/>
                </a:solidFill>
                <a:latin typeface="Trebuchet MS"/>
                <a:cs typeface="Trebuchet MS"/>
              </a:rPr>
              <a:t>con</a:t>
            </a:r>
            <a:r>
              <a:rPr dirty="0" sz="700" spc="55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r>
              <a:rPr dirty="0" sz="700" spc="60">
                <a:solidFill>
                  <a:srgbClr val="FC6F00"/>
                </a:solidFill>
                <a:latin typeface="Trebuchet MS"/>
                <a:cs typeface="Trebuchet MS"/>
              </a:rPr>
              <a:t>xiune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4034" y="490163"/>
            <a:ext cx="1998389" cy="663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255013" y="948367"/>
            <a:ext cx="39433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25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dirty="0" sz="700" spc="25">
                <a:solidFill>
                  <a:srgbClr val="FC6F00"/>
                </a:solidFill>
                <a:latin typeface="Times New Roman"/>
                <a:cs typeface="Times New Roman"/>
              </a:rPr>
              <a:t>  </a:t>
            </a:r>
            <a:r>
              <a:rPr dirty="0" sz="700" spc="-80">
                <a:solidFill>
                  <a:srgbClr val="FC6F00"/>
                </a:solidFill>
                <a:latin typeface="Times New Roman"/>
                <a:cs typeface="Times New Roman"/>
              </a:rPr>
              <a:t> </a:t>
            </a:r>
            <a:r>
              <a:rPr dirty="0" sz="700" spc="80">
                <a:solidFill>
                  <a:srgbClr val="FC6F00"/>
                </a:solidFill>
                <a:latin typeface="Trebuchet MS"/>
                <a:cs typeface="Trebuchet MS"/>
              </a:rPr>
              <a:t>spu</a:t>
            </a:r>
            <a:r>
              <a:rPr dirty="0" sz="700" spc="85">
                <a:solidFill>
                  <a:srgbClr val="FC6F00"/>
                </a:solidFill>
                <a:latin typeface="Trebuchet MS"/>
                <a:cs typeface="Trebuchet MS"/>
              </a:rPr>
              <a:t>ns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74079" y="963260"/>
            <a:ext cx="358912" cy="95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60421" y="848945"/>
            <a:ext cx="646041" cy="271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519833" y="915245"/>
            <a:ext cx="32004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0">
                <a:solidFill>
                  <a:srgbClr val="FC6F00"/>
                </a:solidFill>
                <a:latin typeface="Trebuchet MS"/>
                <a:cs typeface="Trebuchet MS"/>
              </a:rPr>
              <a:t>ce</a:t>
            </a:r>
            <a:r>
              <a:rPr dirty="0" sz="700" spc="25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dirty="0" sz="700" spc="50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r>
              <a:rPr dirty="0" sz="700" spc="20">
                <a:solidFill>
                  <a:srgbClr val="FC6F00"/>
                </a:solidFill>
                <a:latin typeface="Trebuchet MS"/>
                <a:cs typeface="Trebuchet MS"/>
              </a:rPr>
              <a:t>r</a:t>
            </a:r>
            <a:r>
              <a:rPr dirty="0" sz="700" spc="65">
                <a:solidFill>
                  <a:srgbClr val="FC6F00"/>
                </a:solidFill>
                <a:latin typeface="Trebuchet MS"/>
                <a:cs typeface="Trebuchet MS"/>
              </a:rPr>
              <a:t>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698073" y="2129891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58" y="0"/>
                </a:moveTo>
                <a:lnTo>
                  <a:pt x="408964" y="0"/>
                </a:lnTo>
                <a:lnTo>
                  <a:pt x="410795" y="18"/>
                </a:lnTo>
                <a:lnTo>
                  <a:pt x="448016" y="9277"/>
                </a:lnTo>
                <a:lnTo>
                  <a:pt x="477734" y="34123"/>
                </a:lnTo>
                <a:lnTo>
                  <a:pt x="493637" y="70057"/>
                </a:lnTo>
                <a:lnTo>
                  <a:pt x="495127" y="86163"/>
                </a:lnTo>
                <a:lnTo>
                  <a:pt x="495127" y="140161"/>
                </a:lnTo>
                <a:lnTo>
                  <a:pt x="486609" y="177676"/>
                </a:lnTo>
                <a:lnTo>
                  <a:pt x="462347" y="207894"/>
                </a:lnTo>
                <a:lnTo>
                  <a:pt x="426802" y="224491"/>
                </a:lnTo>
                <a:lnTo>
                  <a:pt x="408964" y="226324"/>
                </a:lnTo>
                <a:lnTo>
                  <a:pt x="86158" y="226324"/>
                </a:lnTo>
                <a:lnTo>
                  <a:pt x="48646" y="217806"/>
                </a:lnTo>
                <a:lnTo>
                  <a:pt x="18430" y="193544"/>
                </a:lnTo>
                <a:lnTo>
                  <a:pt x="1833" y="157999"/>
                </a:lnTo>
                <a:lnTo>
                  <a:pt x="0" y="140161"/>
                </a:lnTo>
                <a:lnTo>
                  <a:pt x="0" y="86163"/>
                </a:lnTo>
                <a:lnTo>
                  <a:pt x="8518" y="48647"/>
                </a:lnTo>
                <a:lnTo>
                  <a:pt x="32779" y="18430"/>
                </a:lnTo>
                <a:lnTo>
                  <a:pt x="68321" y="1833"/>
                </a:lnTo>
                <a:lnTo>
                  <a:pt x="86158" y="0"/>
                </a:lnTo>
                <a:close/>
              </a:path>
            </a:pathLst>
          </a:custGeom>
          <a:ln w="8566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804003" y="2190034"/>
            <a:ext cx="26289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65">
                <a:solidFill>
                  <a:srgbClr val="4A76CC"/>
                </a:solidFill>
                <a:latin typeface="Trebuchet MS"/>
                <a:cs typeface="Trebuchet MS"/>
              </a:rPr>
              <a:t>H</a:t>
            </a:r>
            <a:r>
              <a:rPr dirty="0" sz="700" spc="45">
                <a:solidFill>
                  <a:srgbClr val="4A76CC"/>
                </a:solidFill>
                <a:latin typeface="Trebuchet MS"/>
                <a:cs typeface="Trebuchet MS"/>
              </a:rPr>
              <a:t>T</a:t>
            </a:r>
            <a:r>
              <a:rPr dirty="0" sz="700" spc="40">
                <a:solidFill>
                  <a:srgbClr val="4A76CC"/>
                </a:solidFill>
                <a:latin typeface="Trebuchet MS"/>
                <a:cs typeface="Trebuchet MS"/>
              </a:rPr>
              <a:t>TP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97070" y="1980867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44" y="0"/>
                </a:moveTo>
                <a:lnTo>
                  <a:pt x="408949" y="0"/>
                </a:lnTo>
                <a:lnTo>
                  <a:pt x="410780" y="18"/>
                </a:lnTo>
                <a:lnTo>
                  <a:pt x="448001" y="9277"/>
                </a:lnTo>
                <a:lnTo>
                  <a:pt x="477719" y="34123"/>
                </a:lnTo>
                <a:lnTo>
                  <a:pt x="493623" y="70057"/>
                </a:lnTo>
                <a:lnTo>
                  <a:pt x="495113" y="86163"/>
                </a:lnTo>
                <a:lnTo>
                  <a:pt x="495113" y="140156"/>
                </a:lnTo>
                <a:lnTo>
                  <a:pt x="486595" y="177668"/>
                </a:lnTo>
                <a:lnTo>
                  <a:pt x="462332" y="207877"/>
                </a:lnTo>
                <a:lnTo>
                  <a:pt x="426788" y="224467"/>
                </a:lnTo>
                <a:lnTo>
                  <a:pt x="408949" y="226300"/>
                </a:lnTo>
                <a:lnTo>
                  <a:pt x="86144" y="226300"/>
                </a:lnTo>
                <a:lnTo>
                  <a:pt x="48632" y="217786"/>
                </a:lnTo>
                <a:lnTo>
                  <a:pt x="18423" y="193532"/>
                </a:lnTo>
                <a:lnTo>
                  <a:pt x="1832" y="157994"/>
                </a:lnTo>
                <a:lnTo>
                  <a:pt x="0" y="140156"/>
                </a:lnTo>
                <a:lnTo>
                  <a:pt x="0" y="86163"/>
                </a:lnTo>
                <a:lnTo>
                  <a:pt x="8514" y="48647"/>
                </a:lnTo>
                <a:lnTo>
                  <a:pt x="32768" y="18430"/>
                </a:lnTo>
                <a:lnTo>
                  <a:pt x="68306" y="1833"/>
                </a:lnTo>
                <a:lnTo>
                  <a:pt x="86144" y="0"/>
                </a:lnTo>
                <a:close/>
              </a:path>
            </a:pathLst>
          </a:custGeom>
          <a:ln w="8566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129704" y="2041001"/>
            <a:ext cx="20955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75">
                <a:solidFill>
                  <a:srgbClr val="4A76CC"/>
                </a:solidFill>
                <a:latin typeface="Trebuchet MS"/>
                <a:cs typeface="Trebuchet MS"/>
              </a:rPr>
              <a:t>URL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47748" y="2632191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63" y="0"/>
                </a:moveTo>
                <a:lnTo>
                  <a:pt x="408968" y="0"/>
                </a:lnTo>
                <a:lnTo>
                  <a:pt x="410800" y="18"/>
                </a:lnTo>
                <a:lnTo>
                  <a:pt x="448017" y="9277"/>
                </a:lnTo>
                <a:lnTo>
                  <a:pt x="477734" y="34123"/>
                </a:lnTo>
                <a:lnTo>
                  <a:pt x="493637" y="70057"/>
                </a:lnTo>
                <a:lnTo>
                  <a:pt x="495127" y="86163"/>
                </a:lnTo>
                <a:lnTo>
                  <a:pt x="495127" y="140162"/>
                </a:lnTo>
                <a:lnTo>
                  <a:pt x="486609" y="177677"/>
                </a:lnTo>
                <a:lnTo>
                  <a:pt x="462348" y="207894"/>
                </a:lnTo>
                <a:lnTo>
                  <a:pt x="426806" y="224491"/>
                </a:lnTo>
                <a:lnTo>
                  <a:pt x="408968" y="226325"/>
                </a:lnTo>
                <a:lnTo>
                  <a:pt x="86163" y="226325"/>
                </a:lnTo>
                <a:lnTo>
                  <a:pt x="48647" y="217807"/>
                </a:lnTo>
                <a:lnTo>
                  <a:pt x="18430" y="193544"/>
                </a:lnTo>
                <a:lnTo>
                  <a:pt x="1833" y="158000"/>
                </a:lnTo>
                <a:lnTo>
                  <a:pt x="0" y="140162"/>
                </a:lnTo>
                <a:lnTo>
                  <a:pt x="0" y="86163"/>
                </a:lnTo>
                <a:lnTo>
                  <a:pt x="8518" y="48647"/>
                </a:lnTo>
                <a:lnTo>
                  <a:pt x="32780" y="18430"/>
                </a:lnTo>
                <a:lnTo>
                  <a:pt x="68325" y="1833"/>
                </a:lnTo>
                <a:lnTo>
                  <a:pt x="86163" y="0"/>
                </a:lnTo>
                <a:close/>
              </a:path>
            </a:pathLst>
          </a:custGeom>
          <a:ln w="8566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843356" y="2692336"/>
            <a:ext cx="28384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75">
                <a:solidFill>
                  <a:srgbClr val="4A76CC"/>
                </a:solidFill>
                <a:latin typeface="Trebuchet MS"/>
                <a:cs typeface="Trebuchet MS"/>
              </a:rPr>
              <a:t>HTML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35708" y="2676360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44" y="0"/>
                </a:moveTo>
                <a:lnTo>
                  <a:pt x="408949" y="0"/>
                </a:lnTo>
                <a:lnTo>
                  <a:pt x="410780" y="18"/>
                </a:lnTo>
                <a:lnTo>
                  <a:pt x="448001" y="9277"/>
                </a:lnTo>
                <a:lnTo>
                  <a:pt x="477719" y="34123"/>
                </a:lnTo>
                <a:lnTo>
                  <a:pt x="493623" y="70057"/>
                </a:lnTo>
                <a:lnTo>
                  <a:pt x="495113" y="86164"/>
                </a:lnTo>
                <a:lnTo>
                  <a:pt x="495113" y="140158"/>
                </a:lnTo>
                <a:lnTo>
                  <a:pt x="486595" y="177669"/>
                </a:lnTo>
                <a:lnTo>
                  <a:pt x="462332" y="207879"/>
                </a:lnTo>
                <a:lnTo>
                  <a:pt x="426788" y="224469"/>
                </a:lnTo>
                <a:lnTo>
                  <a:pt x="408949" y="226302"/>
                </a:lnTo>
                <a:lnTo>
                  <a:pt x="86144" y="226302"/>
                </a:lnTo>
                <a:lnTo>
                  <a:pt x="48632" y="217787"/>
                </a:lnTo>
                <a:lnTo>
                  <a:pt x="18423" y="193533"/>
                </a:lnTo>
                <a:lnTo>
                  <a:pt x="1832" y="157995"/>
                </a:lnTo>
                <a:lnTo>
                  <a:pt x="0" y="140158"/>
                </a:lnTo>
                <a:lnTo>
                  <a:pt x="0" y="86164"/>
                </a:lnTo>
                <a:lnTo>
                  <a:pt x="8514" y="48648"/>
                </a:lnTo>
                <a:lnTo>
                  <a:pt x="32768" y="18430"/>
                </a:lnTo>
                <a:lnTo>
                  <a:pt x="68306" y="1833"/>
                </a:lnTo>
                <a:lnTo>
                  <a:pt x="86144" y="0"/>
                </a:lnTo>
                <a:close/>
              </a:path>
            </a:pathLst>
          </a:custGeom>
          <a:ln w="8566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74707" y="2736495"/>
            <a:ext cx="39687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5">
                <a:solidFill>
                  <a:srgbClr val="4A76CC"/>
                </a:solidFill>
                <a:latin typeface="Trebuchet MS"/>
                <a:cs typeface="Trebuchet MS"/>
              </a:rPr>
              <a:t>b</a:t>
            </a:r>
            <a:r>
              <a:rPr dirty="0" sz="700" spc="2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00" spc="65">
                <a:solidFill>
                  <a:srgbClr val="4A76CC"/>
                </a:solidFill>
                <a:latin typeface="Trebuchet MS"/>
                <a:cs typeface="Trebuchet MS"/>
              </a:rPr>
              <a:t>owser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55852" y="2979940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63" y="0"/>
                </a:moveTo>
                <a:lnTo>
                  <a:pt x="408968" y="0"/>
                </a:lnTo>
                <a:lnTo>
                  <a:pt x="410800" y="18"/>
                </a:lnTo>
                <a:lnTo>
                  <a:pt x="448016" y="9277"/>
                </a:lnTo>
                <a:lnTo>
                  <a:pt x="477726" y="34123"/>
                </a:lnTo>
                <a:lnTo>
                  <a:pt x="493623" y="70056"/>
                </a:lnTo>
                <a:lnTo>
                  <a:pt x="495113" y="86162"/>
                </a:lnTo>
                <a:lnTo>
                  <a:pt x="495113" y="140160"/>
                </a:lnTo>
                <a:lnTo>
                  <a:pt x="486598" y="177675"/>
                </a:lnTo>
                <a:lnTo>
                  <a:pt x="462344" y="207892"/>
                </a:lnTo>
                <a:lnTo>
                  <a:pt x="426806" y="224489"/>
                </a:lnTo>
                <a:lnTo>
                  <a:pt x="408968" y="226323"/>
                </a:lnTo>
                <a:lnTo>
                  <a:pt x="86163" y="226323"/>
                </a:lnTo>
                <a:lnTo>
                  <a:pt x="48639" y="217805"/>
                </a:lnTo>
                <a:lnTo>
                  <a:pt x="18424" y="193543"/>
                </a:lnTo>
                <a:lnTo>
                  <a:pt x="1832" y="157999"/>
                </a:lnTo>
                <a:lnTo>
                  <a:pt x="0" y="140160"/>
                </a:lnTo>
                <a:lnTo>
                  <a:pt x="0" y="86162"/>
                </a:lnTo>
                <a:lnTo>
                  <a:pt x="8514" y="48647"/>
                </a:lnTo>
                <a:lnTo>
                  <a:pt x="32772" y="18430"/>
                </a:lnTo>
                <a:lnTo>
                  <a:pt x="68319" y="1833"/>
                </a:lnTo>
                <a:lnTo>
                  <a:pt x="86163" y="0"/>
                </a:lnTo>
                <a:close/>
              </a:path>
            </a:pathLst>
          </a:custGeom>
          <a:ln w="8566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464675" y="3040083"/>
            <a:ext cx="25717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80">
                <a:solidFill>
                  <a:srgbClr val="4A76CC"/>
                </a:solidFill>
                <a:latin typeface="Trebuchet MS"/>
                <a:cs typeface="Trebuchet MS"/>
              </a:rPr>
              <a:t>page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887421" y="1305655"/>
            <a:ext cx="630555" cy="347345"/>
          </a:xfrm>
          <a:custGeom>
            <a:avLst/>
            <a:gdLst/>
            <a:ahLst/>
            <a:cxnLst/>
            <a:rect l="l" t="t" r="r" b="b"/>
            <a:pathLst>
              <a:path w="630555" h="347344">
                <a:moveTo>
                  <a:pt x="88293" y="0"/>
                </a:moveTo>
                <a:lnTo>
                  <a:pt x="544619" y="3776"/>
                </a:lnTo>
                <a:lnTo>
                  <a:pt x="582062" y="12603"/>
                </a:lnTo>
                <a:lnTo>
                  <a:pt x="612078" y="37109"/>
                </a:lnTo>
                <a:lnTo>
                  <a:pt x="628382" y="72784"/>
                </a:lnTo>
                <a:lnTo>
                  <a:pt x="630068" y="90636"/>
                </a:lnTo>
                <a:lnTo>
                  <a:pt x="628667" y="261379"/>
                </a:lnTo>
                <a:lnTo>
                  <a:pt x="619837" y="298823"/>
                </a:lnTo>
                <a:lnTo>
                  <a:pt x="595323" y="328837"/>
                </a:lnTo>
                <a:lnTo>
                  <a:pt x="559639" y="345138"/>
                </a:lnTo>
                <a:lnTo>
                  <a:pt x="541783" y="346823"/>
                </a:lnTo>
                <a:lnTo>
                  <a:pt x="85444" y="343046"/>
                </a:lnTo>
                <a:lnTo>
                  <a:pt x="48002" y="334217"/>
                </a:lnTo>
                <a:lnTo>
                  <a:pt x="17987" y="309705"/>
                </a:lnTo>
                <a:lnTo>
                  <a:pt x="1685" y="274025"/>
                </a:lnTo>
                <a:lnTo>
                  <a:pt x="0" y="256173"/>
                </a:lnTo>
                <a:lnTo>
                  <a:pt x="1415" y="85448"/>
                </a:lnTo>
                <a:lnTo>
                  <a:pt x="10244" y="48003"/>
                </a:lnTo>
                <a:lnTo>
                  <a:pt x="34757" y="17987"/>
                </a:lnTo>
                <a:lnTo>
                  <a:pt x="70439" y="1685"/>
                </a:lnTo>
                <a:lnTo>
                  <a:pt x="88293" y="0"/>
                </a:lnTo>
                <a:close/>
              </a:path>
            </a:pathLst>
          </a:custGeom>
          <a:ln w="15455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71395" y="1402356"/>
            <a:ext cx="45910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30" b="1">
                <a:solidFill>
                  <a:srgbClr val="24CB2D"/>
                </a:solidFill>
                <a:latin typeface="Trebuchet MS"/>
                <a:cs typeface="Trebuchet MS"/>
              </a:rPr>
              <a:t>E-m</a:t>
            </a:r>
            <a:r>
              <a:rPr dirty="0" sz="950" spc="120" b="1">
                <a:solidFill>
                  <a:srgbClr val="24CB2D"/>
                </a:solidFill>
                <a:latin typeface="Trebuchet MS"/>
                <a:cs typeface="Trebuchet MS"/>
              </a:rPr>
              <a:t>a</a:t>
            </a:r>
            <a:r>
              <a:rPr dirty="0" sz="950" spc="50" b="1">
                <a:solidFill>
                  <a:srgbClr val="24CB2D"/>
                </a:solidFill>
                <a:latin typeface="Trebuchet MS"/>
                <a:cs typeface="Trebuchet MS"/>
              </a:rPr>
              <a:t>il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62561" y="1828801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63" y="0"/>
                </a:moveTo>
                <a:lnTo>
                  <a:pt x="408968" y="0"/>
                </a:lnTo>
                <a:lnTo>
                  <a:pt x="410800" y="18"/>
                </a:lnTo>
                <a:lnTo>
                  <a:pt x="448021" y="9277"/>
                </a:lnTo>
                <a:lnTo>
                  <a:pt x="477739" y="34123"/>
                </a:lnTo>
                <a:lnTo>
                  <a:pt x="493642" y="70057"/>
                </a:lnTo>
                <a:lnTo>
                  <a:pt x="495132" y="86163"/>
                </a:lnTo>
                <a:lnTo>
                  <a:pt x="495132" y="140161"/>
                </a:lnTo>
                <a:lnTo>
                  <a:pt x="486614" y="177673"/>
                </a:lnTo>
                <a:lnTo>
                  <a:pt x="462352" y="207882"/>
                </a:lnTo>
                <a:lnTo>
                  <a:pt x="426807" y="224472"/>
                </a:lnTo>
                <a:lnTo>
                  <a:pt x="408968" y="226305"/>
                </a:lnTo>
                <a:lnTo>
                  <a:pt x="86163" y="226305"/>
                </a:lnTo>
                <a:lnTo>
                  <a:pt x="48647" y="217791"/>
                </a:lnTo>
                <a:lnTo>
                  <a:pt x="18430" y="193536"/>
                </a:lnTo>
                <a:lnTo>
                  <a:pt x="1833" y="157998"/>
                </a:lnTo>
                <a:lnTo>
                  <a:pt x="0" y="140161"/>
                </a:lnTo>
                <a:lnTo>
                  <a:pt x="0" y="86163"/>
                </a:lnTo>
                <a:lnTo>
                  <a:pt x="8518" y="48647"/>
                </a:lnTo>
                <a:lnTo>
                  <a:pt x="32780" y="18430"/>
                </a:lnTo>
                <a:lnTo>
                  <a:pt x="68325" y="1833"/>
                </a:lnTo>
                <a:lnTo>
                  <a:pt x="86163" y="0"/>
                </a:lnTo>
                <a:close/>
              </a:path>
            </a:pathLst>
          </a:custGeom>
          <a:ln w="8566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830094" y="1888939"/>
            <a:ext cx="28321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65">
                <a:solidFill>
                  <a:srgbClr val="24CB2D"/>
                </a:solidFill>
                <a:latin typeface="Trebuchet MS"/>
                <a:cs typeface="Trebuchet MS"/>
              </a:rPr>
              <a:t>ad</a:t>
            </a:r>
            <a:r>
              <a:rPr dirty="0" sz="700" spc="30">
                <a:solidFill>
                  <a:srgbClr val="24CB2D"/>
                </a:solidFill>
                <a:latin typeface="Trebuchet MS"/>
                <a:cs typeface="Trebuchet MS"/>
              </a:rPr>
              <a:t>r</a:t>
            </a:r>
            <a:r>
              <a:rPr dirty="0" sz="700" spc="75">
                <a:solidFill>
                  <a:srgbClr val="24CB2D"/>
                </a:solidFill>
                <a:latin typeface="Trebuchet MS"/>
                <a:cs typeface="Trebuchet MS"/>
              </a:rPr>
              <a:t>es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05970" y="1906952"/>
            <a:ext cx="42985" cy="72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20896" y="2118589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44" y="0"/>
                </a:moveTo>
                <a:lnTo>
                  <a:pt x="408949" y="0"/>
                </a:lnTo>
                <a:lnTo>
                  <a:pt x="410780" y="18"/>
                </a:lnTo>
                <a:lnTo>
                  <a:pt x="448001" y="9277"/>
                </a:lnTo>
                <a:lnTo>
                  <a:pt x="477719" y="34123"/>
                </a:lnTo>
                <a:lnTo>
                  <a:pt x="493623" y="70057"/>
                </a:lnTo>
                <a:lnTo>
                  <a:pt x="495113" y="86163"/>
                </a:lnTo>
                <a:lnTo>
                  <a:pt x="495113" y="140161"/>
                </a:lnTo>
                <a:lnTo>
                  <a:pt x="486595" y="177673"/>
                </a:lnTo>
                <a:lnTo>
                  <a:pt x="462332" y="207882"/>
                </a:lnTo>
                <a:lnTo>
                  <a:pt x="426788" y="224472"/>
                </a:lnTo>
                <a:lnTo>
                  <a:pt x="408949" y="226305"/>
                </a:lnTo>
                <a:lnTo>
                  <a:pt x="86144" y="226305"/>
                </a:lnTo>
                <a:lnTo>
                  <a:pt x="48632" y="217791"/>
                </a:lnTo>
                <a:lnTo>
                  <a:pt x="18423" y="193536"/>
                </a:lnTo>
                <a:lnTo>
                  <a:pt x="1832" y="157998"/>
                </a:lnTo>
                <a:lnTo>
                  <a:pt x="0" y="140161"/>
                </a:lnTo>
                <a:lnTo>
                  <a:pt x="0" y="86163"/>
                </a:lnTo>
                <a:lnTo>
                  <a:pt x="8514" y="48647"/>
                </a:lnTo>
                <a:lnTo>
                  <a:pt x="32768" y="18430"/>
                </a:lnTo>
                <a:lnTo>
                  <a:pt x="68306" y="1833"/>
                </a:lnTo>
                <a:lnTo>
                  <a:pt x="86144" y="0"/>
                </a:lnTo>
                <a:close/>
              </a:path>
            </a:pathLst>
          </a:custGeom>
          <a:ln w="8566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419751" y="2178728"/>
            <a:ext cx="27749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85">
                <a:solidFill>
                  <a:srgbClr val="24CB2D"/>
                </a:solidFill>
                <a:latin typeface="Trebuchet MS"/>
                <a:cs typeface="Trebuchet MS"/>
              </a:rPr>
              <a:t>SMTP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47476" y="2273143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63" y="0"/>
                </a:moveTo>
                <a:lnTo>
                  <a:pt x="408968" y="0"/>
                </a:lnTo>
                <a:lnTo>
                  <a:pt x="410800" y="18"/>
                </a:lnTo>
                <a:lnTo>
                  <a:pt x="448016" y="9277"/>
                </a:lnTo>
                <a:lnTo>
                  <a:pt x="477726" y="34123"/>
                </a:lnTo>
                <a:lnTo>
                  <a:pt x="493623" y="70057"/>
                </a:lnTo>
                <a:lnTo>
                  <a:pt x="495113" y="86163"/>
                </a:lnTo>
                <a:lnTo>
                  <a:pt x="495113" y="140161"/>
                </a:lnTo>
                <a:lnTo>
                  <a:pt x="486598" y="177673"/>
                </a:lnTo>
                <a:lnTo>
                  <a:pt x="462344" y="207882"/>
                </a:lnTo>
                <a:lnTo>
                  <a:pt x="426806" y="224472"/>
                </a:lnTo>
                <a:lnTo>
                  <a:pt x="408968" y="226305"/>
                </a:lnTo>
                <a:lnTo>
                  <a:pt x="86163" y="226305"/>
                </a:lnTo>
                <a:lnTo>
                  <a:pt x="48647" y="217791"/>
                </a:lnTo>
                <a:lnTo>
                  <a:pt x="18430" y="193536"/>
                </a:lnTo>
                <a:lnTo>
                  <a:pt x="1833" y="157998"/>
                </a:lnTo>
                <a:lnTo>
                  <a:pt x="0" y="140161"/>
                </a:lnTo>
                <a:lnTo>
                  <a:pt x="0" y="86163"/>
                </a:lnTo>
                <a:lnTo>
                  <a:pt x="8518" y="48647"/>
                </a:lnTo>
                <a:lnTo>
                  <a:pt x="32780" y="18430"/>
                </a:lnTo>
                <a:lnTo>
                  <a:pt x="68325" y="1833"/>
                </a:lnTo>
                <a:lnTo>
                  <a:pt x="86163" y="0"/>
                </a:lnTo>
                <a:close/>
              </a:path>
            </a:pathLst>
          </a:custGeom>
          <a:ln w="8566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758748" y="2333281"/>
            <a:ext cx="252729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70">
                <a:solidFill>
                  <a:srgbClr val="24CB2D"/>
                </a:solidFill>
                <a:latin typeface="Trebuchet MS"/>
                <a:cs typeface="Trebuchet MS"/>
              </a:rPr>
              <a:t>IMAP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271203" y="2603628"/>
            <a:ext cx="495300" cy="238125"/>
          </a:xfrm>
          <a:custGeom>
            <a:avLst/>
            <a:gdLst/>
            <a:ahLst/>
            <a:cxnLst/>
            <a:rect l="l" t="t" r="r" b="b"/>
            <a:pathLst>
              <a:path w="495300" h="238125">
                <a:moveTo>
                  <a:pt x="90636" y="0"/>
                </a:moveTo>
                <a:lnTo>
                  <a:pt x="404496" y="0"/>
                </a:lnTo>
                <a:lnTo>
                  <a:pt x="406329" y="17"/>
                </a:lnTo>
                <a:lnTo>
                  <a:pt x="443765" y="8865"/>
                </a:lnTo>
                <a:lnTo>
                  <a:pt x="474353" y="32757"/>
                </a:lnTo>
                <a:lnTo>
                  <a:pt x="492207" y="67617"/>
                </a:lnTo>
                <a:lnTo>
                  <a:pt x="495132" y="90636"/>
                </a:lnTo>
                <a:lnTo>
                  <a:pt x="495132" y="147425"/>
                </a:lnTo>
                <a:lnTo>
                  <a:pt x="486996" y="185129"/>
                </a:lnTo>
                <a:lnTo>
                  <a:pt x="463677" y="216180"/>
                </a:lnTo>
                <a:lnTo>
                  <a:pt x="429209" y="234675"/>
                </a:lnTo>
                <a:lnTo>
                  <a:pt x="404496" y="238058"/>
                </a:lnTo>
                <a:lnTo>
                  <a:pt x="90636" y="238058"/>
                </a:lnTo>
                <a:lnTo>
                  <a:pt x="52929" y="229919"/>
                </a:lnTo>
                <a:lnTo>
                  <a:pt x="21878" y="206597"/>
                </a:lnTo>
                <a:lnTo>
                  <a:pt x="3382" y="172131"/>
                </a:lnTo>
                <a:lnTo>
                  <a:pt x="0" y="147425"/>
                </a:lnTo>
                <a:lnTo>
                  <a:pt x="0" y="90636"/>
                </a:lnTo>
                <a:lnTo>
                  <a:pt x="8138" y="52929"/>
                </a:lnTo>
                <a:lnTo>
                  <a:pt x="31461" y="21878"/>
                </a:lnTo>
                <a:lnTo>
                  <a:pt x="65928" y="3382"/>
                </a:lnTo>
                <a:lnTo>
                  <a:pt x="90636" y="0"/>
                </a:lnTo>
                <a:close/>
              </a:path>
            </a:pathLst>
          </a:custGeom>
          <a:ln w="8785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312751" y="2665150"/>
            <a:ext cx="391795" cy="128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30">
                <a:solidFill>
                  <a:srgbClr val="24CB2D"/>
                </a:solidFill>
                <a:latin typeface="Trebuchet MS"/>
                <a:cs typeface="Trebuchet MS"/>
              </a:rPr>
              <a:t>mailb</a:t>
            </a:r>
            <a:r>
              <a:rPr dirty="0" sz="750" spc="10">
                <a:solidFill>
                  <a:srgbClr val="24CB2D"/>
                </a:solidFill>
                <a:latin typeface="Trebuchet MS"/>
                <a:cs typeface="Trebuchet MS"/>
              </a:rPr>
              <a:t>o</a:t>
            </a:r>
            <a:r>
              <a:rPr dirty="0" sz="750" spc="55">
                <a:solidFill>
                  <a:srgbClr val="24CB2D"/>
                </a:solidFill>
                <a:latin typeface="Trebuchet MS"/>
                <a:cs typeface="Trebuchet MS"/>
              </a:rPr>
              <a:t>x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78661" y="2968637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58" y="0"/>
                </a:moveTo>
                <a:lnTo>
                  <a:pt x="408964" y="0"/>
                </a:lnTo>
                <a:lnTo>
                  <a:pt x="410795" y="18"/>
                </a:lnTo>
                <a:lnTo>
                  <a:pt x="448016" y="9277"/>
                </a:lnTo>
                <a:lnTo>
                  <a:pt x="477734" y="34124"/>
                </a:lnTo>
                <a:lnTo>
                  <a:pt x="493637" y="70058"/>
                </a:lnTo>
                <a:lnTo>
                  <a:pt x="495127" y="86165"/>
                </a:lnTo>
                <a:lnTo>
                  <a:pt x="495127" y="140163"/>
                </a:lnTo>
                <a:lnTo>
                  <a:pt x="486609" y="177674"/>
                </a:lnTo>
                <a:lnTo>
                  <a:pt x="462347" y="207883"/>
                </a:lnTo>
                <a:lnTo>
                  <a:pt x="426802" y="224474"/>
                </a:lnTo>
                <a:lnTo>
                  <a:pt x="408964" y="226306"/>
                </a:lnTo>
                <a:lnTo>
                  <a:pt x="86158" y="226306"/>
                </a:lnTo>
                <a:lnTo>
                  <a:pt x="48646" y="217792"/>
                </a:lnTo>
                <a:lnTo>
                  <a:pt x="18430" y="193538"/>
                </a:lnTo>
                <a:lnTo>
                  <a:pt x="1833" y="158000"/>
                </a:lnTo>
                <a:lnTo>
                  <a:pt x="0" y="140163"/>
                </a:lnTo>
                <a:lnTo>
                  <a:pt x="0" y="86165"/>
                </a:lnTo>
                <a:lnTo>
                  <a:pt x="8518" y="48648"/>
                </a:lnTo>
                <a:lnTo>
                  <a:pt x="32779" y="18431"/>
                </a:lnTo>
                <a:lnTo>
                  <a:pt x="68321" y="1833"/>
                </a:lnTo>
                <a:lnTo>
                  <a:pt x="86158" y="0"/>
                </a:lnTo>
                <a:close/>
              </a:path>
            </a:pathLst>
          </a:custGeom>
          <a:ln w="8566">
            <a:solidFill>
              <a:srgbClr val="24CB2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2081331" y="3028772"/>
            <a:ext cx="26924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75">
                <a:solidFill>
                  <a:srgbClr val="24CB2D"/>
                </a:solidFill>
                <a:latin typeface="Trebuchet MS"/>
                <a:cs typeface="Trebuchet MS"/>
              </a:rPr>
              <a:t>POP3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3711" y="1316691"/>
            <a:ext cx="630555" cy="347345"/>
          </a:xfrm>
          <a:custGeom>
            <a:avLst/>
            <a:gdLst/>
            <a:ahLst/>
            <a:cxnLst/>
            <a:rect l="l" t="t" r="r" b="b"/>
            <a:pathLst>
              <a:path w="630555" h="347344">
                <a:moveTo>
                  <a:pt x="88298" y="0"/>
                </a:moveTo>
                <a:lnTo>
                  <a:pt x="544620" y="3776"/>
                </a:lnTo>
                <a:lnTo>
                  <a:pt x="582065" y="12602"/>
                </a:lnTo>
                <a:lnTo>
                  <a:pt x="612079" y="37108"/>
                </a:lnTo>
                <a:lnTo>
                  <a:pt x="628379" y="72786"/>
                </a:lnTo>
                <a:lnTo>
                  <a:pt x="630065" y="90641"/>
                </a:lnTo>
                <a:lnTo>
                  <a:pt x="628654" y="261374"/>
                </a:lnTo>
                <a:lnTo>
                  <a:pt x="619834" y="298822"/>
                </a:lnTo>
                <a:lnTo>
                  <a:pt x="595325" y="328837"/>
                </a:lnTo>
                <a:lnTo>
                  <a:pt x="559644" y="345138"/>
                </a:lnTo>
                <a:lnTo>
                  <a:pt x="541790" y="346823"/>
                </a:lnTo>
                <a:lnTo>
                  <a:pt x="85446" y="343051"/>
                </a:lnTo>
                <a:lnTo>
                  <a:pt x="48003" y="334222"/>
                </a:lnTo>
                <a:lnTo>
                  <a:pt x="17989" y="309712"/>
                </a:lnTo>
                <a:lnTo>
                  <a:pt x="1686" y="274039"/>
                </a:lnTo>
                <a:lnTo>
                  <a:pt x="0" y="256192"/>
                </a:lnTo>
                <a:lnTo>
                  <a:pt x="1417" y="85448"/>
                </a:lnTo>
                <a:lnTo>
                  <a:pt x="10247" y="48004"/>
                </a:lnTo>
                <a:lnTo>
                  <a:pt x="34761" y="17989"/>
                </a:lnTo>
                <a:lnTo>
                  <a:pt x="70444" y="1687"/>
                </a:lnTo>
                <a:lnTo>
                  <a:pt x="88298" y="0"/>
                </a:lnTo>
                <a:close/>
              </a:path>
            </a:pathLst>
          </a:custGeom>
          <a:ln w="15455">
            <a:solidFill>
              <a:srgbClr val="F729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36291" y="1413397"/>
            <a:ext cx="301625" cy="158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70" b="1">
                <a:solidFill>
                  <a:srgbClr val="F7290D"/>
                </a:solidFill>
                <a:latin typeface="Trebuchet MS"/>
                <a:cs typeface="Trebuchet MS"/>
              </a:rPr>
              <a:t>S</a:t>
            </a:r>
            <a:r>
              <a:rPr dirty="0" sz="950" spc="185" b="1">
                <a:solidFill>
                  <a:srgbClr val="F7290D"/>
                </a:solidFill>
                <a:latin typeface="Trebuchet MS"/>
                <a:cs typeface="Trebuchet MS"/>
              </a:rPr>
              <a:t>SH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48853" y="1839842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63" y="0"/>
                </a:moveTo>
                <a:lnTo>
                  <a:pt x="408968" y="0"/>
                </a:lnTo>
                <a:lnTo>
                  <a:pt x="410800" y="18"/>
                </a:lnTo>
                <a:lnTo>
                  <a:pt x="448021" y="9277"/>
                </a:lnTo>
                <a:lnTo>
                  <a:pt x="477739" y="34122"/>
                </a:lnTo>
                <a:lnTo>
                  <a:pt x="493642" y="70053"/>
                </a:lnTo>
                <a:lnTo>
                  <a:pt x="495132" y="86158"/>
                </a:lnTo>
                <a:lnTo>
                  <a:pt x="495132" y="140156"/>
                </a:lnTo>
                <a:lnTo>
                  <a:pt x="486614" y="177672"/>
                </a:lnTo>
                <a:lnTo>
                  <a:pt x="462352" y="207889"/>
                </a:lnTo>
                <a:lnTo>
                  <a:pt x="426807" y="224486"/>
                </a:lnTo>
                <a:lnTo>
                  <a:pt x="408968" y="226320"/>
                </a:lnTo>
                <a:lnTo>
                  <a:pt x="86163" y="226320"/>
                </a:lnTo>
                <a:lnTo>
                  <a:pt x="48648" y="217801"/>
                </a:lnTo>
                <a:lnTo>
                  <a:pt x="18430" y="193539"/>
                </a:lnTo>
                <a:lnTo>
                  <a:pt x="1833" y="157995"/>
                </a:lnTo>
                <a:lnTo>
                  <a:pt x="0" y="140156"/>
                </a:lnTo>
                <a:lnTo>
                  <a:pt x="0" y="86158"/>
                </a:lnTo>
                <a:lnTo>
                  <a:pt x="8518" y="48646"/>
                </a:lnTo>
                <a:lnTo>
                  <a:pt x="32780" y="18430"/>
                </a:lnTo>
                <a:lnTo>
                  <a:pt x="68324" y="1833"/>
                </a:lnTo>
                <a:lnTo>
                  <a:pt x="86163" y="0"/>
                </a:lnTo>
                <a:close/>
              </a:path>
            </a:pathLst>
          </a:custGeom>
          <a:ln w="8566">
            <a:solidFill>
              <a:srgbClr val="F729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62864" y="1899975"/>
            <a:ext cx="44704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65">
                <a:solidFill>
                  <a:srgbClr val="F7290D"/>
                </a:solidFill>
                <a:latin typeface="Trebuchet MS"/>
                <a:cs typeface="Trebuchet MS"/>
              </a:rPr>
              <a:t>secur</a:t>
            </a:r>
            <a:r>
              <a:rPr dirty="0" sz="700" spc="35">
                <a:solidFill>
                  <a:srgbClr val="F7290D"/>
                </a:solidFill>
                <a:latin typeface="Trebuchet MS"/>
                <a:cs typeface="Trebuchet MS"/>
              </a:rPr>
              <a:t>izat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39243" y="2208150"/>
            <a:ext cx="1005979" cy="4998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89020" y="2272561"/>
            <a:ext cx="18415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75">
                <a:solidFill>
                  <a:srgbClr val="F7290D"/>
                </a:solidFill>
                <a:latin typeface="Trebuchet MS"/>
                <a:cs typeface="Trebuchet MS"/>
              </a:rPr>
              <a:t>scp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03570" y="2537510"/>
            <a:ext cx="359410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>
                <a:solidFill>
                  <a:srgbClr val="F7290D"/>
                </a:solidFill>
                <a:latin typeface="Trebuchet MS"/>
                <a:cs typeface="Trebuchet MS"/>
              </a:rPr>
              <a:t>r</a:t>
            </a:r>
            <a:r>
              <a:rPr dirty="0" sz="700" spc="60">
                <a:solidFill>
                  <a:srgbClr val="F7290D"/>
                </a:solidFill>
                <a:latin typeface="Trebuchet MS"/>
                <a:cs typeface="Trebuchet MS"/>
              </a:rPr>
              <a:t>emote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510399" y="2786485"/>
            <a:ext cx="495300" cy="226695"/>
          </a:xfrm>
          <a:custGeom>
            <a:avLst/>
            <a:gdLst/>
            <a:ahLst/>
            <a:cxnLst/>
            <a:rect l="l" t="t" r="r" b="b"/>
            <a:pathLst>
              <a:path w="495300" h="226694">
                <a:moveTo>
                  <a:pt x="86159" y="0"/>
                </a:moveTo>
                <a:lnTo>
                  <a:pt x="408964" y="0"/>
                </a:lnTo>
                <a:lnTo>
                  <a:pt x="410795" y="18"/>
                </a:lnTo>
                <a:lnTo>
                  <a:pt x="448016" y="9277"/>
                </a:lnTo>
                <a:lnTo>
                  <a:pt x="477734" y="34122"/>
                </a:lnTo>
                <a:lnTo>
                  <a:pt x="493637" y="70053"/>
                </a:lnTo>
                <a:lnTo>
                  <a:pt x="495127" y="86158"/>
                </a:lnTo>
                <a:lnTo>
                  <a:pt x="495127" y="140156"/>
                </a:lnTo>
                <a:lnTo>
                  <a:pt x="486609" y="177673"/>
                </a:lnTo>
                <a:lnTo>
                  <a:pt x="462347" y="207890"/>
                </a:lnTo>
                <a:lnTo>
                  <a:pt x="426802" y="224488"/>
                </a:lnTo>
                <a:lnTo>
                  <a:pt x="408964" y="226321"/>
                </a:lnTo>
                <a:lnTo>
                  <a:pt x="86159" y="226321"/>
                </a:lnTo>
                <a:lnTo>
                  <a:pt x="48646" y="217803"/>
                </a:lnTo>
                <a:lnTo>
                  <a:pt x="18430" y="193540"/>
                </a:lnTo>
                <a:lnTo>
                  <a:pt x="1833" y="157995"/>
                </a:lnTo>
                <a:lnTo>
                  <a:pt x="0" y="140156"/>
                </a:lnTo>
                <a:lnTo>
                  <a:pt x="0" y="86158"/>
                </a:lnTo>
                <a:lnTo>
                  <a:pt x="8518" y="48646"/>
                </a:lnTo>
                <a:lnTo>
                  <a:pt x="32779" y="18430"/>
                </a:lnTo>
                <a:lnTo>
                  <a:pt x="68322" y="1833"/>
                </a:lnTo>
                <a:lnTo>
                  <a:pt x="86159" y="0"/>
                </a:lnTo>
                <a:close/>
              </a:path>
            </a:pathLst>
          </a:custGeom>
          <a:ln w="8566">
            <a:solidFill>
              <a:srgbClr val="F729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>
            <a:off x="657260" y="2846620"/>
            <a:ext cx="180975" cy="120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90">
                <a:solidFill>
                  <a:srgbClr val="F7290D"/>
                </a:solidFill>
                <a:latin typeface="Trebuchet MS"/>
                <a:cs typeface="Trebuchet MS"/>
              </a:rPr>
              <a:t>ssh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57" name="object 5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0" action="ppaction://hlinksldjump"/>
              </a:rPr>
              <a:t>Cursul</a:t>
            </a:r>
            <a:r>
              <a:rPr dirty="0" baseline="5555" sz="750" spc="30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8,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Configu</a:t>
            </a:r>
            <a:r>
              <a:rPr dirty="0" baseline="5555" sz="750" spc="-44">
                <a:hlinkClick r:id="rId10" action="ppaction://hlinksldjump"/>
              </a:rPr>
              <a:t>r</a:t>
            </a:r>
            <a:r>
              <a:rPr dirty="0" baseline="5555" sz="750" spc="-457">
                <a:hlinkClick r:id="rId10" action="ppaction://hlinksldjump"/>
              </a:rPr>
              <a:t>˘</a:t>
            </a:r>
            <a:r>
              <a:rPr dirty="0" baseline="5555" sz="750" spc="-37">
                <a:hlinkClick r:id="rId10" action="ppaction://hlinksldjump"/>
              </a:rPr>
              <a:t>ari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67">
                <a:hlinkClick r:id="rId10" action="ppaction://hlinksldjump"/>
              </a:rPr>
              <a:t>de</a:t>
            </a:r>
            <a:r>
              <a:rPr dirty="0" baseline="5555" sz="750" spc="22">
                <a:hlinkClick r:id="rId10" action="ppaction://hlinksldjump"/>
              </a:rPr>
              <a:t> </a:t>
            </a:r>
            <a:r>
              <a:rPr dirty="0" baseline="5555" sz="750" spc="-52">
                <a:hlinkClick r:id="rId10" action="ppaction://hlinksldjump"/>
              </a:rPr>
              <a:t>re</a:t>
            </a:r>
            <a:r>
              <a:rPr dirty="0" baseline="5555" sz="750" spc="-254">
                <a:hlinkClick r:id="rId10" action="ppaction://hlinksldjump"/>
              </a:rPr>
              <a:t>t</a:t>
            </a:r>
            <a:r>
              <a:rPr dirty="0" sz="500" spc="0">
                <a:hlinkClick r:id="rId10" action="ppaction://hlinksldjump"/>
              </a:rPr>
              <a:t>,</a:t>
            </a:r>
            <a:r>
              <a:rPr dirty="0" baseline="5555" sz="750" spc="-52">
                <a:hlinkClick r:id="rId10" action="ppaction://hlinksldjump"/>
              </a:rPr>
              <a:t>ea</a:t>
            </a:r>
            <a:endParaRPr baseline="5555" sz="750"/>
          </a:p>
        </p:txBody>
      </p:sp>
      <p:sp>
        <p:nvSpPr>
          <p:cNvPr id="58" name="object 5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761104">
              <a:lnSpc>
                <a:spcPct val="100000"/>
              </a:lnSpc>
            </a:pPr>
            <a:r>
              <a:rPr dirty="0" spc="-40"/>
              <a:t>Exerci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ii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75142"/>
            <a:ext cx="3616325" cy="2028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0655" marR="78740" indent="-148590">
              <a:lnSpc>
                <a:spcPct val="1026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60">
                <a:latin typeface="Arial"/>
                <a:cs typeface="Arial"/>
              </a:rPr>
              <a:t>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elei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ia </a:t>
            </a:r>
            <a:r>
              <a:rPr dirty="0" sz="1100" spc="-50">
                <a:latin typeface="Arial"/>
                <a:cs typeface="Arial"/>
              </a:rPr>
              <a:t>192.168.0.1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masca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255.255.255.0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(/24)?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60">
                <a:latin typeface="Arial"/>
                <a:cs typeface="Arial"/>
              </a:rPr>
              <a:t>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b</a:t>
            </a:r>
            <a:r>
              <a:rPr dirty="0" sz="1100" spc="-50">
                <a:latin typeface="Arial"/>
                <a:cs typeface="Arial"/>
              </a:rPr>
              <a:t>roadcast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elei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ia </a:t>
            </a:r>
            <a:r>
              <a:rPr dirty="0" sz="1100" spc="-50">
                <a:latin typeface="Arial"/>
                <a:cs typeface="Arial"/>
              </a:rPr>
              <a:t>192.168.0.1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masca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255.255.255.0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(/24)?</a:t>
            </a:r>
            <a:endParaRPr sz="1100">
              <a:latin typeface="Arial"/>
              <a:cs typeface="Arial"/>
            </a:endParaRPr>
          </a:p>
          <a:p>
            <a:pPr marL="160655" marR="679450" indent="-148590">
              <a:lnSpc>
                <a:spcPts val="1200"/>
              </a:lnSpc>
              <a:spcBef>
                <a:spcPts val="31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ur</a:t>
            </a:r>
            <a:r>
              <a:rPr dirty="0" sz="1100" spc="-60">
                <a:latin typeface="Arial"/>
                <a:cs typeface="Arial"/>
              </a:rPr>
              <a:t>m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40">
                <a:latin typeface="Arial"/>
                <a:cs typeface="Arial"/>
              </a:rPr>
              <a:t>ato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0">
                <a:latin typeface="Arial"/>
                <a:cs typeface="Arial"/>
              </a:rPr>
              <a:t>rele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nu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eaua </a:t>
            </a:r>
            <a:r>
              <a:rPr dirty="0" sz="1100" spc="-40">
                <a:latin typeface="Arial"/>
                <a:cs typeface="Arial"/>
              </a:rPr>
              <a:t>192.168.0.0/24?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55"/>
              </a:spcBef>
              <a:tabLst>
                <a:tab pos="1280795" algn="l"/>
                <a:tab pos="2124710" algn="l"/>
                <a:tab pos="2967990" algn="l"/>
              </a:tabLst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192.168.0.32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5">
                <a:latin typeface="Arial"/>
                <a:cs typeface="Arial"/>
              </a:rPr>
              <a:t>192.168.0.64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5">
                <a:latin typeface="Arial"/>
                <a:cs typeface="Arial"/>
              </a:rPr>
              <a:t>192.168.0.64</a:t>
            </a:r>
            <a:r>
              <a:rPr dirty="0" sz="1000">
                <a:latin typeface="Arial"/>
                <a:cs typeface="Arial"/>
              </a:rPr>
              <a:t>	</a:t>
            </a:r>
            <a:r>
              <a:rPr dirty="0" sz="1000" spc="-45">
                <a:latin typeface="Arial"/>
                <a:cs typeface="Arial"/>
              </a:rPr>
              <a:t>192.168.1.0</a:t>
            </a:r>
            <a:endParaRPr sz="1000">
              <a:latin typeface="Arial"/>
              <a:cs typeface="Arial"/>
            </a:endParaRPr>
          </a:p>
          <a:p>
            <a:pPr marL="160655" marR="78740" indent="-148590">
              <a:lnSpc>
                <a:spcPct val="102600"/>
              </a:lnSpc>
              <a:spcBef>
                <a:spcPts val="32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60">
                <a:latin typeface="Arial"/>
                <a:cs typeface="Arial"/>
              </a:rPr>
              <a:t>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elei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ia </a:t>
            </a:r>
            <a:r>
              <a:rPr dirty="0" sz="1100" spc="-40">
                <a:latin typeface="Arial"/>
                <a:cs typeface="Arial"/>
              </a:rPr>
              <a:t>132.80.44.5/20?</a:t>
            </a:r>
            <a:endParaRPr sz="1100">
              <a:latin typeface="Arial"/>
              <a:cs typeface="Arial"/>
            </a:endParaRPr>
          </a:p>
          <a:p>
            <a:pPr marL="160655" marR="7874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60">
                <a:latin typeface="Arial"/>
                <a:cs typeface="Arial"/>
              </a:rPr>
              <a:t>ste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adresa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elei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c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af</a:t>
            </a:r>
            <a:r>
              <a:rPr dirty="0" sz="1100" spc="-30">
                <a:latin typeface="Arial"/>
                <a:cs typeface="Arial"/>
              </a:rPr>
              <a:t>l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ia </a:t>
            </a:r>
            <a:r>
              <a:rPr dirty="0" sz="1100" spc="-40">
                <a:latin typeface="Arial"/>
                <a:cs typeface="Arial"/>
              </a:rPr>
              <a:t>47.242.12.14/29?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36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64585">
              <a:lnSpc>
                <a:spcPct val="100000"/>
              </a:lnSpc>
            </a:pPr>
            <a:r>
              <a:rPr dirty="0" spc="-60"/>
              <a:t>Internetul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927214"/>
            <a:ext cx="3674745" cy="1661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Arial"/>
                <a:cs typeface="Arial"/>
              </a:rPr>
              <a:t>totalitatea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elel</a:t>
            </a:r>
            <a:r>
              <a:rPr dirty="0" sz="1100" spc="-11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interconectate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lane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conect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unei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Internet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70">
                <a:latin typeface="Arial"/>
                <a:cs typeface="Arial"/>
              </a:rPr>
              <a:t>rezen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acelei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ii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10">
                <a:latin typeface="Arial"/>
                <a:cs typeface="Arial"/>
              </a:rPr>
              <a:t>ıntr-o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face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rte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din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Internet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ie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dintr-o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conecta</a:t>
            </a:r>
            <a:r>
              <a:rPr dirty="0" sz="1000" spc="-30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celelalte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5">
                <a:latin typeface="Arial"/>
                <a:cs typeface="Arial"/>
              </a:rPr>
              <a:t>ele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gate</a:t>
            </a:r>
            <a:r>
              <a:rPr dirty="0" sz="1100" spc="-100">
                <a:latin typeface="Arial"/>
                <a:cs typeface="Arial"/>
              </a:rPr>
              <a:t>w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 marL="437515" marR="5080" indent="-137160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ruterul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10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realizea</a:t>
            </a:r>
            <a:r>
              <a:rPr dirty="0" sz="1000" spc="-75">
                <a:latin typeface="Arial"/>
                <a:cs typeface="Arial"/>
              </a:rPr>
              <a:t>z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conexiunea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unui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75">
                <a:latin typeface="Arial"/>
                <a:cs typeface="Arial"/>
              </a:rPr>
              <a:t>ele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cu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sta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(LAN)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la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restul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elel</a:t>
            </a:r>
            <a:r>
              <a:rPr dirty="0" sz="1000" spc="-100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0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re,</a:t>
            </a:r>
            <a:r>
              <a:rPr dirty="0" sz="1000" spc="-80"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</a:t>
            </a:r>
            <a:r>
              <a:rPr dirty="0" sz="1000" spc="-45">
                <a:latin typeface="Arial"/>
                <a:cs typeface="Arial"/>
              </a:rPr>
              <a:t>n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general,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do</a:t>
            </a:r>
            <a:r>
              <a:rPr dirty="0" sz="1000" spc="-60">
                <a:latin typeface="Arial"/>
                <a:cs typeface="Arial"/>
              </a:rPr>
              <a:t>u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interfe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  <a:p>
            <a:pPr marL="577215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una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</a:t>
            </a:r>
            <a:r>
              <a:rPr dirty="0" sz="900" spc="-35">
                <a:latin typeface="Trebuchet MS"/>
                <a:cs typeface="Trebuchet MS"/>
              </a:rPr>
              <a:t>entru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con</a:t>
            </a:r>
            <a:r>
              <a:rPr dirty="0" sz="900" spc="-45">
                <a:latin typeface="Trebuchet MS"/>
                <a:cs typeface="Trebuchet MS"/>
              </a:rPr>
              <a:t>exiunea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cu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60">
                <a:latin typeface="Trebuchet MS"/>
                <a:cs typeface="Trebuchet MS"/>
              </a:rPr>
              <a:t>re</a:t>
            </a:r>
            <a:r>
              <a:rPr dirty="0" sz="900" spc="-265">
                <a:latin typeface="Trebuchet MS"/>
                <a:cs typeface="Trebuchet MS"/>
              </a:rPr>
              <a:t>t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97"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eaua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l</a:t>
            </a:r>
            <a:r>
              <a:rPr dirty="0" sz="900" spc="-20">
                <a:latin typeface="Trebuchet MS"/>
                <a:cs typeface="Trebuchet MS"/>
              </a:rPr>
              <a:t>o</a:t>
            </a:r>
            <a:r>
              <a:rPr dirty="0" sz="900" spc="-45">
                <a:latin typeface="Trebuchet MS"/>
                <a:cs typeface="Trebuchet MS"/>
              </a:rPr>
              <a:t>ca</a:t>
            </a:r>
            <a:r>
              <a:rPr dirty="0" sz="900" spc="-40">
                <a:latin typeface="Trebuchet MS"/>
                <a:cs typeface="Trebuchet MS"/>
              </a:rPr>
              <a:t>l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35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577215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alta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</a:t>
            </a:r>
            <a:r>
              <a:rPr dirty="0" sz="900" spc="-35">
                <a:latin typeface="Trebuchet MS"/>
                <a:cs typeface="Trebuchet MS"/>
              </a:rPr>
              <a:t>entru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5">
                <a:latin typeface="Trebuchet MS"/>
                <a:cs typeface="Trebuchet MS"/>
              </a:rPr>
              <a:t>conexi</a:t>
            </a:r>
            <a:r>
              <a:rPr dirty="0" sz="900" spc="-45">
                <a:latin typeface="Trebuchet MS"/>
                <a:cs typeface="Trebuchet MS"/>
              </a:rPr>
              <a:t>u</a:t>
            </a:r>
            <a:r>
              <a:rPr dirty="0" sz="900" spc="-45">
                <a:latin typeface="Trebuchet MS"/>
                <a:cs typeface="Trebuchet MS"/>
              </a:rPr>
              <a:t>nea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cu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Interne</a:t>
            </a:r>
            <a:r>
              <a:rPr dirty="0" sz="900" spc="-25">
                <a:latin typeface="Trebuchet MS"/>
                <a:cs typeface="Trebuchet MS"/>
              </a:rPr>
              <a:t>t</a:t>
            </a:r>
            <a:r>
              <a:rPr dirty="0" sz="900" spc="-20">
                <a:latin typeface="Trebuchet MS"/>
                <a:cs typeface="Trebuchet MS"/>
              </a:rPr>
              <a:t>u</a:t>
            </a:r>
            <a:r>
              <a:rPr dirty="0" sz="900" spc="-50">
                <a:latin typeface="Trebuchet MS"/>
                <a:cs typeface="Trebuchet MS"/>
              </a:rPr>
              <a:t>l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37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56255">
              <a:lnSpc>
                <a:spcPct val="100000"/>
              </a:lnSpc>
            </a:pPr>
            <a:r>
              <a:rPr dirty="0" spc="-50"/>
              <a:t>Configur</a:t>
            </a:r>
            <a:r>
              <a:rPr dirty="0" spc="-80"/>
              <a:t>a</a:t>
            </a:r>
            <a:r>
              <a:rPr dirty="0" spc="-75"/>
              <a:t>rea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60"/>
              <a:t>elei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66065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70">
                <a:latin typeface="Arial"/>
                <a:cs typeface="Arial"/>
              </a:rPr>
              <a:t>recizea</a:t>
            </a:r>
            <a:r>
              <a:rPr dirty="0" sz="1100" spc="-90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trei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com</a:t>
            </a:r>
            <a:r>
              <a:rPr dirty="0" sz="1100" spc="-2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onente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120">
                <a:latin typeface="Arial"/>
                <a:cs typeface="Arial"/>
              </a:rPr>
              <a:t>(+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masca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ea)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adresa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gate</a:t>
            </a:r>
            <a:r>
              <a:rPr dirty="0" sz="1000" spc="-90">
                <a:latin typeface="Arial"/>
                <a:cs typeface="Arial"/>
              </a:rPr>
              <a:t>w</a:t>
            </a:r>
            <a:r>
              <a:rPr dirty="0" sz="1000" spc="-11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y-ului</a:t>
            </a:r>
            <a:endParaRPr sz="1000">
              <a:latin typeface="Arial"/>
              <a:cs typeface="Arial"/>
            </a:endParaRPr>
          </a:p>
          <a:p>
            <a:pPr marL="626110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serverul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DNS</a:t>
            </a:r>
            <a:endParaRPr sz="1000">
              <a:latin typeface="Arial"/>
              <a:cs typeface="Arial"/>
            </a:endParaRPr>
          </a:p>
          <a:p>
            <a:pPr algn="ctr" marL="31750" marR="1231265">
              <a:lnSpc>
                <a:spcPct val="100000"/>
              </a:lnSpc>
              <a:spcBef>
                <a:spcPts val="19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do</a:t>
            </a:r>
            <a:r>
              <a:rPr dirty="0" sz="1100" spc="-70">
                <a:latin typeface="Arial"/>
                <a:cs typeface="Arial"/>
              </a:rPr>
              <a:t>u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criterii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clasific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configu</a:t>
            </a:r>
            <a:r>
              <a:rPr dirty="0" sz="1100" spc="-40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arii</a:t>
            </a:r>
            <a:endParaRPr sz="1100">
              <a:latin typeface="Arial"/>
              <a:cs typeface="Arial"/>
            </a:endParaRPr>
          </a:p>
          <a:p>
            <a:pPr marL="626110">
              <a:lnSpc>
                <a:spcPct val="100000"/>
              </a:lnSpc>
              <a:spcBef>
                <a:spcPts val="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du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55">
                <a:latin typeface="Arial"/>
                <a:cs typeface="Arial"/>
              </a:rPr>
              <a:t>ersisten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configura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30">
                <a:latin typeface="Arial"/>
                <a:cs typeface="Arial"/>
              </a:rPr>
              <a:t>iei</a:t>
            </a:r>
            <a:endParaRPr sz="10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configur</a:t>
            </a:r>
            <a:r>
              <a:rPr dirty="0" sz="900" spc="-65">
                <a:latin typeface="Trebuchet MS"/>
                <a:cs typeface="Trebuchet MS"/>
              </a:rPr>
              <a:t>a</a:t>
            </a:r>
            <a:r>
              <a:rPr dirty="0" sz="900" spc="-60">
                <a:latin typeface="Trebuchet MS"/>
                <a:cs typeface="Trebuchet MS"/>
              </a:rPr>
              <a:t>re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</a:t>
            </a:r>
            <a:r>
              <a:rPr dirty="0" sz="900" spc="-40">
                <a:latin typeface="Trebuchet MS"/>
                <a:cs typeface="Trebuchet MS"/>
              </a:rPr>
              <a:t>ersisten</a:t>
            </a:r>
            <a:r>
              <a:rPr dirty="0" sz="900" spc="-45">
                <a:latin typeface="Trebuchet MS"/>
                <a:cs typeface="Trebuchet MS"/>
              </a:rPr>
              <a:t>t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35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902969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configur</a:t>
            </a:r>
            <a:r>
              <a:rPr dirty="0" sz="900" spc="-65">
                <a:latin typeface="Trebuchet MS"/>
                <a:cs typeface="Trebuchet MS"/>
              </a:rPr>
              <a:t>a</a:t>
            </a:r>
            <a:r>
              <a:rPr dirty="0" sz="900" spc="-60">
                <a:latin typeface="Trebuchet MS"/>
                <a:cs typeface="Trebuchet MS"/>
              </a:rPr>
              <a:t>re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tem</a:t>
            </a:r>
            <a:r>
              <a:rPr dirty="0" sz="900" spc="-15">
                <a:latin typeface="Trebuchet MS"/>
                <a:cs typeface="Trebuchet MS"/>
              </a:rPr>
              <a:t>p</a:t>
            </a:r>
            <a:r>
              <a:rPr dirty="0" sz="900" spc="-55">
                <a:latin typeface="Trebuchet MS"/>
                <a:cs typeface="Trebuchet MS"/>
              </a:rPr>
              <a:t>o</a:t>
            </a:r>
            <a:r>
              <a:rPr dirty="0" sz="900" spc="-30">
                <a:latin typeface="Trebuchet MS"/>
                <a:cs typeface="Trebuchet MS"/>
              </a:rPr>
              <a:t>r</a:t>
            </a:r>
            <a:r>
              <a:rPr dirty="0" sz="900" spc="-70">
                <a:latin typeface="Trebuchet MS"/>
                <a:cs typeface="Trebuchet MS"/>
              </a:rPr>
              <a:t>a</a:t>
            </a:r>
            <a:r>
              <a:rPr dirty="0" sz="900" spc="-50">
                <a:latin typeface="Trebuchet MS"/>
                <a:cs typeface="Trebuchet MS"/>
              </a:rPr>
              <a:t>r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35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626110">
              <a:lnSpc>
                <a:spcPct val="100000"/>
              </a:lnSpc>
              <a:spcBef>
                <a:spcPts val="114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du</a:t>
            </a:r>
            <a:r>
              <a:rPr dirty="0" sz="1000" spc="-55">
                <a:latin typeface="Arial"/>
                <a:cs typeface="Arial"/>
              </a:rPr>
              <a:t>p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dul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50">
                <a:latin typeface="Arial"/>
                <a:cs typeface="Arial"/>
              </a:rPr>
              <a:t>reciz</a:t>
            </a:r>
            <a:r>
              <a:rPr dirty="0" sz="1000" spc="-95">
                <a:latin typeface="Arial"/>
                <a:cs typeface="Arial"/>
              </a:rPr>
              <a:t>a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rametril</a:t>
            </a:r>
            <a:r>
              <a:rPr dirty="0" sz="1000" spc="-55">
                <a:latin typeface="Arial"/>
                <a:cs typeface="Arial"/>
              </a:rPr>
              <a:t>o</a:t>
            </a:r>
            <a:r>
              <a:rPr dirty="0" sz="1000" spc="5"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  <a:p>
            <a:pPr marL="902969">
              <a:lnSpc>
                <a:spcPct val="100000"/>
              </a:lnSpc>
              <a:spcBef>
                <a:spcPts val="19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stati</a:t>
            </a:r>
            <a:r>
              <a:rPr dirty="0" sz="900" spc="-50">
                <a:latin typeface="Trebuchet MS"/>
                <a:cs typeface="Trebuchet MS"/>
              </a:rPr>
              <a:t>c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35">
                <a:latin typeface="Trebuchet MS"/>
                <a:cs typeface="Trebuchet MS"/>
              </a:rPr>
              <a:t>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(manua</a:t>
            </a:r>
            <a:r>
              <a:rPr dirty="0" sz="900" spc="-25">
                <a:latin typeface="Trebuchet MS"/>
                <a:cs typeface="Trebuchet MS"/>
              </a:rPr>
              <a:t>l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5">
                <a:latin typeface="Trebuchet MS"/>
                <a:cs typeface="Trebuchet MS"/>
              </a:rPr>
              <a:t>a)</a:t>
            </a:r>
            <a:endParaRPr sz="900">
              <a:latin typeface="Trebuchet MS"/>
              <a:cs typeface="Trebuchet MS"/>
            </a:endParaRPr>
          </a:p>
          <a:p>
            <a:pPr marL="1040130" marR="5080" indent="-137160">
              <a:lnSpc>
                <a:spcPct val="101499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-30">
                <a:latin typeface="Trebuchet MS"/>
                <a:cs typeface="Trebuchet MS"/>
              </a:rPr>
              <a:t>dinami</a:t>
            </a:r>
            <a:r>
              <a:rPr dirty="0" sz="900" spc="-40">
                <a:latin typeface="Trebuchet MS"/>
                <a:cs typeface="Trebuchet MS"/>
              </a:rPr>
              <a:t>c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35">
                <a:latin typeface="Trebuchet MS"/>
                <a:cs typeface="Trebuchet MS"/>
              </a:rPr>
              <a:t>a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20">
                <a:latin typeface="Trebuchet MS"/>
                <a:cs typeface="Trebuchet MS"/>
              </a:rPr>
              <a:t>(automa</a:t>
            </a:r>
            <a:r>
              <a:rPr dirty="0" sz="900" spc="-25">
                <a:latin typeface="Trebuchet MS"/>
                <a:cs typeface="Trebuchet MS"/>
              </a:rPr>
              <a:t>t</a:t>
            </a:r>
            <a:r>
              <a:rPr dirty="0" sz="900" spc="-470">
                <a:latin typeface="Trebuchet MS"/>
                <a:cs typeface="Trebuchet MS"/>
              </a:rPr>
              <a:t>˘</a:t>
            </a:r>
            <a:r>
              <a:rPr dirty="0" sz="900" spc="-5">
                <a:latin typeface="Trebuchet MS"/>
                <a:cs typeface="Trebuchet MS"/>
              </a:rPr>
              <a:t>a)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65">
                <a:latin typeface="Trebuchet MS"/>
                <a:cs typeface="Trebuchet MS"/>
              </a:rPr>
              <a:t>(DH</a:t>
            </a:r>
            <a:r>
              <a:rPr dirty="0" sz="900" spc="65">
                <a:latin typeface="Trebuchet MS"/>
                <a:cs typeface="Trebuchet MS"/>
              </a:rPr>
              <a:t>C</a:t>
            </a:r>
            <a:r>
              <a:rPr dirty="0" sz="900" spc="65">
                <a:latin typeface="Trebuchet MS"/>
                <a:cs typeface="Trebuchet MS"/>
              </a:rPr>
              <a:t>P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125">
                <a:latin typeface="Trebuchet MS"/>
                <a:cs typeface="Trebuchet MS"/>
              </a:rPr>
              <a:t>–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Dynamic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Host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-25">
                <a:latin typeface="Trebuchet MS"/>
                <a:cs typeface="Trebuchet MS"/>
              </a:rPr>
              <a:t>Configuration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Prot</a:t>
            </a:r>
            <a:r>
              <a:rPr dirty="0" sz="900" spc="20">
                <a:latin typeface="Trebuchet MS"/>
                <a:cs typeface="Trebuchet MS"/>
              </a:rPr>
              <a:t>o</a:t>
            </a:r>
            <a:r>
              <a:rPr dirty="0" sz="900" spc="-45">
                <a:latin typeface="Trebuchet MS"/>
                <a:cs typeface="Trebuchet MS"/>
              </a:rPr>
              <a:t>co</a:t>
            </a:r>
            <a:r>
              <a:rPr dirty="0" sz="900" spc="-30">
                <a:latin typeface="Trebuchet MS"/>
                <a:cs typeface="Trebuchet MS"/>
              </a:rPr>
              <a:t>l</a:t>
            </a:r>
            <a:r>
              <a:rPr dirty="0" sz="900" spc="25">
                <a:latin typeface="Trebuchet MS"/>
                <a:cs typeface="Trebuchet MS"/>
              </a:rPr>
              <a:t>)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39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72740">
              <a:lnSpc>
                <a:spcPct val="100000"/>
              </a:lnSpc>
            </a:pPr>
            <a:r>
              <a:rPr dirty="0" spc="-50"/>
              <a:t>Configur</a:t>
            </a:r>
            <a:r>
              <a:rPr dirty="0" spc="-8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60"/>
              <a:t>tem</a:t>
            </a:r>
            <a:r>
              <a:rPr dirty="0" spc="-30"/>
              <a:t>p</a:t>
            </a:r>
            <a:r>
              <a:rPr dirty="0" spc="-105"/>
              <a:t>o</a:t>
            </a:r>
            <a:r>
              <a:rPr dirty="0" spc="-45"/>
              <a:t>r</a:t>
            </a:r>
            <a:r>
              <a:rPr dirty="0" spc="-100"/>
              <a:t>a</a:t>
            </a:r>
            <a:r>
              <a:rPr dirty="0" spc="-50"/>
              <a:t>r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118907"/>
            <a:ext cx="3989704" cy="161925"/>
          </a:xfrm>
          <a:custGeom>
            <a:avLst/>
            <a:gdLst/>
            <a:ahLst/>
            <a:cxnLst/>
            <a:rect l="l" t="t" r="r" b="b"/>
            <a:pathLst>
              <a:path w="3989704" h="161925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1464"/>
                </a:lnTo>
                <a:lnTo>
                  <a:pt x="3989654" y="161464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267714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633181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620481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671282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163142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213932"/>
            <a:ext cx="50749" cy="4192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311991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201232"/>
            <a:ext cx="0" cy="451484"/>
          </a:xfrm>
          <a:custGeom>
            <a:avLst/>
            <a:gdLst/>
            <a:ahLst/>
            <a:cxnLst/>
            <a:rect l="l" t="t" r="r" b="b"/>
            <a:pathLst>
              <a:path w="0" h="451485">
                <a:moveTo>
                  <a:pt x="0" y="450999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885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758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163132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835911"/>
            <a:ext cx="3989704" cy="177800"/>
          </a:xfrm>
          <a:custGeom>
            <a:avLst/>
            <a:gdLst/>
            <a:ahLst/>
            <a:cxnLst/>
            <a:rect l="l" t="t" r="r" b="b"/>
            <a:pathLst>
              <a:path w="3989704" h="1778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7280"/>
                </a:lnTo>
                <a:lnTo>
                  <a:pt x="3989654" y="177280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2000542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245804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233104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283904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880146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930939"/>
            <a:ext cx="50749" cy="3148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2044814"/>
            <a:ext cx="3989704" cy="252095"/>
          </a:xfrm>
          <a:custGeom>
            <a:avLst/>
            <a:gdLst/>
            <a:ahLst/>
            <a:cxnLst/>
            <a:rect l="l" t="t" r="r" b="b"/>
            <a:pathLst>
              <a:path w="3989704" h="252094">
                <a:moveTo>
                  <a:pt x="3989654" y="0"/>
                </a:moveTo>
                <a:lnTo>
                  <a:pt x="0" y="0"/>
                </a:lnTo>
                <a:lnTo>
                  <a:pt x="0" y="200990"/>
                </a:lnTo>
                <a:lnTo>
                  <a:pt x="4008" y="220714"/>
                </a:lnTo>
                <a:lnTo>
                  <a:pt x="14922" y="236867"/>
                </a:lnTo>
                <a:lnTo>
                  <a:pt x="31075" y="247782"/>
                </a:lnTo>
                <a:lnTo>
                  <a:pt x="50800" y="251790"/>
                </a:lnTo>
                <a:lnTo>
                  <a:pt x="3938854" y="251790"/>
                </a:lnTo>
                <a:lnTo>
                  <a:pt x="3958579" y="247782"/>
                </a:lnTo>
                <a:lnTo>
                  <a:pt x="3974732" y="236867"/>
                </a:lnTo>
                <a:lnTo>
                  <a:pt x="3985646" y="220714"/>
                </a:lnTo>
                <a:lnTo>
                  <a:pt x="3989654" y="2009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918239"/>
            <a:ext cx="0" cy="346710"/>
          </a:xfrm>
          <a:custGeom>
            <a:avLst/>
            <a:gdLst/>
            <a:ahLst/>
            <a:cxnLst/>
            <a:rect l="l" t="t" r="r" b="b"/>
            <a:pathLst>
              <a:path w="0" h="346710">
                <a:moveTo>
                  <a:pt x="0" y="34661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9055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8928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880139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47294" y="1121778"/>
            <a:ext cx="2875915" cy="1048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stati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ts val="955"/>
              </a:lnSpc>
              <a:spcBef>
                <a:spcPts val="305"/>
              </a:spcBef>
            </a:pP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ifconfig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PMingLiU"/>
                <a:cs typeface="PMingLiU"/>
              </a:rPr>
              <a:t>eth0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0">
                <a:solidFill>
                  <a:srgbClr val="FF0000"/>
                </a:solidFill>
                <a:latin typeface="PMingLiU"/>
                <a:cs typeface="PMingLiU"/>
              </a:rPr>
              <a:t>192.168.0.10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65">
                <a:solidFill>
                  <a:srgbClr val="FF0000"/>
                </a:solidFill>
                <a:latin typeface="PMingLiU"/>
                <a:cs typeface="PMingLiU"/>
              </a:rPr>
              <a:t>netmask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255.255.25</a:t>
            </a:r>
            <a:r>
              <a:rPr dirty="0" sz="800" spc="80">
                <a:solidFill>
                  <a:srgbClr val="FF0000"/>
                </a:solidFill>
                <a:latin typeface="PMingLiU"/>
                <a:cs typeface="PMingLiU"/>
              </a:rPr>
              <a:t>5</a:t>
            </a:r>
            <a:r>
              <a:rPr dirty="0" sz="800" spc="140">
                <a:solidFill>
                  <a:srgbClr val="FF0000"/>
                </a:solidFill>
                <a:latin typeface="PMingLiU"/>
                <a:cs typeface="PMingLiU"/>
              </a:rPr>
              <a:t>.0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route</a:t>
            </a:r>
            <a:r>
              <a:rPr dirty="0" sz="800" spc="11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60">
                <a:solidFill>
                  <a:srgbClr val="FF0000"/>
                </a:solidFill>
                <a:latin typeface="PMingLiU"/>
                <a:cs typeface="PMingLiU"/>
              </a:rPr>
              <a:t>add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125">
                <a:solidFill>
                  <a:srgbClr val="FF0000"/>
                </a:solidFill>
                <a:latin typeface="PMingLiU"/>
                <a:cs typeface="PMingLiU"/>
              </a:rPr>
              <a:t>default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-40">
                <a:solidFill>
                  <a:srgbClr val="FF0000"/>
                </a:solidFill>
                <a:latin typeface="PMingLiU"/>
                <a:cs typeface="PMingLiU"/>
              </a:rPr>
              <a:t>gw</a:t>
            </a:r>
            <a:r>
              <a:rPr dirty="0" sz="80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45">
                <a:solidFill>
                  <a:srgbClr val="FF0000"/>
                </a:solidFill>
                <a:latin typeface="PMingLiU"/>
                <a:cs typeface="PMingLiU"/>
              </a:rPr>
              <a:t>1</a:t>
            </a:r>
            <a:r>
              <a:rPr dirty="0" sz="800" spc="40">
                <a:solidFill>
                  <a:srgbClr val="FF0000"/>
                </a:solidFill>
                <a:latin typeface="PMingLiU"/>
                <a:cs typeface="PMingLiU"/>
              </a:rPr>
              <a:t>9</a:t>
            </a:r>
            <a:r>
              <a:rPr dirty="0" sz="800" spc="105">
                <a:solidFill>
                  <a:srgbClr val="FF0000"/>
                </a:solidFill>
                <a:latin typeface="PMingLiU"/>
                <a:cs typeface="PMingLiU"/>
              </a:rPr>
              <a:t>2.168.0.1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dinami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15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r>
              <a:rPr dirty="0" sz="900" spc="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60">
                <a:solidFill>
                  <a:srgbClr val="FFFFFF"/>
                </a:solidFill>
                <a:latin typeface="Trebuchet MS"/>
                <a:cs typeface="Trebuchet MS"/>
              </a:rPr>
              <a:t>(DHCP)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375"/>
              </a:spcBef>
            </a:pP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120">
                <a:solidFill>
                  <a:srgbClr val="FF0000"/>
                </a:solidFill>
                <a:latin typeface="PMingLiU"/>
                <a:cs typeface="PMingLiU"/>
              </a:rPr>
              <a:t>dhclient</a:t>
            </a:r>
            <a:r>
              <a:rPr dirty="0" sz="800" spc="120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5">
                <a:solidFill>
                  <a:srgbClr val="FF0000"/>
                </a:solidFill>
                <a:latin typeface="PMingLiU"/>
                <a:cs typeface="PMingLiU"/>
              </a:rPr>
              <a:t> </a:t>
            </a:r>
            <a:r>
              <a:rPr dirty="0" sz="800" spc="95">
                <a:solidFill>
                  <a:srgbClr val="FF0000"/>
                </a:solidFill>
                <a:latin typeface="PMingLiU"/>
                <a:cs typeface="PMingLiU"/>
              </a:rPr>
              <a:t>eth0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5" action="ppaction://hlinksldjump"/>
              </a:rPr>
              <a:t>Cursul</a:t>
            </a:r>
            <a:r>
              <a:rPr dirty="0" baseline="5555" sz="750" spc="30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8,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Configu</a:t>
            </a:r>
            <a:r>
              <a:rPr dirty="0" baseline="5555" sz="750" spc="-44">
                <a:hlinkClick r:id="rId15" action="ppaction://hlinksldjump"/>
              </a:rPr>
              <a:t>r</a:t>
            </a:r>
            <a:r>
              <a:rPr dirty="0" baseline="5555" sz="750" spc="-457">
                <a:hlinkClick r:id="rId15" action="ppaction://hlinksldjump"/>
              </a:rPr>
              <a:t>˘</a:t>
            </a:r>
            <a:r>
              <a:rPr dirty="0" baseline="5555" sz="750" spc="-37">
                <a:hlinkClick r:id="rId15" action="ppaction://hlinksldjump"/>
              </a:rPr>
              <a:t>ari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67">
                <a:hlinkClick r:id="rId15" action="ppaction://hlinksldjump"/>
              </a:rPr>
              <a:t>de</a:t>
            </a:r>
            <a:r>
              <a:rPr dirty="0" baseline="5555" sz="750" spc="22">
                <a:hlinkClick r:id="rId15" action="ppaction://hlinksldjump"/>
              </a:rPr>
              <a:t> </a:t>
            </a:r>
            <a:r>
              <a:rPr dirty="0" baseline="5555" sz="750" spc="-52">
                <a:hlinkClick r:id="rId15" action="ppaction://hlinksldjump"/>
              </a:rPr>
              <a:t>re</a:t>
            </a:r>
            <a:r>
              <a:rPr dirty="0" baseline="5555" sz="750" spc="-254">
                <a:hlinkClick r:id="rId15" action="ppaction://hlinksldjump"/>
              </a:rPr>
              <a:t>t</a:t>
            </a:r>
            <a:r>
              <a:rPr dirty="0" sz="500" spc="0">
                <a:hlinkClick r:id="rId15" action="ppaction://hlinksldjump"/>
              </a:rPr>
              <a:t>,</a:t>
            </a:r>
            <a:r>
              <a:rPr dirty="0" baseline="5555" sz="750" spc="-52">
                <a:hlinkClick r:id="rId15" action="ppaction://hlinksldjump"/>
              </a:rPr>
              <a:t>ea</a:t>
            </a:r>
            <a:endParaRPr baseline="5555" sz="750"/>
          </a:p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40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770505">
              <a:lnSpc>
                <a:spcPct val="100000"/>
              </a:lnSpc>
            </a:pPr>
            <a:r>
              <a:rPr dirty="0" spc="-50"/>
              <a:t>Configur</a:t>
            </a:r>
            <a:r>
              <a:rPr dirty="0" spc="-80"/>
              <a:t>a</a:t>
            </a:r>
            <a:r>
              <a:rPr dirty="0" spc="-75"/>
              <a:t>re</a:t>
            </a:r>
            <a:r>
              <a:rPr dirty="0" spc="10"/>
              <a:t> </a:t>
            </a:r>
            <a:r>
              <a:rPr dirty="0" spc="-35"/>
              <a:t>p</a:t>
            </a:r>
            <a:r>
              <a:rPr dirty="0" spc="-70"/>
              <a:t>ermanen</a:t>
            </a:r>
            <a:r>
              <a:rPr dirty="0" spc="-55"/>
              <a:t>t</a:t>
            </a:r>
            <a:r>
              <a:rPr dirty="0" spc="-650"/>
              <a:t>˘</a:t>
            </a:r>
            <a:r>
              <a:rPr dirty="0" spc="-75"/>
              <a:t>a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193" y="1045844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194" y="1197813"/>
            <a:ext cx="3989653" cy="50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9994" y="1443088"/>
            <a:ext cx="101600" cy="10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35348" y="1430388"/>
            <a:ext cx="114249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10794" y="1481188"/>
            <a:ext cx="3837254" cy="63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98848" y="1090079"/>
            <a:ext cx="50749" cy="10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98848" y="1140876"/>
            <a:ext cx="50749" cy="3022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193" y="1242098"/>
            <a:ext cx="3989704" cy="252095"/>
          </a:xfrm>
          <a:custGeom>
            <a:avLst/>
            <a:gdLst/>
            <a:ahLst/>
            <a:cxnLst/>
            <a:rect l="l" t="t" r="r" b="b"/>
            <a:pathLst>
              <a:path w="3989704" h="252094">
                <a:moveTo>
                  <a:pt x="3989654" y="0"/>
                </a:moveTo>
                <a:lnTo>
                  <a:pt x="0" y="0"/>
                </a:lnTo>
                <a:lnTo>
                  <a:pt x="0" y="200990"/>
                </a:lnTo>
                <a:lnTo>
                  <a:pt x="4008" y="220714"/>
                </a:lnTo>
                <a:lnTo>
                  <a:pt x="14922" y="236867"/>
                </a:lnTo>
                <a:lnTo>
                  <a:pt x="31075" y="247782"/>
                </a:lnTo>
                <a:lnTo>
                  <a:pt x="50800" y="251790"/>
                </a:lnTo>
                <a:lnTo>
                  <a:pt x="3938854" y="251790"/>
                </a:lnTo>
                <a:lnTo>
                  <a:pt x="3958579" y="247782"/>
                </a:lnTo>
                <a:lnTo>
                  <a:pt x="3974732" y="236867"/>
                </a:lnTo>
                <a:lnTo>
                  <a:pt x="3985646" y="220714"/>
                </a:lnTo>
                <a:lnTo>
                  <a:pt x="3989654" y="2009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98848" y="1128176"/>
            <a:ext cx="0" cy="334010"/>
          </a:xfrm>
          <a:custGeom>
            <a:avLst/>
            <a:gdLst/>
            <a:ahLst/>
            <a:cxnLst/>
            <a:rect l="l" t="t" r="r" b="b"/>
            <a:pathLst>
              <a:path w="0" h="334009">
                <a:moveTo>
                  <a:pt x="0" y="333961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98848" y="11154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98848" y="11027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98848" y="1090076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193" y="1615642"/>
            <a:ext cx="3989704" cy="165100"/>
          </a:xfrm>
          <a:custGeom>
            <a:avLst/>
            <a:gdLst/>
            <a:ahLst/>
            <a:cxnLst/>
            <a:rect l="l" t="t" r="r" b="b"/>
            <a:pathLst>
              <a:path w="3989704" h="165100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4627"/>
                </a:lnTo>
                <a:lnTo>
                  <a:pt x="3989654" y="164627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194" y="1767611"/>
            <a:ext cx="3989653" cy="506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9994" y="2493683"/>
            <a:ext cx="101600" cy="101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35348" y="2480983"/>
            <a:ext cx="114249" cy="114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10794" y="2531783"/>
            <a:ext cx="3837254" cy="634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298848" y="1659877"/>
            <a:ext cx="50749" cy="101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298848" y="1710668"/>
            <a:ext cx="50749" cy="78301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9193" y="1811889"/>
            <a:ext cx="3989704" cy="732790"/>
          </a:xfrm>
          <a:custGeom>
            <a:avLst/>
            <a:gdLst/>
            <a:ahLst/>
            <a:cxnLst/>
            <a:rect l="l" t="t" r="r" b="b"/>
            <a:pathLst>
              <a:path w="3989704" h="732789">
                <a:moveTo>
                  <a:pt x="3989654" y="0"/>
                </a:moveTo>
                <a:lnTo>
                  <a:pt x="0" y="0"/>
                </a:lnTo>
                <a:lnTo>
                  <a:pt x="0" y="681793"/>
                </a:lnTo>
                <a:lnTo>
                  <a:pt x="4008" y="701517"/>
                </a:lnTo>
                <a:lnTo>
                  <a:pt x="14922" y="717670"/>
                </a:lnTo>
                <a:lnTo>
                  <a:pt x="31075" y="728585"/>
                </a:lnTo>
                <a:lnTo>
                  <a:pt x="50800" y="732593"/>
                </a:lnTo>
                <a:lnTo>
                  <a:pt x="3938854" y="732593"/>
                </a:lnTo>
                <a:lnTo>
                  <a:pt x="3958579" y="728585"/>
                </a:lnTo>
                <a:lnTo>
                  <a:pt x="3974732" y="717670"/>
                </a:lnTo>
                <a:lnTo>
                  <a:pt x="3985646" y="701517"/>
                </a:lnTo>
                <a:lnTo>
                  <a:pt x="3989654" y="681793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298848" y="1697968"/>
            <a:ext cx="0" cy="815340"/>
          </a:xfrm>
          <a:custGeom>
            <a:avLst/>
            <a:gdLst/>
            <a:ahLst/>
            <a:cxnLst/>
            <a:rect l="l" t="t" r="r" b="b"/>
            <a:pathLst>
              <a:path w="0" h="815339">
                <a:moveTo>
                  <a:pt x="0" y="814764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298848" y="16852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98848" y="16725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98848" y="1659868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699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9193" y="2666237"/>
            <a:ext cx="3989704" cy="166370"/>
          </a:xfrm>
          <a:custGeom>
            <a:avLst/>
            <a:gdLst/>
            <a:ahLst/>
            <a:cxnLst/>
            <a:rect l="l" t="t" r="r" b="b"/>
            <a:pathLst>
              <a:path w="3989704" h="166369">
                <a:moveTo>
                  <a:pt x="3938854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66301"/>
                </a:lnTo>
                <a:lnTo>
                  <a:pt x="3989654" y="166301"/>
                </a:lnTo>
                <a:lnTo>
                  <a:pt x="3989654" y="50800"/>
                </a:lnTo>
                <a:lnTo>
                  <a:pt x="3985646" y="31075"/>
                </a:lnTo>
                <a:lnTo>
                  <a:pt x="3974732" y="14922"/>
                </a:lnTo>
                <a:lnTo>
                  <a:pt x="3958579" y="4008"/>
                </a:lnTo>
                <a:lnTo>
                  <a:pt x="3938854" y="0"/>
                </a:lnTo>
                <a:close/>
              </a:path>
            </a:pathLst>
          </a:custGeom>
          <a:solidFill>
            <a:srgbClr val="B854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194" y="2819882"/>
            <a:ext cx="3989653" cy="5060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59994" y="3185350"/>
            <a:ext cx="101600" cy="1016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35348" y="3172650"/>
            <a:ext cx="114249" cy="1143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0794" y="3223450"/>
            <a:ext cx="3837254" cy="634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98848" y="2710472"/>
            <a:ext cx="50749" cy="101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298848" y="2761263"/>
            <a:ext cx="50749" cy="42408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193" y="2864160"/>
            <a:ext cx="3989704" cy="372110"/>
          </a:xfrm>
          <a:custGeom>
            <a:avLst/>
            <a:gdLst/>
            <a:ahLst/>
            <a:cxnLst/>
            <a:rect l="l" t="t" r="r" b="b"/>
            <a:pathLst>
              <a:path w="3989704" h="372110">
                <a:moveTo>
                  <a:pt x="3989654" y="0"/>
                </a:moveTo>
                <a:lnTo>
                  <a:pt x="0" y="0"/>
                </a:lnTo>
                <a:lnTo>
                  <a:pt x="0" y="321190"/>
                </a:lnTo>
                <a:lnTo>
                  <a:pt x="4008" y="340915"/>
                </a:lnTo>
                <a:lnTo>
                  <a:pt x="14922" y="357068"/>
                </a:lnTo>
                <a:lnTo>
                  <a:pt x="31075" y="367982"/>
                </a:lnTo>
                <a:lnTo>
                  <a:pt x="50800" y="371991"/>
                </a:lnTo>
                <a:lnTo>
                  <a:pt x="3938854" y="371991"/>
                </a:lnTo>
                <a:lnTo>
                  <a:pt x="3958579" y="367982"/>
                </a:lnTo>
                <a:lnTo>
                  <a:pt x="3974732" y="357068"/>
                </a:lnTo>
                <a:lnTo>
                  <a:pt x="3985646" y="340915"/>
                </a:lnTo>
                <a:lnTo>
                  <a:pt x="3989654" y="321190"/>
                </a:lnTo>
                <a:lnTo>
                  <a:pt x="3989654" y="0"/>
                </a:lnTo>
                <a:close/>
              </a:path>
            </a:pathLst>
          </a:custGeom>
          <a:solidFill>
            <a:srgbClr val="E9CC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298848" y="2748563"/>
            <a:ext cx="0" cy="455930"/>
          </a:xfrm>
          <a:custGeom>
            <a:avLst/>
            <a:gdLst/>
            <a:ahLst/>
            <a:cxnLst/>
            <a:rect l="l" t="t" r="r" b="b"/>
            <a:pathLst>
              <a:path w="0" h="455930">
                <a:moveTo>
                  <a:pt x="0" y="455837"/>
                </a:moveTo>
                <a:lnTo>
                  <a:pt x="0" y="0"/>
                </a:lnTo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298848" y="27358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298848" y="27231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CECEC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98848" y="2710463"/>
            <a:ext cx="0" cy="12700"/>
          </a:xfrm>
          <a:custGeom>
            <a:avLst/>
            <a:gdLst/>
            <a:ahLst/>
            <a:cxnLst/>
            <a:rect l="l" t="t" r="r" b="b"/>
            <a:pathLst>
              <a:path w="0" h="12700">
                <a:moveTo>
                  <a:pt x="0" y="12700"/>
                </a:moveTo>
                <a:lnTo>
                  <a:pt x="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47294" y="450824"/>
            <a:ext cx="3538854" cy="2658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160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Cu</a:t>
            </a:r>
            <a:r>
              <a:rPr dirty="0" sz="1100" spc="-80">
                <a:latin typeface="Arial"/>
                <a:cs typeface="Arial"/>
              </a:rPr>
              <a:t>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realizea</a:t>
            </a:r>
            <a:r>
              <a:rPr dirty="0" sz="1100" spc="-85">
                <a:latin typeface="Arial"/>
                <a:cs typeface="Arial"/>
              </a:rPr>
              <a:t>z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configur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ermanen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5">
                <a:latin typeface="Arial"/>
                <a:cs typeface="Arial"/>
              </a:rPr>
              <a:t>a?</a:t>
            </a:r>
            <a:endParaRPr sz="11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baseline="13888" sz="900" spc="120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4">
                <a:latin typeface="Arial"/>
                <a:cs typeface="Arial"/>
              </a:rPr>
              <a:t>ˆ</a:t>
            </a:r>
            <a:r>
              <a:rPr dirty="0" sz="1000" spc="-45">
                <a:latin typeface="Arial"/>
                <a:cs typeface="Arial"/>
              </a:rPr>
              <a:t>ın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cadrul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unui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fi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-35">
                <a:latin typeface="Arial"/>
                <a:cs typeface="Arial"/>
              </a:rPr>
              <a:t>ier</a:t>
            </a:r>
            <a:endParaRPr sz="1000">
              <a:latin typeface="Arial"/>
              <a:cs typeface="Arial"/>
            </a:endParaRPr>
          </a:p>
          <a:p>
            <a:pPr marL="429259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/etc/network/interfaces</a:t>
            </a:r>
            <a:r>
              <a:rPr dirty="0" sz="1000" spc="-270">
                <a:latin typeface="Courier New"/>
                <a:cs typeface="Courier New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sistemele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Debian-based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800">
              <a:latin typeface="Times New Roman"/>
              <a:cs typeface="Times New Roman"/>
            </a:endParaRPr>
          </a:p>
          <a:p>
            <a:pPr algn="ctr" marR="2472055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Configur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dinami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ct val="100000"/>
              </a:lnSpc>
              <a:spcBef>
                <a:spcPts val="325"/>
              </a:spcBef>
            </a:pPr>
            <a:r>
              <a:rPr dirty="0" sz="800" spc="130">
                <a:latin typeface="PMingLiU"/>
                <a:cs typeface="PMingLiU"/>
              </a:rPr>
              <a:t>iface</a:t>
            </a:r>
            <a:r>
              <a:rPr dirty="0" sz="800" spc="13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eth0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inet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55">
                <a:latin typeface="PMingLiU"/>
                <a:cs typeface="PMingLiU"/>
              </a:rPr>
              <a:t>dhcp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Configur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stati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4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endParaRPr sz="900">
              <a:latin typeface="Trebuchet MS"/>
              <a:cs typeface="Trebuchet MS"/>
            </a:endParaRPr>
          </a:p>
          <a:p>
            <a:pPr marL="442595" marR="2012314" indent="-215265">
              <a:lnSpc>
                <a:spcPts val="950"/>
              </a:lnSpc>
              <a:spcBef>
                <a:spcPts val="365"/>
              </a:spcBef>
            </a:pPr>
            <a:r>
              <a:rPr dirty="0" sz="800" spc="130">
                <a:latin typeface="PMingLiU"/>
                <a:cs typeface="PMingLiU"/>
              </a:rPr>
              <a:t>iface</a:t>
            </a:r>
            <a:r>
              <a:rPr dirty="0" sz="800" spc="13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eth0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40">
                <a:latin typeface="PMingLiU"/>
                <a:cs typeface="PMingLiU"/>
              </a:rPr>
              <a:t>inet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55">
                <a:latin typeface="PMingLiU"/>
                <a:cs typeface="PMingLiU"/>
              </a:rPr>
              <a:t>static</a:t>
            </a:r>
            <a:r>
              <a:rPr dirty="0" sz="800" spc="125">
                <a:latin typeface="PMingLiU"/>
                <a:cs typeface="PMingLiU"/>
              </a:rPr>
              <a:t> </a:t>
            </a:r>
            <a:r>
              <a:rPr dirty="0" sz="800" spc="100">
                <a:latin typeface="PMingLiU"/>
                <a:cs typeface="PMingLiU"/>
              </a:rPr>
              <a:t>address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192.168.0.</a:t>
            </a:r>
            <a:r>
              <a:rPr dirty="0" sz="800" spc="105">
                <a:latin typeface="PMingLiU"/>
                <a:cs typeface="PMingLiU"/>
              </a:rPr>
              <a:t>1</a:t>
            </a:r>
            <a:r>
              <a:rPr dirty="0" sz="800" spc="45">
                <a:latin typeface="PMingLiU"/>
                <a:cs typeface="PMingLiU"/>
              </a:rPr>
              <a:t>0</a:t>
            </a:r>
            <a:endParaRPr sz="800">
              <a:latin typeface="PMingLiU"/>
              <a:cs typeface="PMingLiU"/>
            </a:endParaRPr>
          </a:p>
          <a:p>
            <a:pPr marL="442595">
              <a:lnSpc>
                <a:spcPts val="910"/>
              </a:lnSpc>
            </a:pPr>
            <a:r>
              <a:rPr dirty="0" sz="800" spc="65">
                <a:latin typeface="PMingLiU"/>
                <a:cs typeface="PMingLiU"/>
              </a:rPr>
              <a:t>netmask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0">
                <a:latin typeface="PMingLiU"/>
                <a:cs typeface="PMingLiU"/>
              </a:rPr>
              <a:t>255.255.25</a:t>
            </a:r>
            <a:r>
              <a:rPr dirty="0" sz="800" spc="80">
                <a:latin typeface="PMingLiU"/>
                <a:cs typeface="PMingLiU"/>
              </a:rPr>
              <a:t>5</a:t>
            </a:r>
            <a:r>
              <a:rPr dirty="0" sz="800" spc="140">
                <a:latin typeface="PMingLiU"/>
                <a:cs typeface="PMingLiU"/>
              </a:rPr>
              <a:t>.0</a:t>
            </a:r>
            <a:endParaRPr sz="800">
              <a:latin typeface="PMingLiU"/>
              <a:cs typeface="PMingLiU"/>
            </a:endParaRPr>
          </a:p>
          <a:p>
            <a:pPr marL="442595">
              <a:lnSpc>
                <a:spcPts val="944"/>
              </a:lnSpc>
            </a:pPr>
            <a:r>
              <a:rPr dirty="0" sz="800" spc="100">
                <a:latin typeface="PMingLiU"/>
                <a:cs typeface="PMingLiU"/>
              </a:rPr>
              <a:t>broadcast</a:t>
            </a:r>
            <a:r>
              <a:rPr dirty="0" sz="800" spc="1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85">
                <a:latin typeface="PMingLiU"/>
                <a:cs typeface="PMingLiU"/>
              </a:rPr>
              <a:t>192.168.</a:t>
            </a:r>
            <a:r>
              <a:rPr dirty="0" sz="800" spc="95">
                <a:latin typeface="PMingLiU"/>
                <a:cs typeface="PMingLiU"/>
              </a:rPr>
              <a:t>0</a:t>
            </a:r>
            <a:r>
              <a:rPr dirty="0" sz="800" spc="90">
                <a:latin typeface="PMingLiU"/>
                <a:cs typeface="PMingLiU"/>
              </a:rPr>
              <a:t>.255</a:t>
            </a:r>
            <a:endParaRPr sz="800">
              <a:latin typeface="PMingLiU"/>
              <a:cs typeface="PMingLiU"/>
            </a:endParaRPr>
          </a:p>
          <a:p>
            <a:pPr marL="442595">
              <a:lnSpc>
                <a:spcPts val="955"/>
              </a:lnSpc>
            </a:pPr>
            <a:r>
              <a:rPr dirty="0" sz="800" spc="65">
                <a:latin typeface="PMingLiU"/>
                <a:cs typeface="PMingLiU"/>
              </a:rPr>
              <a:t>gateway</a:t>
            </a:r>
            <a:r>
              <a:rPr dirty="0" sz="800" spc="6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192.168.0.1</a:t>
            </a:r>
            <a:endParaRPr sz="800">
              <a:latin typeface="PMingLiU"/>
              <a:cs typeface="PMingLiU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7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900" spc="-10">
                <a:solidFill>
                  <a:srgbClr val="FFFFFF"/>
                </a:solidFill>
                <a:latin typeface="Trebuchet MS"/>
                <a:cs typeface="Trebuchet MS"/>
              </a:rPr>
              <a:t>Activ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26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baseline="-11111" sz="750" spc="-22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dirty="0" baseline="-11111" sz="750" spc="-82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z</a:t>
            </a:r>
            <a:r>
              <a:rPr dirty="0" sz="900" spc="-35">
                <a:solidFill>
                  <a:srgbClr val="FFFFFF"/>
                </a:solidFill>
                <a:latin typeface="Trebuchet MS"/>
                <a:cs typeface="Trebuchet MS"/>
              </a:rPr>
              <a:t>act</a:t>
            </a:r>
            <a:r>
              <a:rPr dirty="0" sz="900" spc="-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900" spc="-25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dirty="0" sz="900" spc="-5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30">
                <a:solidFill>
                  <a:srgbClr val="FFFFFF"/>
                </a:solidFill>
                <a:latin typeface="Trebuchet MS"/>
                <a:cs typeface="Trebuchet MS"/>
              </a:rPr>
              <a:t>configur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60">
                <a:solidFill>
                  <a:srgbClr val="FFFFFF"/>
                </a:solidFill>
                <a:latin typeface="Trebuchet MS"/>
                <a:cs typeface="Trebuchet MS"/>
              </a:rPr>
              <a:t>re</a:t>
            </a:r>
            <a:r>
              <a:rPr dirty="0" sz="900" spc="3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ersisten</a:t>
            </a:r>
            <a:r>
              <a:rPr dirty="0" sz="900" spc="-4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4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900" spc="-470">
                <a:solidFill>
                  <a:srgbClr val="FFFFFF"/>
                </a:solidFill>
                <a:latin typeface="Trebuchet MS"/>
                <a:cs typeface="Trebuchet MS"/>
              </a:rPr>
              <a:t>˘</a:t>
            </a:r>
            <a:endParaRPr sz="900">
              <a:latin typeface="Trebuchet MS"/>
              <a:cs typeface="Trebuchet MS"/>
            </a:endParaRPr>
          </a:p>
          <a:p>
            <a:pPr marL="227329">
              <a:lnSpc>
                <a:spcPts val="955"/>
              </a:lnSpc>
              <a:spcBef>
                <a:spcPts val="340"/>
              </a:spcBef>
            </a:pP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120">
                <a:latin typeface="PMingLiU"/>
                <a:cs typeface="PMingLiU"/>
              </a:rPr>
              <a:t>ifup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eth0</a:t>
            </a:r>
            <a:endParaRPr sz="800">
              <a:latin typeface="PMingLiU"/>
              <a:cs typeface="PMingLiU"/>
            </a:endParaRPr>
          </a:p>
          <a:p>
            <a:pPr marL="227329">
              <a:lnSpc>
                <a:spcPts val="955"/>
              </a:lnSpc>
            </a:pPr>
            <a:r>
              <a:rPr dirty="0" sz="800" spc="45">
                <a:latin typeface="PMingLiU"/>
                <a:cs typeface="PMingLiU"/>
              </a:rPr>
              <a:t>#</a:t>
            </a:r>
            <a:r>
              <a:rPr dirty="0" sz="800" spc="45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65">
                <a:latin typeface="PMingLiU"/>
                <a:cs typeface="PMingLiU"/>
              </a:rPr>
              <a:t>ifdown</a:t>
            </a:r>
            <a:r>
              <a:rPr dirty="0" sz="800">
                <a:latin typeface="PMingLiU"/>
                <a:cs typeface="PMingLiU"/>
              </a:rPr>
              <a:t> </a:t>
            </a:r>
            <a:r>
              <a:rPr dirty="0" sz="800" spc="5">
                <a:latin typeface="PMingLiU"/>
                <a:cs typeface="PMingLiU"/>
              </a:rPr>
              <a:t> </a:t>
            </a:r>
            <a:r>
              <a:rPr dirty="0" sz="800" spc="95">
                <a:latin typeface="PMingLiU"/>
                <a:cs typeface="PMingLiU"/>
              </a:rPr>
              <a:t>eth0</a:t>
            </a:r>
            <a:endParaRPr sz="800">
              <a:latin typeface="PMingLiU"/>
              <a:cs typeface="PMingLiU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21" action="ppaction://hlinksldjump"/>
              </a:rPr>
              <a:t>Cursul</a:t>
            </a:r>
            <a:r>
              <a:rPr dirty="0" baseline="5555" sz="750" spc="30">
                <a:hlinkClick r:id="rId21" action="ppaction://hlinksldjump"/>
              </a:rPr>
              <a:t> </a:t>
            </a:r>
            <a:r>
              <a:rPr dirty="0" baseline="5555" sz="750" spc="-52">
                <a:hlinkClick r:id="rId21" action="ppaction://hlinksldjump"/>
              </a:rPr>
              <a:t>8,</a:t>
            </a:r>
            <a:r>
              <a:rPr dirty="0" baseline="5555" sz="750" spc="22">
                <a:hlinkClick r:id="rId21" action="ppaction://hlinksldjump"/>
              </a:rPr>
              <a:t> </a:t>
            </a:r>
            <a:r>
              <a:rPr dirty="0" baseline="5555" sz="750" spc="-52">
                <a:hlinkClick r:id="rId21" action="ppaction://hlinksldjump"/>
              </a:rPr>
              <a:t>Configu</a:t>
            </a:r>
            <a:r>
              <a:rPr dirty="0" baseline="5555" sz="750" spc="-44">
                <a:hlinkClick r:id="rId21" action="ppaction://hlinksldjump"/>
              </a:rPr>
              <a:t>r</a:t>
            </a:r>
            <a:r>
              <a:rPr dirty="0" baseline="5555" sz="750" spc="-457">
                <a:hlinkClick r:id="rId21" action="ppaction://hlinksldjump"/>
              </a:rPr>
              <a:t>˘</a:t>
            </a:r>
            <a:r>
              <a:rPr dirty="0" baseline="5555" sz="750" spc="-37">
                <a:hlinkClick r:id="rId21" action="ppaction://hlinksldjump"/>
              </a:rPr>
              <a:t>ari</a:t>
            </a:r>
            <a:r>
              <a:rPr dirty="0" baseline="5555" sz="750" spc="22">
                <a:hlinkClick r:id="rId21" action="ppaction://hlinksldjump"/>
              </a:rPr>
              <a:t> </a:t>
            </a:r>
            <a:r>
              <a:rPr dirty="0" baseline="5555" sz="750" spc="-67">
                <a:hlinkClick r:id="rId21" action="ppaction://hlinksldjump"/>
              </a:rPr>
              <a:t>de</a:t>
            </a:r>
            <a:r>
              <a:rPr dirty="0" baseline="5555" sz="750" spc="22">
                <a:hlinkClick r:id="rId21" action="ppaction://hlinksldjump"/>
              </a:rPr>
              <a:t> </a:t>
            </a:r>
            <a:r>
              <a:rPr dirty="0" baseline="5555" sz="750" spc="-52">
                <a:hlinkClick r:id="rId21" action="ppaction://hlinksldjump"/>
              </a:rPr>
              <a:t>re</a:t>
            </a:r>
            <a:r>
              <a:rPr dirty="0" baseline="5555" sz="750" spc="-254">
                <a:hlinkClick r:id="rId21" action="ppaction://hlinksldjump"/>
              </a:rPr>
              <a:t>t</a:t>
            </a:r>
            <a:r>
              <a:rPr dirty="0" sz="500" spc="0">
                <a:hlinkClick r:id="rId21" action="ppaction://hlinksldjump"/>
              </a:rPr>
              <a:t>,</a:t>
            </a:r>
            <a:r>
              <a:rPr dirty="0" baseline="5555" sz="750" spc="-52">
                <a:hlinkClick r:id="rId21" action="ppaction://hlinksldjump"/>
              </a:rPr>
              <a:t>ea</a:t>
            </a:r>
            <a:endParaRPr baseline="5555" sz="750"/>
          </a:p>
        </p:txBody>
      </p:sp>
      <p:sp>
        <p:nvSpPr>
          <p:cNvPr id="45" name="object 4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41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81605">
              <a:lnSpc>
                <a:spcPct val="100000"/>
              </a:lnSpc>
            </a:pPr>
            <a:r>
              <a:rPr dirty="0" spc="-65"/>
              <a:t>Sum</a:t>
            </a:r>
            <a:r>
              <a:rPr dirty="0" spc="-90"/>
              <a:t>a</a:t>
            </a:r>
            <a:r>
              <a:rPr dirty="0" spc="-40"/>
              <a:t>r</a:t>
            </a:r>
            <a:r>
              <a:rPr dirty="0" spc="15"/>
              <a:t> </a:t>
            </a:r>
            <a:r>
              <a:rPr dirty="0" spc="-35"/>
              <a:t>p</a:t>
            </a:r>
            <a:r>
              <a:rPr dirty="0" spc="-55"/>
              <a:t>entru</a:t>
            </a:r>
            <a:r>
              <a:rPr dirty="0" spc="15"/>
              <a:t> </a:t>
            </a:r>
            <a:r>
              <a:rPr dirty="0" spc="-50"/>
              <a:t>configur</a:t>
            </a:r>
            <a:r>
              <a:rPr dirty="0" spc="-95"/>
              <a:t>a</a:t>
            </a:r>
            <a:r>
              <a:rPr dirty="0" spc="-75"/>
              <a:t>re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46455"/>
            <a:ext cx="3576954" cy="2810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7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configur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te</a:t>
            </a:r>
            <a:r>
              <a:rPr dirty="0" sz="1100" spc="-60">
                <a:latin typeface="Arial"/>
                <a:cs typeface="Arial"/>
              </a:rPr>
              <a:t>m</a:t>
            </a:r>
            <a:r>
              <a:rPr dirty="0" sz="1100" spc="-1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15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mas</a:t>
            </a:r>
            <a:r>
              <a:rPr dirty="0" sz="1000" spc="-7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577215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35">
                <a:latin typeface="PMingLiU"/>
                <a:cs typeface="PMingLiU"/>
              </a:rPr>
              <a:t>ifconfig</a:t>
            </a:r>
            <a:endParaRPr sz="900">
              <a:latin typeface="PMingLiU"/>
              <a:cs typeface="PMingLiU"/>
            </a:endParaRPr>
          </a:p>
          <a:p>
            <a:pPr marL="577215">
              <a:lnSpc>
                <a:spcPts val="105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30">
                <a:latin typeface="PMingLiU"/>
                <a:cs typeface="PMingLiU"/>
              </a:rPr>
              <a:t>dhclient</a:t>
            </a:r>
            <a:endParaRPr sz="900">
              <a:latin typeface="PMingLiU"/>
              <a:cs typeface="PMingLiU"/>
            </a:endParaRPr>
          </a:p>
          <a:p>
            <a:pPr marL="300355">
              <a:lnSpc>
                <a:spcPts val="117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default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gate</a:t>
            </a:r>
            <a:r>
              <a:rPr dirty="0" sz="1000" spc="-105" i="1">
                <a:latin typeface="Trebuchet MS"/>
                <a:cs typeface="Trebuchet MS"/>
              </a:rPr>
              <a:t>w</a:t>
            </a:r>
            <a:r>
              <a:rPr dirty="0" sz="1000" spc="-80" i="1">
                <a:latin typeface="Trebuchet MS"/>
                <a:cs typeface="Trebuchet MS"/>
              </a:rPr>
              <a:t>a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endParaRPr sz="1000">
              <a:latin typeface="Trebuchet MS"/>
              <a:cs typeface="Trebuchet MS"/>
            </a:endParaRPr>
          </a:p>
          <a:p>
            <a:pPr marL="577215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20">
                <a:latin typeface="PMingLiU"/>
                <a:cs typeface="PMingLiU"/>
              </a:rPr>
              <a:t>route</a:t>
            </a:r>
            <a:endParaRPr sz="900">
              <a:latin typeface="PMingLiU"/>
              <a:cs typeface="PMingLiU"/>
            </a:endParaRPr>
          </a:p>
          <a:p>
            <a:pPr marL="577215">
              <a:lnSpc>
                <a:spcPts val="1055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30">
                <a:latin typeface="PMingLiU"/>
                <a:cs typeface="PMingLiU"/>
              </a:rPr>
              <a:t>dhclient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ts val="124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configur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45">
                <a:latin typeface="Arial"/>
                <a:cs typeface="Arial"/>
              </a:rPr>
              <a:t>ersisten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sisteme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Debian-based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15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mas</a:t>
            </a:r>
            <a:r>
              <a:rPr dirty="0" sz="1000" spc="-7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default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gate</a:t>
            </a:r>
            <a:r>
              <a:rPr dirty="0" sz="1000" spc="-105" i="1">
                <a:latin typeface="Trebuchet MS"/>
                <a:cs typeface="Trebuchet MS"/>
              </a:rPr>
              <a:t>w</a:t>
            </a:r>
            <a:r>
              <a:rPr dirty="0" sz="1000" spc="-80" i="1">
                <a:latin typeface="Trebuchet MS"/>
                <a:cs typeface="Trebuchet MS"/>
              </a:rPr>
              <a:t>a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endParaRPr sz="1000">
              <a:latin typeface="Trebuchet MS"/>
              <a:cs typeface="Trebuchet MS"/>
            </a:endParaRPr>
          </a:p>
          <a:p>
            <a:pPr marL="577215">
              <a:lnSpc>
                <a:spcPct val="10000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30">
                <a:latin typeface="PMingLiU"/>
                <a:cs typeface="PMingLiU"/>
              </a:rPr>
              <a:t>/etc/network/interfaces</a:t>
            </a:r>
            <a:endParaRPr sz="900">
              <a:latin typeface="PMingLiU"/>
              <a:cs typeface="PMingLiU"/>
            </a:endParaRPr>
          </a:p>
          <a:p>
            <a:pPr marL="577215">
              <a:lnSpc>
                <a:spcPts val="1050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30">
                <a:latin typeface="PMingLiU"/>
                <a:cs typeface="PMingLiU"/>
              </a:rPr>
              <a:t>ifup</a:t>
            </a:r>
            <a:r>
              <a:rPr dirty="0" sz="900" spc="70">
                <a:latin typeface="PMingLiU"/>
                <a:cs typeface="PMingLiU"/>
              </a:rPr>
              <a:t> </a:t>
            </a:r>
            <a:r>
              <a:rPr dirty="0" sz="900" spc="-265">
                <a:latin typeface="Trebuchet MS"/>
                <a:cs typeface="Trebuchet MS"/>
              </a:rPr>
              <a:t>s</a:t>
            </a:r>
            <a:r>
              <a:rPr dirty="0" baseline="-11111" sz="750" spc="-22">
                <a:latin typeface="Lucida Sans Unicode"/>
                <a:cs typeface="Lucida Sans Unicode"/>
              </a:rPr>
              <a:t>,</a:t>
            </a:r>
            <a:r>
              <a:rPr dirty="0" baseline="-11111" sz="750" spc="-82">
                <a:latin typeface="Lucida Sans Unicode"/>
                <a:cs typeface="Lucida Sans Unicode"/>
              </a:rPr>
              <a:t> </a:t>
            </a:r>
            <a:r>
              <a:rPr dirty="0" sz="900" spc="-40">
                <a:latin typeface="Trebuchet MS"/>
                <a:cs typeface="Trebuchet MS"/>
              </a:rPr>
              <a:t>i</a:t>
            </a:r>
            <a:r>
              <a:rPr dirty="0" sz="900" spc="35">
                <a:latin typeface="Trebuchet MS"/>
                <a:cs typeface="Trebuchet MS"/>
              </a:rPr>
              <a:t> </a:t>
            </a:r>
            <a:r>
              <a:rPr dirty="0" sz="900" spc="70">
                <a:latin typeface="PMingLiU"/>
                <a:cs typeface="PMingLiU"/>
              </a:rPr>
              <a:t>ifdown</a:t>
            </a:r>
            <a:endParaRPr sz="900">
              <a:latin typeface="PMingLiU"/>
              <a:cs typeface="PMingLiU"/>
            </a:endParaRPr>
          </a:p>
          <a:p>
            <a:pPr marL="300355">
              <a:lnSpc>
                <a:spcPts val="117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entru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DNS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(do</a:t>
            </a:r>
            <a:r>
              <a:rPr dirty="0" sz="1000" spc="-65">
                <a:latin typeface="Arial"/>
                <a:cs typeface="Arial"/>
              </a:rPr>
              <a:t>a</a:t>
            </a:r>
            <a:r>
              <a:rPr dirty="0" sz="1000" spc="5">
                <a:latin typeface="Arial"/>
                <a:cs typeface="Arial"/>
              </a:rPr>
              <a:t>r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30">
                <a:latin typeface="Arial"/>
                <a:cs typeface="Arial"/>
              </a:rPr>
              <a:t>ersistent)</a:t>
            </a:r>
            <a:endParaRPr sz="1000">
              <a:latin typeface="Arial"/>
              <a:cs typeface="Arial"/>
            </a:endParaRPr>
          </a:p>
          <a:p>
            <a:pPr marL="577215">
              <a:lnSpc>
                <a:spcPts val="1055"/>
              </a:lnSpc>
              <a:spcBef>
                <a:spcPts val="1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900" spc="140">
                <a:latin typeface="PMingLiU"/>
                <a:cs typeface="PMingLiU"/>
              </a:rPr>
              <a:t>/etc/resolv.conf</a:t>
            </a:r>
            <a:endParaRPr sz="900">
              <a:latin typeface="PMingLiU"/>
              <a:cs typeface="PMingLiU"/>
            </a:endParaRPr>
          </a:p>
          <a:p>
            <a:pPr marL="12700">
              <a:lnSpc>
                <a:spcPts val="129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troublesh</a:t>
            </a:r>
            <a:r>
              <a:rPr dirty="0" sz="1100" spc="-25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oting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19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ethtool</a:t>
            </a:r>
            <a:r>
              <a:rPr dirty="0" sz="1000" spc="-80">
                <a:latin typeface="Courier New"/>
                <a:cs typeface="Courier New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eth0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</a:t>
            </a:r>
            <a:r>
              <a:rPr dirty="0" sz="1000" spc="-4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avem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l</a:t>
            </a:r>
            <a:r>
              <a:rPr dirty="0" sz="1000" spc="-15">
                <a:latin typeface="Arial"/>
                <a:cs typeface="Arial"/>
              </a:rPr>
              <a:t>ink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14">
                <a:latin typeface="Arial"/>
                <a:cs typeface="Arial"/>
              </a:rPr>
              <a:t>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interfa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  <a:p>
            <a:pPr marL="437515" marR="201295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ifconfig</a:t>
            </a:r>
            <a:r>
              <a:rPr dirty="0" sz="1000" spc="-270">
                <a:latin typeface="Courier New"/>
                <a:cs typeface="Courier New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route</a:t>
            </a:r>
            <a:r>
              <a:rPr dirty="0" sz="1000" spc="-80">
                <a:latin typeface="Courier New"/>
                <a:cs typeface="Courier New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-n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</a:t>
            </a:r>
            <a:r>
              <a:rPr dirty="0" sz="1000" spc="-4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avem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70">
                <a:latin typeface="Arial"/>
                <a:cs typeface="Arial"/>
              </a:rPr>
              <a:t>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IP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configura</a:t>
            </a:r>
            <a:r>
              <a:rPr dirty="0" sz="1000" spc="-25">
                <a:latin typeface="Arial"/>
                <a:cs typeface="Arial"/>
              </a:rPr>
              <a:t>t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 i="1">
                <a:latin typeface="Trebuchet MS"/>
                <a:cs typeface="Trebuchet MS"/>
              </a:rPr>
              <a:t>default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50" i="1">
                <a:latin typeface="Trebuchet MS"/>
                <a:cs typeface="Trebuchet MS"/>
              </a:rPr>
              <a:t>gate</a:t>
            </a:r>
            <a:r>
              <a:rPr dirty="0" sz="1000" spc="-105" i="1">
                <a:latin typeface="Trebuchet MS"/>
                <a:cs typeface="Trebuchet MS"/>
              </a:rPr>
              <a:t>w</a:t>
            </a:r>
            <a:r>
              <a:rPr dirty="0" sz="1000" spc="-80" i="1">
                <a:latin typeface="Trebuchet MS"/>
                <a:cs typeface="Trebuchet MS"/>
              </a:rPr>
              <a:t>a</a:t>
            </a:r>
            <a:r>
              <a:rPr dirty="0" sz="1000" spc="-35" i="1">
                <a:latin typeface="Trebuchet MS"/>
                <a:cs typeface="Trebuchet MS"/>
              </a:rPr>
              <a:t>y</a:t>
            </a:r>
            <a:r>
              <a:rPr dirty="0" sz="1000" spc="135" i="1">
                <a:latin typeface="Trebuchet MS"/>
                <a:cs typeface="Trebuchet MS"/>
              </a:rPr>
              <a:t> </a:t>
            </a:r>
            <a:r>
              <a:rPr dirty="0" sz="1000" spc="-25">
                <a:latin typeface="Arial"/>
                <a:cs typeface="Arial"/>
              </a:rPr>
              <a:t>configurat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155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ping</a:t>
            </a:r>
            <a:r>
              <a:rPr dirty="0" sz="1000" spc="-80">
                <a:latin typeface="Courier New"/>
                <a:cs typeface="Courier New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google.com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</a:t>
            </a:r>
            <a:r>
              <a:rPr dirty="0" sz="1000" spc="-4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avem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conectivitate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host</a:t>
            </a:r>
            <a:r>
              <a:rPr dirty="0" sz="1000" spc="-80">
                <a:latin typeface="Courier New"/>
                <a:cs typeface="Courier New"/>
              </a:rPr>
              <a:t> </a:t>
            </a:r>
            <a:r>
              <a:rPr dirty="0" sz="1000" spc="-80">
                <a:latin typeface="Courier New"/>
                <a:cs typeface="Courier New"/>
              </a:rPr>
              <a:t>google.com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114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verifi</a:t>
            </a:r>
            <a:r>
              <a:rPr dirty="0" sz="1000" spc="-40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m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5">
                <a:latin typeface="Arial"/>
                <a:cs typeface="Arial"/>
              </a:rPr>
              <a:t>da</a:t>
            </a:r>
            <a:r>
              <a:rPr dirty="0" sz="1000" spc="-65">
                <a:latin typeface="Arial"/>
                <a:cs typeface="Arial"/>
              </a:rPr>
              <a:t>c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serverul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D</a:t>
            </a:r>
            <a:r>
              <a:rPr dirty="0" sz="1000" spc="-70">
                <a:latin typeface="Arial"/>
                <a:cs typeface="Arial"/>
              </a:rPr>
              <a:t>NS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este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activ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43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033395">
              <a:lnSpc>
                <a:spcPct val="100000"/>
              </a:lnSpc>
            </a:pPr>
            <a:r>
              <a:rPr dirty="0" spc="-55"/>
              <a:t>Compute</a:t>
            </a:r>
            <a:r>
              <a:rPr dirty="0" spc="-35"/>
              <a:t>r</a:t>
            </a:r>
            <a:r>
              <a:rPr dirty="0" spc="20"/>
              <a:t> </a:t>
            </a:r>
            <a:r>
              <a:rPr dirty="0" spc="-30"/>
              <a:t>Ne</a:t>
            </a:r>
            <a:r>
              <a:rPr dirty="0" spc="-55"/>
              <a:t>t</a:t>
            </a:r>
            <a:r>
              <a:rPr dirty="0" spc="-135"/>
              <a:t>w</a:t>
            </a:r>
            <a:r>
              <a:rPr dirty="0" spc="-105"/>
              <a:t>o</a:t>
            </a:r>
            <a:r>
              <a:rPr dirty="0" spc="-55"/>
              <a:t>rks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0435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0">
                <a:latin typeface="Arial"/>
                <a:cs typeface="Arial"/>
              </a:rPr>
              <a:t>Andrew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S.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70">
                <a:latin typeface="Arial"/>
                <a:cs typeface="Arial"/>
              </a:rPr>
              <a:t>anenbaum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edi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40">
                <a:latin typeface="Arial"/>
                <a:cs typeface="Arial"/>
              </a:rPr>
              <a:t>ia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5-a,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2010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rivire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ansamblu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elel</a:t>
            </a:r>
            <a:r>
              <a:rPr dirty="0" sz="1100" spc="-11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calculato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(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ıntreaga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sti</a:t>
            </a:r>
            <a:r>
              <a:rPr dirty="0" sz="1100" spc="-45">
                <a:latin typeface="Arial"/>
                <a:cs typeface="Arial"/>
              </a:rPr>
              <a:t>v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20">
                <a:latin typeface="Arial"/>
                <a:cs typeface="Arial"/>
              </a:rPr>
              <a:t>a)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">
                <a:latin typeface="Arial"/>
                <a:cs typeface="Arial"/>
              </a:rPr>
              <a:t>stil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degajat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rezent</a:t>
            </a:r>
            <a:r>
              <a:rPr dirty="0" sz="1100" spc="-100">
                <a:latin typeface="Arial"/>
                <a:cs typeface="Arial"/>
              </a:rPr>
              <a:t>a</a:t>
            </a:r>
            <a:r>
              <a:rPr dirty="0" sz="1100" spc="-45">
                <a:latin typeface="Arial"/>
                <a:cs typeface="Arial"/>
              </a:rPr>
              <a:t>re,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95">
                <a:latin typeface="Arial"/>
                <a:cs typeface="Arial"/>
              </a:rPr>
              <a:t>eles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folosi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50">
                <a:latin typeface="Arial"/>
                <a:cs typeface="Arial"/>
              </a:rPr>
              <a:t>p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cursuri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elisti</a:t>
            </a:r>
            <a:r>
              <a:rPr dirty="0" sz="1100" spc="-5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44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12515">
              <a:lnSpc>
                <a:spcPct val="100000"/>
              </a:lnSpc>
            </a:pPr>
            <a:r>
              <a:rPr dirty="0" spc="-30"/>
              <a:t>Jon</a:t>
            </a:r>
            <a:r>
              <a:rPr dirty="0" spc="10"/>
              <a:t> </a:t>
            </a:r>
            <a:r>
              <a:rPr dirty="0" spc="45"/>
              <a:t>P</a:t>
            </a:r>
            <a:r>
              <a:rPr dirty="0" spc="-50"/>
              <a:t>ostel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720799" y="486564"/>
            <a:ext cx="1166400" cy="174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-12700" y="2248535"/>
            <a:ext cx="4633595" cy="1091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600" spc="55">
                <a:latin typeface="PMingLiU"/>
                <a:cs typeface="PMingLiU"/>
                <a:hlinkClick r:id="rId4"/>
              </a:rPr>
              <a:t>http://ww</a:t>
            </a:r>
            <a:r>
              <a:rPr dirty="0" sz="600" spc="90">
                <a:latin typeface="PMingLiU"/>
                <a:cs typeface="PMingLiU"/>
                <a:hlinkClick r:id="rId4"/>
              </a:rPr>
              <a:t>w</a:t>
            </a:r>
            <a:r>
              <a:rPr dirty="0" sz="600" spc="90">
                <a:latin typeface="PMingLiU"/>
                <a:cs typeface="PMingLiU"/>
                <a:hlinkClick r:id="rId4"/>
              </a:rPr>
              <a:t>.isi.edu/div7/people/p</a:t>
            </a:r>
            <a:r>
              <a:rPr dirty="0" sz="600" spc="110">
                <a:latin typeface="PMingLiU"/>
                <a:cs typeface="PMingLiU"/>
                <a:hlinkClick r:id="rId4"/>
              </a:rPr>
              <a:t>o</a:t>
            </a:r>
            <a:r>
              <a:rPr dirty="0" sz="600" spc="85">
                <a:latin typeface="PMingLiU"/>
                <a:cs typeface="PMingLiU"/>
                <a:hlinkClick r:id="rId4"/>
              </a:rPr>
              <a:t>stel.home/pictures.html</a:t>
            </a:r>
            <a:endParaRPr sz="600">
              <a:latin typeface="PMingLiU"/>
              <a:cs typeface="PMingLiU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850">
              <a:latin typeface="Times New Roman"/>
              <a:cs typeface="Times New Roman"/>
            </a:endParaRPr>
          </a:p>
          <a:p>
            <a:pPr marL="50165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unul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0">
                <a:latin typeface="Arial"/>
                <a:cs typeface="Arial"/>
              </a:rPr>
              <a:t>rincipalii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contribuit</a:t>
            </a:r>
            <a:r>
              <a:rPr dirty="0" sz="1100" spc="-50">
                <a:latin typeface="Arial"/>
                <a:cs typeface="Arial"/>
              </a:rPr>
              <a:t>o</a:t>
            </a:r>
            <a:r>
              <a:rPr dirty="0" sz="1100" spc="10">
                <a:latin typeface="Arial"/>
                <a:cs typeface="Arial"/>
              </a:rPr>
              <a:t>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dezvolt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Internetului</a:t>
            </a:r>
            <a:endParaRPr sz="1100">
              <a:latin typeface="Arial"/>
              <a:cs typeface="Arial"/>
            </a:endParaRPr>
          </a:p>
          <a:p>
            <a:pPr marL="649605" marR="514350" indent="-148590">
              <a:lnSpc>
                <a:spcPct val="102699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edit</a:t>
            </a:r>
            <a:r>
              <a:rPr dirty="0" sz="1100" spc="-7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R</a:t>
            </a:r>
            <a:r>
              <a:rPr dirty="0" sz="1100" spc="-95">
                <a:latin typeface="Arial"/>
                <a:cs typeface="Arial"/>
              </a:rPr>
              <a:t>F</a:t>
            </a:r>
            <a:r>
              <a:rPr dirty="0" sz="1100" spc="-100">
                <a:latin typeface="Arial"/>
                <a:cs typeface="Arial"/>
              </a:rPr>
              <a:t>C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(Request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0">
                <a:latin typeface="Arial"/>
                <a:cs typeface="Arial"/>
              </a:rPr>
              <a:t>f</a:t>
            </a:r>
            <a:r>
              <a:rPr dirty="0" sz="1100" spc="-10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Comments</a:t>
            </a:r>
            <a:r>
              <a:rPr dirty="0" sz="1100" spc="-30">
                <a:latin typeface="Arial"/>
                <a:cs typeface="Arial"/>
              </a:rPr>
              <a:t>)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–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colul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I</a:t>
            </a:r>
            <a:r>
              <a:rPr dirty="0" sz="1100" spc="-120">
                <a:latin typeface="Arial"/>
                <a:cs typeface="Arial"/>
              </a:rPr>
              <a:t>P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circa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200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R</a:t>
            </a:r>
            <a:r>
              <a:rPr dirty="0" sz="1100" spc="-95">
                <a:latin typeface="Arial"/>
                <a:cs typeface="Arial"/>
              </a:rPr>
              <a:t>F</a:t>
            </a:r>
            <a:r>
              <a:rPr dirty="0" sz="1100" spc="-35">
                <a:latin typeface="Arial"/>
                <a:cs typeface="Arial"/>
              </a:rPr>
              <a:t>C-uri</a:t>
            </a:r>
            <a:endParaRPr sz="1100">
              <a:latin typeface="Arial"/>
              <a:cs typeface="Arial"/>
            </a:endParaRPr>
          </a:p>
          <a:p>
            <a:pPr marL="501650">
              <a:lnSpc>
                <a:spcPct val="100000"/>
              </a:lnSpc>
              <a:spcBef>
                <a:spcPts val="3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direct</a:t>
            </a:r>
            <a:r>
              <a:rPr dirty="0" sz="1100" spc="-75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15">
                <a:latin typeface="Arial"/>
                <a:cs typeface="Arial"/>
              </a:rPr>
              <a:t>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IANA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65" i="1">
                <a:latin typeface="Trebuchet MS"/>
                <a:cs typeface="Trebuchet MS"/>
              </a:rPr>
              <a:t>Internet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Assigned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20" i="1">
                <a:latin typeface="Trebuchet MS"/>
                <a:cs typeface="Trebuchet MS"/>
              </a:rPr>
              <a:t>Num</a:t>
            </a:r>
            <a:r>
              <a:rPr dirty="0" sz="1100" spc="10" i="1">
                <a:latin typeface="Trebuchet MS"/>
                <a:cs typeface="Trebuchet MS"/>
              </a:rPr>
              <a:t>b</a:t>
            </a:r>
            <a:r>
              <a:rPr dirty="0" sz="1100" spc="-75" i="1">
                <a:latin typeface="Trebuchet MS"/>
                <a:cs typeface="Trebuchet MS"/>
              </a:rPr>
              <a:t>ers</a:t>
            </a:r>
            <a:r>
              <a:rPr dirty="0" sz="1100" spc="30" i="1">
                <a:latin typeface="Trebuchet MS"/>
                <a:cs typeface="Trebuchet MS"/>
              </a:rPr>
              <a:t> </a:t>
            </a:r>
            <a:r>
              <a:rPr dirty="0" sz="1100" spc="-35" i="1">
                <a:latin typeface="Trebuchet MS"/>
                <a:cs typeface="Trebuchet MS"/>
              </a:rPr>
              <a:t>Auth</a:t>
            </a:r>
            <a:r>
              <a:rPr dirty="0" sz="1100" spc="-70" i="1">
                <a:latin typeface="Trebuchet MS"/>
                <a:cs typeface="Trebuchet MS"/>
              </a:rPr>
              <a:t>o</a:t>
            </a:r>
            <a:r>
              <a:rPr dirty="0" sz="1100" spc="-75" i="1">
                <a:latin typeface="Trebuchet MS"/>
                <a:cs typeface="Trebuchet MS"/>
              </a:rPr>
              <a:t>ri</a:t>
            </a:r>
            <a:r>
              <a:rPr dirty="0" sz="1100" spc="-125" i="1">
                <a:latin typeface="Trebuchet MS"/>
                <a:cs typeface="Trebuchet MS"/>
              </a:rPr>
              <a:t>t</a:t>
            </a:r>
            <a:r>
              <a:rPr dirty="0" sz="1100" spc="-40" i="1">
                <a:latin typeface="Trebuchet MS"/>
                <a:cs typeface="Trebuchet MS"/>
              </a:rPr>
              <a:t>y</a:t>
            </a:r>
            <a:r>
              <a:rPr dirty="0" sz="1100" spc="-215" i="1">
                <a:latin typeface="Trebuchet MS"/>
                <a:cs typeface="Trebuchet MS"/>
              </a:rPr>
              <a:t> </a:t>
            </a:r>
            <a:r>
              <a:rPr dirty="0" sz="1100" spc="55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  <a:tabLst>
                <a:tab pos="488950" algn="l"/>
                <a:tab pos="4607560" algn="l"/>
              </a:tabLst>
            </a:pPr>
            <a:r>
              <a:rPr dirty="0" baseline="6944" sz="1200" spc="-7" u="heavy">
                <a:solidFill>
                  <a:srgbClr val="B85433"/>
                </a:solidFill>
                <a:latin typeface="Times New Roman"/>
                <a:cs typeface="Times New Roman"/>
              </a:rPr>
              <a:t> </a:t>
            </a:r>
            <a:r>
              <a:rPr dirty="0" baseline="6944" sz="1200" spc="-7" u="heavy">
                <a:solidFill>
                  <a:srgbClr val="B85433"/>
                </a:solidFill>
                <a:latin typeface="Times New Roman"/>
                <a:cs typeface="Times New Roman"/>
              </a:rPr>
              <a:t>	</a:t>
            </a:r>
            <a:r>
              <a:rPr dirty="0" baseline="6944" sz="1200" spc="525" u="heavy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 u="heavy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 u="heavy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 u="heavy">
                <a:latin typeface="Arial"/>
                <a:cs typeface="Arial"/>
              </a:rPr>
              <a:t>administrat</a:t>
            </a:r>
            <a:r>
              <a:rPr dirty="0" sz="1100" spc="-70" u="heavy">
                <a:latin typeface="Arial"/>
                <a:cs typeface="Arial"/>
              </a:rPr>
              <a:t>o</a:t>
            </a:r>
            <a:r>
              <a:rPr dirty="0" sz="1100" spc="5" u="heavy">
                <a:latin typeface="Arial"/>
                <a:cs typeface="Arial"/>
              </a:rPr>
              <a:t>r</a:t>
            </a:r>
            <a:r>
              <a:rPr dirty="0" sz="1100" spc="55" u="heavy">
                <a:latin typeface="Arial"/>
                <a:cs typeface="Arial"/>
              </a:rPr>
              <a:t> </a:t>
            </a:r>
            <a:r>
              <a:rPr dirty="0" sz="1100" spc="-90" u="heavy">
                <a:latin typeface="Arial"/>
                <a:cs typeface="Arial"/>
              </a:rPr>
              <a:t>a</a:t>
            </a:r>
            <a:r>
              <a:rPr dirty="0" sz="1100" spc="15" u="heavy">
                <a:latin typeface="Arial"/>
                <a:cs typeface="Arial"/>
              </a:rPr>
              <a:t>l</a:t>
            </a:r>
            <a:r>
              <a:rPr dirty="0" sz="1100" spc="55" u="heavy">
                <a:latin typeface="Arial"/>
                <a:cs typeface="Arial"/>
              </a:rPr>
              <a:t> </a:t>
            </a:r>
            <a:r>
              <a:rPr dirty="0" sz="1100" spc="-45" u="heavy">
                <a:latin typeface="Arial"/>
                <a:cs typeface="Arial"/>
              </a:rPr>
              <a:t>domeniul</a:t>
            </a:r>
            <a:r>
              <a:rPr dirty="0" sz="1100" spc="-45" u="heavy">
                <a:latin typeface="Arial"/>
                <a:cs typeface="Arial"/>
              </a:rPr>
              <a:t>u</a:t>
            </a:r>
            <a:r>
              <a:rPr dirty="0" sz="1100" spc="15" u="heavy">
                <a:latin typeface="Arial"/>
                <a:cs typeface="Arial"/>
              </a:rPr>
              <a:t>i</a:t>
            </a:r>
            <a:r>
              <a:rPr dirty="0" sz="1100" spc="55" u="heavy">
                <a:latin typeface="Arial"/>
                <a:cs typeface="Arial"/>
              </a:rPr>
              <a:t> </a:t>
            </a:r>
            <a:r>
              <a:rPr dirty="0" sz="1100" spc="-90" u="heavy">
                <a:latin typeface="Courier New"/>
                <a:cs typeface="Courier New"/>
              </a:rPr>
              <a:t>.us</a:t>
            </a:r>
            <a:r>
              <a:rPr dirty="0" sz="1100" spc="-300" u="heavy">
                <a:latin typeface="Courier New"/>
                <a:cs typeface="Courier New"/>
              </a:rPr>
              <a:t> </a:t>
            </a:r>
            <a:r>
              <a:rPr dirty="0" sz="1100" spc="-20" u="heavy">
                <a:latin typeface="Arial"/>
                <a:cs typeface="Arial"/>
              </a:rPr>
              <a:t>di</a:t>
            </a:r>
            <a:r>
              <a:rPr dirty="0" sz="1100" spc="-50" u="heavy">
                <a:latin typeface="Arial"/>
                <a:cs typeface="Arial"/>
              </a:rPr>
              <a:t>n</a:t>
            </a:r>
            <a:r>
              <a:rPr dirty="0" sz="1100" spc="55" u="heavy">
                <a:latin typeface="Arial"/>
                <a:cs typeface="Arial"/>
              </a:rPr>
              <a:t> </a:t>
            </a:r>
            <a:r>
              <a:rPr dirty="0" sz="1100" spc="-15" u="heavy">
                <a:latin typeface="Arial"/>
                <a:cs typeface="Arial"/>
              </a:rPr>
              <a:t>DN</a:t>
            </a:r>
            <a:r>
              <a:rPr dirty="0" sz="1100" spc="-130" u="heavy">
                <a:latin typeface="Arial"/>
                <a:cs typeface="Arial"/>
              </a:rPr>
              <a:t>S</a:t>
            </a:r>
            <a:r>
              <a:rPr dirty="0" sz="1100" u="heavy">
                <a:latin typeface="Arial"/>
                <a:cs typeface="Arial"/>
              </a:rPr>
              <a:t>	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5" action="ppaction://hlinksldjump"/>
              </a:rPr>
              <a:t>Cursul</a:t>
            </a:r>
            <a:r>
              <a:rPr dirty="0" baseline="5555" sz="750" spc="3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8,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Configu</a:t>
            </a:r>
            <a:r>
              <a:rPr dirty="0" baseline="5555" sz="750" spc="-44">
                <a:hlinkClick r:id="rId5" action="ppaction://hlinksldjump"/>
              </a:rPr>
              <a:t>r</a:t>
            </a:r>
            <a:r>
              <a:rPr dirty="0" baseline="5555" sz="750" spc="-457">
                <a:hlinkClick r:id="rId5" action="ppaction://hlinksldjump"/>
              </a:rPr>
              <a:t>˘</a:t>
            </a:r>
            <a:r>
              <a:rPr dirty="0" baseline="5555" sz="750" spc="-37">
                <a:hlinkClick r:id="rId5" action="ppaction://hlinksldjump"/>
              </a:rPr>
              <a:t>ari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de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re</a:t>
            </a:r>
            <a:r>
              <a:rPr dirty="0" baseline="5555" sz="750" spc="-254">
                <a:hlinkClick r:id="rId5" action="ppaction://hlinksldjump"/>
              </a:rPr>
              <a:t>t</a:t>
            </a:r>
            <a:r>
              <a:rPr dirty="0" sz="500" spc="0">
                <a:hlinkClick r:id="rId5" action="ppaction://hlinksldjump"/>
              </a:rPr>
              <a:t>,</a:t>
            </a:r>
            <a:r>
              <a:rPr dirty="0" baseline="5555" sz="750" spc="-52">
                <a:hlinkClick r:id="rId5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45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931920">
              <a:lnSpc>
                <a:spcPct val="100000"/>
              </a:lnSpc>
            </a:pPr>
            <a:r>
              <a:rPr dirty="0" spc="-40"/>
              <a:t>Cisco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73164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Cisc</a:t>
            </a:r>
            <a:r>
              <a:rPr dirty="0" sz="1100" spc="-8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Systems,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Inc.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fonda</a:t>
            </a:r>
            <a:r>
              <a:rPr dirty="0" sz="1100" spc="-30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1984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San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F</a:t>
            </a:r>
            <a:r>
              <a:rPr dirty="0" sz="1100" spc="-60">
                <a:latin typeface="Arial"/>
                <a:cs typeface="Arial"/>
              </a:rPr>
              <a:t>rancisco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(de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unde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numele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sigla)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echipamente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retea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90">
                <a:latin typeface="Arial"/>
                <a:cs typeface="Arial"/>
              </a:rPr>
              <a:t>duse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uz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Internet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“home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users”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45">
                <a:latin typeface="Arial"/>
                <a:cs typeface="Arial"/>
              </a:rPr>
              <a:t>rogram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certifi</a:t>
            </a:r>
            <a:r>
              <a:rPr dirty="0" sz="1100" spc="-35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25">
                <a:latin typeface="Arial"/>
                <a:cs typeface="Arial"/>
              </a:rPr>
              <a:t>ari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(CCNA,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CCN</a:t>
            </a:r>
            <a:r>
              <a:rPr dirty="0" sz="1100" spc="-150">
                <a:latin typeface="Arial"/>
                <a:cs typeface="Arial"/>
              </a:rPr>
              <a:t>P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CCIE)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Cisc</a:t>
            </a:r>
            <a:r>
              <a:rPr dirty="0" sz="1100" spc="-80">
                <a:latin typeface="Arial"/>
                <a:cs typeface="Arial"/>
              </a:rPr>
              <a:t>o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Ne</a:t>
            </a:r>
            <a:r>
              <a:rPr dirty="0" sz="1100" spc="-45">
                <a:latin typeface="Arial"/>
                <a:cs typeface="Arial"/>
              </a:rPr>
              <a:t>t</a:t>
            </a:r>
            <a:r>
              <a:rPr dirty="0" sz="1100" spc="-85">
                <a:latin typeface="Arial"/>
                <a:cs typeface="Arial"/>
              </a:rPr>
              <a:t>w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-25">
                <a:latin typeface="Arial"/>
                <a:cs typeface="Arial"/>
              </a:rPr>
              <a:t>rking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Academy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46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36010">
              <a:lnSpc>
                <a:spcPct val="100000"/>
              </a:lnSpc>
            </a:pPr>
            <a:r>
              <a:rPr dirty="0" spc="-30"/>
              <a:t>O</a:t>
            </a:r>
            <a:r>
              <a:rPr dirty="0" spc="5"/>
              <a:t>p</a:t>
            </a:r>
            <a:r>
              <a:rPr dirty="0" spc="-45"/>
              <a:t>enFl</a:t>
            </a:r>
            <a:r>
              <a:rPr dirty="0" spc="-85"/>
              <a:t>o</a:t>
            </a:r>
            <a:r>
              <a:rPr dirty="0" spc="-100"/>
              <a:t>w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790156"/>
            <a:ext cx="3760470" cy="2001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idee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15">
                <a:latin typeface="Arial"/>
                <a:cs typeface="Arial"/>
              </a:rPr>
              <a:t>aru</a:t>
            </a:r>
            <a:r>
              <a:rPr dirty="0" sz="1100" spc="-2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2008,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5">
                <a:latin typeface="Arial"/>
                <a:cs typeface="Arial"/>
              </a:rPr>
              <a:t>ın</a:t>
            </a:r>
            <a:r>
              <a:rPr dirty="0" sz="1100" spc="-8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dezvolt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40">
                <a:latin typeface="Arial"/>
                <a:cs typeface="Arial"/>
              </a:rPr>
              <a:t>col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nivel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Acces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Mediu</a:t>
            </a:r>
            <a:endParaRPr sz="1100">
              <a:latin typeface="Arial"/>
              <a:cs typeface="Arial"/>
            </a:endParaRPr>
          </a:p>
          <a:p>
            <a:pPr marL="160655" marR="5080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ermite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5">
                <a:latin typeface="Arial"/>
                <a:cs typeface="Arial"/>
              </a:rPr>
              <a:t>deleg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70">
                <a:latin typeface="Arial"/>
                <a:cs typeface="Arial"/>
              </a:rPr>
              <a:t>rea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deciziil</a:t>
            </a:r>
            <a:r>
              <a:rPr dirty="0" sz="1100" spc="-9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rut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-15">
                <a:latin typeface="Arial"/>
                <a:cs typeface="Arial"/>
              </a:rPr>
              <a:t>re/comut</a:t>
            </a:r>
            <a:r>
              <a:rPr dirty="0" sz="1100" spc="-50">
                <a:latin typeface="Arial"/>
                <a:cs typeface="Arial"/>
              </a:rPr>
              <a:t>a</a:t>
            </a:r>
            <a:r>
              <a:rPr dirty="0" sz="1100" spc="10">
                <a:latin typeface="Arial"/>
                <a:cs typeface="Arial"/>
              </a:rPr>
              <a:t>re/f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r</a:t>
            </a:r>
            <a:r>
              <a:rPr dirty="0" sz="1100" spc="-65">
                <a:latin typeface="Arial"/>
                <a:cs typeface="Arial"/>
              </a:rPr>
              <a:t>w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20">
                <a:latin typeface="Arial"/>
                <a:cs typeface="Arial"/>
              </a:rPr>
              <a:t>rdi</a:t>
            </a:r>
            <a:r>
              <a:rPr dirty="0" sz="1100" spc="-35">
                <a:latin typeface="Arial"/>
                <a:cs typeface="Arial"/>
              </a:rPr>
              <a:t>n</a:t>
            </a:r>
            <a:r>
              <a:rPr dirty="0" sz="1100" spc="-70">
                <a:latin typeface="Arial"/>
                <a:cs typeface="Arial"/>
              </a:rPr>
              <a:t>g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switch/ruter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altundeva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(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sof</a:t>
            </a:r>
            <a:r>
              <a:rPr dirty="0" sz="1100" spc="-45">
                <a:latin typeface="Arial"/>
                <a:cs typeface="Arial"/>
              </a:rPr>
              <a:t>t</a:t>
            </a:r>
            <a:r>
              <a:rPr dirty="0" sz="1100" spc="-85">
                <a:latin typeface="Arial"/>
                <a:cs typeface="Arial"/>
              </a:rPr>
              <a:t>w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re)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enFl</a:t>
            </a:r>
            <a:r>
              <a:rPr dirty="0" sz="1100" spc="-95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Switch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204">
                <a:latin typeface="Arial"/>
                <a:cs typeface="Arial"/>
              </a:rPr>
              <a:t>+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15">
                <a:latin typeface="Arial"/>
                <a:cs typeface="Arial"/>
              </a:rPr>
              <a:t>p</a:t>
            </a:r>
            <a:r>
              <a:rPr dirty="0" sz="1100" spc="-55">
                <a:latin typeface="Arial"/>
                <a:cs typeface="Arial"/>
              </a:rPr>
              <a:t>enFl</a:t>
            </a:r>
            <a:r>
              <a:rPr dirty="0" sz="1100" spc="-95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w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Controller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ofe</a:t>
            </a:r>
            <a:r>
              <a:rPr dirty="0" sz="1100" spc="-45">
                <a:latin typeface="Arial"/>
                <a:cs typeface="Arial"/>
              </a:rPr>
              <a:t>r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flexibilitate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combinat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solu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virtualiz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60655" marR="62865" indent="-148590">
              <a:lnSpc>
                <a:spcPct val="102600"/>
              </a:lnSpc>
              <a:spcBef>
                <a:spcPts val="30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adoptat,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ultima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10">
                <a:latin typeface="Arial"/>
                <a:cs typeface="Arial"/>
              </a:rPr>
              <a:t>r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-70">
                <a:latin typeface="Arial"/>
                <a:cs typeface="Arial"/>
              </a:rPr>
              <a:t>oa</a:t>
            </a:r>
            <a:r>
              <a:rPr dirty="0" sz="1100" spc="-80">
                <a:latin typeface="Arial"/>
                <a:cs typeface="Arial"/>
              </a:rPr>
              <a:t>d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50">
                <a:latin typeface="Arial"/>
                <a:cs typeface="Arial"/>
              </a:rPr>
              <a:t>a,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maj</a:t>
            </a:r>
            <a:r>
              <a:rPr dirty="0" sz="1100" spc="-75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ritatea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25">
                <a:latin typeface="Arial"/>
                <a:cs typeface="Arial"/>
              </a:rPr>
              <a:t>r</a:t>
            </a:r>
            <a:r>
              <a:rPr dirty="0" sz="1100" spc="-15">
                <a:latin typeface="Arial"/>
                <a:cs typeface="Arial"/>
              </a:rPr>
              <a:t>o</a:t>
            </a:r>
            <a:r>
              <a:rPr dirty="0" sz="1100" spc="-60">
                <a:latin typeface="Arial"/>
                <a:cs typeface="Arial"/>
              </a:rPr>
              <a:t>du</a:t>
            </a:r>
            <a:r>
              <a:rPr dirty="0" sz="1100" spc="-65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20">
                <a:latin typeface="Arial"/>
                <a:cs typeface="Arial"/>
              </a:rPr>
              <a:t>at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10">
                <a:latin typeface="Arial"/>
                <a:cs typeface="Arial"/>
              </a:rPr>
              <a:t>ril</a:t>
            </a:r>
            <a:r>
              <a:rPr dirty="0" sz="1100" spc="-5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echipamente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  <a:hlinkClick r:id="rId3"/>
              </a:rPr>
              <a:t>http://www.openflow.org/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8,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Configu</a:t>
            </a:r>
            <a:r>
              <a:rPr dirty="0" baseline="5555" sz="750" spc="-44">
                <a:hlinkClick r:id="rId4" action="ppaction://hlinksldjump"/>
              </a:rPr>
              <a:t>r</a:t>
            </a:r>
            <a:r>
              <a:rPr dirty="0" baseline="5555" sz="750" spc="-45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ari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47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271520">
              <a:lnSpc>
                <a:spcPct val="100000"/>
              </a:lnSpc>
            </a:pPr>
            <a:r>
              <a:rPr dirty="0" spc="-35"/>
              <a:t>Servicii</a:t>
            </a:r>
            <a:r>
              <a:rPr dirty="0" spc="10"/>
              <a:t> </a:t>
            </a:r>
            <a:r>
              <a:rPr dirty="0" spc="-90"/>
              <a:t>de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95"/>
              <a:t>ea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43203" y="565407"/>
            <a:ext cx="2721832" cy="2449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68730" y="3027426"/>
            <a:ext cx="2470785" cy="10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95">
                <a:latin typeface="PMingLiU"/>
                <a:cs typeface="PMingLiU"/>
                <a:hlinkClick r:id="rId4"/>
              </a:rPr>
              <a:t>http://joke</a:t>
            </a:r>
            <a:r>
              <a:rPr dirty="0" sz="600" spc="125">
                <a:latin typeface="PMingLiU"/>
                <a:cs typeface="PMingLiU"/>
                <a:hlinkClick r:id="rId4"/>
              </a:rPr>
              <a:t>g</a:t>
            </a:r>
            <a:r>
              <a:rPr dirty="0" sz="600" spc="55">
                <a:latin typeface="PMingLiU"/>
                <a:cs typeface="PMingLiU"/>
                <a:hlinkClick r:id="rId4"/>
              </a:rPr>
              <a:t>urus.com/2008/06/06/wh</a:t>
            </a:r>
            <a:r>
              <a:rPr dirty="0" sz="600" spc="55">
                <a:latin typeface="PMingLiU"/>
                <a:cs typeface="PMingLiU"/>
                <a:hlinkClick r:id="rId4"/>
              </a:rPr>
              <a:t>y</a:t>
            </a:r>
            <a:r>
              <a:rPr dirty="0" sz="600" spc="175">
                <a:latin typeface="PMingLiU"/>
                <a:cs typeface="PMingLiU"/>
                <a:hlinkClick r:id="rId4"/>
              </a:rPr>
              <a:t>-</a:t>
            </a:r>
            <a:r>
              <a:rPr dirty="0" sz="600" spc="114">
                <a:latin typeface="PMingLiU"/>
                <a:cs typeface="PMingLiU"/>
                <a:hlinkClick r:id="rId4"/>
              </a:rPr>
              <a:t>isnt</a:t>
            </a:r>
            <a:r>
              <a:rPr dirty="0" sz="600" spc="150">
                <a:latin typeface="PMingLiU"/>
                <a:cs typeface="PMingLiU"/>
                <a:hlinkClick r:id="rId4"/>
              </a:rPr>
              <a:t>-</a:t>
            </a:r>
            <a:r>
              <a:rPr dirty="0" sz="600" spc="-25">
                <a:latin typeface="PMingLiU"/>
                <a:cs typeface="PMingLiU"/>
                <a:hlinkClick r:id="rId4"/>
              </a:rPr>
              <a:t>mom</a:t>
            </a:r>
            <a:r>
              <a:rPr dirty="0" sz="600" spc="25">
                <a:latin typeface="PMingLiU"/>
                <a:cs typeface="PMingLiU"/>
                <a:hlinkClick r:id="rId4"/>
              </a:rPr>
              <a:t>-</a:t>
            </a:r>
            <a:r>
              <a:rPr dirty="0" sz="600" spc="75">
                <a:latin typeface="PMingLiU"/>
                <a:cs typeface="PMingLiU"/>
                <a:hlinkClick r:id="rId4"/>
              </a:rPr>
              <a:t>running</a:t>
            </a:r>
            <a:r>
              <a:rPr dirty="0" sz="600" spc="100">
                <a:latin typeface="PMingLiU"/>
                <a:cs typeface="PMingLiU"/>
                <a:hlinkClick r:id="rId4"/>
              </a:rPr>
              <a:t>-</a:t>
            </a:r>
            <a:r>
              <a:rPr dirty="0" sz="600" spc="70">
                <a:latin typeface="PMingLiU"/>
                <a:cs typeface="PMingLiU"/>
                <a:hlinkClick r:id="rId4"/>
              </a:rPr>
              <a:t>apache/</a:t>
            </a:r>
            <a:endParaRPr sz="600">
              <a:latin typeface="PMingLiU"/>
              <a:cs typeface="PMingLiU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5" action="ppaction://hlinksldjump"/>
              </a:rPr>
              <a:t>Cursul</a:t>
            </a:r>
            <a:r>
              <a:rPr dirty="0" baseline="5555" sz="750" spc="30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8,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Configu</a:t>
            </a:r>
            <a:r>
              <a:rPr dirty="0" baseline="5555" sz="750" spc="-44">
                <a:hlinkClick r:id="rId5" action="ppaction://hlinksldjump"/>
              </a:rPr>
              <a:t>r</a:t>
            </a:r>
            <a:r>
              <a:rPr dirty="0" baseline="5555" sz="750" spc="-457">
                <a:hlinkClick r:id="rId5" action="ppaction://hlinksldjump"/>
              </a:rPr>
              <a:t>˘</a:t>
            </a:r>
            <a:r>
              <a:rPr dirty="0" baseline="5555" sz="750" spc="-37">
                <a:hlinkClick r:id="rId5" action="ppaction://hlinksldjump"/>
              </a:rPr>
              <a:t>ari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67">
                <a:hlinkClick r:id="rId5" action="ppaction://hlinksldjump"/>
              </a:rPr>
              <a:t>de</a:t>
            </a:r>
            <a:r>
              <a:rPr dirty="0" baseline="5555" sz="750" spc="22">
                <a:hlinkClick r:id="rId5" action="ppaction://hlinksldjump"/>
              </a:rPr>
              <a:t> </a:t>
            </a:r>
            <a:r>
              <a:rPr dirty="0" baseline="5555" sz="750" spc="-52">
                <a:hlinkClick r:id="rId5" action="ppaction://hlinksldjump"/>
              </a:rPr>
              <a:t>re</a:t>
            </a:r>
            <a:r>
              <a:rPr dirty="0" baseline="5555" sz="750" spc="-254">
                <a:hlinkClick r:id="rId5" action="ppaction://hlinksldjump"/>
              </a:rPr>
              <a:t>t</a:t>
            </a:r>
            <a:r>
              <a:rPr dirty="0" sz="500" spc="0">
                <a:hlinkClick r:id="rId5" action="ppaction://hlinksldjump"/>
              </a:rPr>
              <a:t>,</a:t>
            </a:r>
            <a:r>
              <a:rPr dirty="0" baseline="5555" sz="750" spc="-52">
                <a:hlinkClick r:id="rId5" action="ppaction://hlinksldjump"/>
              </a:rPr>
              <a:t>ea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29635">
              <a:lnSpc>
                <a:spcPct val="100000"/>
              </a:lnSpc>
            </a:pPr>
            <a:r>
              <a:rPr dirty="0" spc="-45"/>
              <a:t>Cuvint</a:t>
            </a:r>
            <a:r>
              <a:rPr dirty="0" spc="-45"/>
              <a:t>e</a:t>
            </a:r>
            <a:r>
              <a:rPr dirty="0" spc="15"/>
              <a:t> </a:t>
            </a:r>
            <a:r>
              <a:rPr dirty="0" spc="-65"/>
              <a:t>cheie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6387" y="538327"/>
            <a:ext cx="1422400" cy="270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calculato</a:t>
            </a:r>
            <a:r>
              <a:rPr dirty="0" sz="1100" spc="-80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conect</a:t>
            </a:r>
            <a:r>
              <a:rPr dirty="0" sz="1100" spc="-9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Arial"/>
                <a:cs typeface="Arial"/>
              </a:rPr>
              <a:t>to</a:t>
            </a:r>
            <a:r>
              <a:rPr dirty="0" sz="1100" spc="15">
                <a:latin typeface="Arial"/>
                <a:cs typeface="Arial"/>
              </a:rPr>
              <a:t>p</a:t>
            </a:r>
            <a:r>
              <a:rPr dirty="0" sz="1100" spc="-50">
                <a:latin typeface="Arial"/>
                <a:cs typeface="Arial"/>
              </a:rPr>
              <a:t>ologie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mediu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transmisie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M</a:t>
            </a:r>
            <a:r>
              <a:rPr dirty="0" sz="1100" spc="-20">
                <a:latin typeface="Arial"/>
                <a:cs typeface="Arial"/>
              </a:rPr>
              <a:t>A</a:t>
            </a:r>
            <a:r>
              <a:rPr dirty="0" sz="1100" spc="-100">
                <a:latin typeface="Arial"/>
                <a:cs typeface="Arial"/>
              </a:rPr>
              <a:t>C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ipconfig</a:t>
            </a:r>
            <a:r>
              <a:rPr dirty="0" sz="1100" spc="-5">
                <a:latin typeface="Arial"/>
                <a:cs typeface="Arial"/>
              </a:rPr>
              <a:t>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ifconfig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>
                <a:latin typeface="Arial"/>
                <a:cs typeface="Arial"/>
              </a:rPr>
              <a:t>switch,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ruter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interf</a:t>
            </a:r>
            <a:r>
              <a:rPr dirty="0" sz="1100" spc="-25">
                <a:latin typeface="Arial"/>
                <a:cs typeface="Arial"/>
              </a:rPr>
              <a:t>a</a:t>
            </a:r>
            <a:r>
              <a:rPr dirty="0" sz="1100" spc="-210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42">
                <a:latin typeface="Lucida Sans Unicode"/>
                <a:cs typeface="Lucida Sans Unicode"/>
              </a:rPr>
              <a:t> 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40">
                <a:latin typeface="Arial"/>
                <a:cs typeface="Arial"/>
              </a:rPr>
              <a:t>col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sti</a:t>
            </a:r>
            <a:r>
              <a:rPr dirty="0" sz="1100" spc="-45">
                <a:latin typeface="Arial"/>
                <a:cs typeface="Arial"/>
              </a:rPr>
              <a:t>v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p</a:t>
            </a:r>
            <a:r>
              <a:rPr dirty="0" sz="1100" spc="-10">
                <a:latin typeface="Arial"/>
                <a:cs typeface="Arial"/>
              </a:rPr>
              <a:t>rot</a:t>
            </a:r>
            <a:r>
              <a:rPr dirty="0" sz="1100" spc="1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coale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DNS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host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45982" y="522922"/>
            <a:ext cx="1846580" cy="271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Arial"/>
                <a:cs typeface="Arial"/>
              </a:rPr>
              <a:t>mas</a:t>
            </a:r>
            <a:r>
              <a:rPr dirty="0" sz="1100" spc="-90">
                <a:latin typeface="Arial"/>
                <a:cs typeface="Arial"/>
              </a:rPr>
              <a:t>c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110">
                <a:latin typeface="Arial"/>
                <a:cs typeface="Arial"/>
              </a:rPr>
              <a:t>b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adre</a:t>
            </a:r>
            <a:r>
              <a:rPr dirty="0" sz="1100" spc="-95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b</a:t>
            </a:r>
            <a:r>
              <a:rPr dirty="0" sz="1100" spc="-50">
                <a:latin typeface="Arial"/>
                <a:cs typeface="Arial"/>
              </a:rPr>
              <a:t>roadcast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ping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Internet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ifconfig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gate</a:t>
            </a:r>
            <a:r>
              <a:rPr dirty="0" sz="1100" spc="-100">
                <a:latin typeface="Arial"/>
                <a:cs typeface="Arial"/>
              </a:rPr>
              <a:t>w</a:t>
            </a:r>
            <a:r>
              <a:rPr dirty="0" sz="1100" spc="-120">
                <a:latin typeface="Arial"/>
                <a:cs typeface="Arial"/>
              </a:rPr>
              <a:t>a</a:t>
            </a:r>
            <a:r>
              <a:rPr dirty="0" sz="1100" spc="-50"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route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dhclient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10">
                <a:latin typeface="Arial"/>
                <a:cs typeface="Arial"/>
              </a:rPr>
              <a:t>static/dinamic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>
                <a:latin typeface="Arial"/>
                <a:cs typeface="Arial"/>
              </a:rPr>
              <a:t>tem</a:t>
            </a:r>
            <a:r>
              <a:rPr dirty="0" sz="1100" spc="-5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50">
                <a:latin typeface="Arial"/>
                <a:cs typeface="Arial"/>
              </a:rPr>
              <a:t>r/</a:t>
            </a:r>
            <a:r>
              <a:rPr dirty="0" sz="1100" spc="120">
                <a:latin typeface="Arial"/>
                <a:cs typeface="Arial"/>
              </a:rPr>
              <a:t>p</a:t>
            </a:r>
            <a:r>
              <a:rPr dirty="0" sz="1100" spc="-45">
                <a:latin typeface="Arial"/>
                <a:cs typeface="Arial"/>
              </a:rPr>
              <a:t>ersistent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/etc/network/interfaces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ifup</a:t>
            </a:r>
            <a:r>
              <a:rPr dirty="0" sz="1100" spc="-300">
                <a:latin typeface="Courier New"/>
                <a:cs typeface="Courier New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Courier New"/>
                <a:cs typeface="Courier New"/>
              </a:rPr>
              <a:t>ifdown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48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474720">
              <a:lnSpc>
                <a:spcPct val="100000"/>
              </a:lnSpc>
            </a:pPr>
            <a:r>
              <a:rPr dirty="0" spc="-75"/>
              <a:t>Resurse</a:t>
            </a:r>
            <a:r>
              <a:rPr dirty="0" spc="15"/>
              <a:t> </a:t>
            </a:r>
            <a:r>
              <a:rPr dirty="0" spc="-35"/>
              <a:t>utile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69683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14">
                <a:hlinkClick r:id="rId3"/>
              </a:rPr>
              <a:t>http://en.</a:t>
            </a:r>
            <a:r>
              <a:rPr dirty="0" sz="800" spc="229">
                <a:hlinkClick r:id="rId3"/>
              </a:rPr>
              <a:t>w</a:t>
            </a:r>
            <a:r>
              <a:rPr dirty="0" sz="800" spc="100">
                <a:hlinkClick r:id="rId3"/>
              </a:rPr>
              <a:t>ikipedia.org/wiki/Compu</a:t>
            </a:r>
            <a:r>
              <a:rPr dirty="0" sz="800" spc="55">
                <a:hlinkClick r:id="rId3"/>
              </a:rPr>
              <a:t>t</a:t>
            </a:r>
            <a:r>
              <a:rPr dirty="0" sz="800" spc="80">
                <a:hlinkClick r:id="rId3"/>
              </a:rPr>
              <a:t>er_network</a:t>
            </a:r>
            <a:endParaRPr sz="800">
              <a:latin typeface="Lucida Sans Unicode"/>
              <a:cs typeface="Lucida Sans Unicode"/>
            </a:endParaRPr>
          </a:p>
          <a:p>
            <a:pPr marL="33845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5">
                <a:hlinkClick r:id="rId4"/>
              </a:rPr>
              <a:t>http://com</a:t>
            </a:r>
            <a:r>
              <a:rPr dirty="0" sz="800" spc="120">
                <a:hlinkClick r:id="rId4"/>
              </a:rPr>
              <a:t>p</a:t>
            </a:r>
            <a:r>
              <a:rPr dirty="0" sz="800" spc="90">
                <a:hlinkClick r:id="rId4"/>
              </a:rPr>
              <a:t>uter.howstuffworks.com/</a:t>
            </a:r>
            <a:r>
              <a:rPr dirty="0" sz="800" spc="100">
                <a:hlinkClick r:id="rId4"/>
              </a:rPr>
              <a:t>h</a:t>
            </a:r>
            <a:r>
              <a:rPr dirty="0" sz="800" spc="40">
                <a:hlinkClick r:id="rId4"/>
              </a:rPr>
              <a:t>ome</a:t>
            </a:r>
            <a:r>
              <a:rPr dirty="0" sz="800" spc="70">
                <a:hlinkClick r:id="rId4"/>
              </a:rPr>
              <a:t>-</a:t>
            </a:r>
            <a:r>
              <a:rPr dirty="0" sz="800" spc="95">
                <a:hlinkClick r:id="rId4"/>
              </a:rPr>
              <a:t>network</a:t>
            </a:r>
            <a:r>
              <a:rPr dirty="0" sz="800" spc="45">
                <a:hlinkClick r:id="rId4"/>
              </a:rPr>
              <a:t>.</a:t>
            </a:r>
            <a:r>
              <a:rPr dirty="0" sz="800" spc="30">
                <a:hlinkClick r:id="rId4"/>
              </a:rPr>
              <a:t>htm</a:t>
            </a:r>
            <a:endParaRPr sz="800">
              <a:latin typeface="Lucida Sans Unicode"/>
              <a:cs typeface="Lucida Sans Unicode"/>
            </a:endParaRPr>
          </a:p>
          <a:p>
            <a:pPr marL="33845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105">
                <a:hlinkClick r:id="rId5"/>
              </a:rPr>
              <a:t>http://com</a:t>
            </a:r>
            <a:r>
              <a:rPr dirty="0" sz="800" spc="120">
                <a:hlinkClick r:id="rId5"/>
              </a:rPr>
              <a:t>p</a:t>
            </a:r>
            <a:r>
              <a:rPr dirty="0" sz="800" spc="100">
                <a:hlinkClick r:id="rId5"/>
              </a:rPr>
              <a:t>uter.howstuffworks.com/</a:t>
            </a:r>
            <a:r>
              <a:rPr dirty="0" sz="800" spc="55">
                <a:hlinkClick r:id="rId5"/>
              </a:rPr>
              <a:t>l</a:t>
            </a:r>
            <a:r>
              <a:rPr dirty="0" sz="800" spc="110">
                <a:hlinkClick r:id="rId5"/>
              </a:rPr>
              <a:t>an</a:t>
            </a:r>
            <a:r>
              <a:rPr dirty="0" sz="800" spc="130">
                <a:hlinkClick r:id="rId5"/>
              </a:rPr>
              <a:t>-</a:t>
            </a:r>
            <a:r>
              <a:rPr dirty="0" sz="800" spc="120">
                <a:hlinkClick r:id="rId5"/>
              </a:rPr>
              <a:t>switch.h</a:t>
            </a:r>
            <a:r>
              <a:rPr dirty="0" sz="800" spc="75">
                <a:hlinkClick r:id="rId5"/>
              </a:rPr>
              <a:t>t</a:t>
            </a:r>
            <a:r>
              <a:rPr dirty="0" sz="800" spc="-165">
                <a:hlinkClick r:id="rId5"/>
              </a:rPr>
              <a:t>m</a:t>
            </a:r>
            <a:endParaRPr sz="800">
              <a:latin typeface="Lucida Sans Unicode"/>
              <a:cs typeface="Lucida Sans Unicode"/>
            </a:endParaRPr>
          </a:p>
          <a:p>
            <a:pPr marL="33845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95">
                <a:hlinkClick r:id="rId6"/>
              </a:rPr>
              <a:t>http://www</a:t>
            </a:r>
            <a:r>
              <a:rPr dirty="0" sz="800" spc="45">
                <a:hlinkClick r:id="rId6"/>
              </a:rPr>
              <a:t>.</a:t>
            </a:r>
            <a:r>
              <a:rPr dirty="0" sz="800" spc="45">
                <a:hlinkClick r:id="rId6"/>
              </a:rPr>
              <a:t>yolinux.com/TUTORIALS/L</a:t>
            </a:r>
            <a:r>
              <a:rPr dirty="0" sz="800" spc="20">
                <a:hlinkClick r:id="rId6"/>
              </a:rPr>
              <a:t>i</a:t>
            </a:r>
            <a:r>
              <a:rPr dirty="0" sz="800" spc="95">
                <a:hlinkClick r:id="rId6"/>
              </a:rPr>
              <a:t>nuxTutorialNetworking.h</a:t>
            </a:r>
            <a:r>
              <a:rPr dirty="0" sz="800" spc="50">
                <a:hlinkClick r:id="rId6"/>
              </a:rPr>
              <a:t>t</a:t>
            </a:r>
            <a:r>
              <a:rPr dirty="0" sz="800" spc="25">
                <a:hlinkClick r:id="rId6"/>
              </a:rPr>
              <a:t>ml</a:t>
            </a:r>
            <a:endParaRPr sz="800">
              <a:latin typeface="Lucida Sans Unicode"/>
              <a:cs typeface="Lucida Sans Unicode"/>
            </a:endParaRPr>
          </a:p>
          <a:p>
            <a:pPr marL="33845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95">
                <a:hlinkClick r:id="rId7"/>
              </a:rPr>
              <a:t>http://www</a:t>
            </a:r>
            <a:r>
              <a:rPr dirty="0" sz="800" spc="45">
                <a:hlinkClick r:id="rId7"/>
              </a:rPr>
              <a:t>.</a:t>
            </a:r>
            <a:r>
              <a:rPr dirty="0" sz="800" spc="100">
                <a:hlinkClick r:id="rId7"/>
              </a:rPr>
              <a:t>faqs.org/docs/linux_net</a:t>
            </a:r>
            <a:r>
              <a:rPr dirty="0" sz="800" spc="175">
                <a:hlinkClick r:id="rId7"/>
              </a:rPr>
              <a:t>w</a:t>
            </a:r>
            <a:r>
              <a:rPr dirty="0" sz="800" spc="120">
                <a:hlinkClick r:id="rId7"/>
              </a:rPr>
              <a:t>ork/</a:t>
            </a:r>
            <a:endParaRPr sz="800">
              <a:latin typeface="Lucida Sans Unicode"/>
              <a:cs typeface="Lucida Sans Unicode"/>
            </a:endParaRPr>
          </a:p>
          <a:p>
            <a:pPr marL="338455">
              <a:lnSpc>
                <a:spcPct val="100000"/>
              </a:lnSpc>
              <a:spcBef>
                <a:spcPts val="2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800" spc="95">
                <a:hlinkClick r:id="rId8"/>
              </a:rPr>
              <a:t>http://www</a:t>
            </a:r>
            <a:r>
              <a:rPr dirty="0" sz="800" spc="45">
                <a:hlinkClick r:id="rId8"/>
              </a:rPr>
              <a:t>.</a:t>
            </a:r>
            <a:r>
              <a:rPr dirty="0" sz="800" spc="105">
                <a:hlinkClick r:id="rId8"/>
              </a:rPr>
              <a:t>debian.org/doc/manuals/</a:t>
            </a:r>
            <a:r>
              <a:rPr dirty="0" sz="800" spc="75">
                <a:hlinkClick r:id="rId8"/>
              </a:rPr>
              <a:t>r</a:t>
            </a:r>
            <a:r>
              <a:rPr dirty="0" sz="800" spc="114">
                <a:hlinkClick r:id="rId8"/>
              </a:rPr>
              <a:t>eference/ch</a:t>
            </a:r>
            <a:r>
              <a:rPr dirty="0" sz="800" spc="130">
                <a:hlinkClick r:id="rId8"/>
              </a:rPr>
              <a:t>-</a:t>
            </a:r>
            <a:r>
              <a:rPr dirty="0" sz="800" spc="90">
                <a:hlinkClick r:id="rId8"/>
              </a:rPr>
              <a:t>gateway.en.html</a:t>
            </a:r>
            <a:endParaRPr sz="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9" action="ppaction://hlinksldjump"/>
              </a:rPr>
              <a:t>Cursul</a:t>
            </a:r>
            <a:r>
              <a:rPr dirty="0" baseline="5555" sz="750" spc="30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8,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Configu</a:t>
            </a:r>
            <a:r>
              <a:rPr dirty="0" baseline="5555" sz="750" spc="-44">
                <a:hlinkClick r:id="rId9" action="ppaction://hlinksldjump"/>
              </a:rPr>
              <a:t>r</a:t>
            </a:r>
            <a:r>
              <a:rPr dirty="0" baseline="5555" sz="750" spc="-457">
                <a:hlinkClick r:id="rId9" action="ppaction://hlinksldjump"/>
              </a:rPr>
              <a:t>˘</a:t>
            </a:r>
            <a:r>
              <a:rPr dirty="0" baseline="5555" sz="750" spc="-37">
                <a:hlinkClick r:id="rId9" action="ppaction://hlinksldjump"/>
              </a:rPr>
              <a:t>ari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67">
                <a:hlinkClick r:id="rId9" action="ppaction://hlinksldjump"/>
              </a:rPr>
              <a:t>de</a:t>
            </a:r>
            <a:r>
              <a:rPr dirty="0" baseline="5555" sz="750" spc="22">
                <a:hlinkClick r:id="rId9" action="ppaction://hlinksldjump"/>
              </a:rPr>
              <a:t> </a:t>
            </a:r>
            <a:r>
              <a:rPr dirty="0" baseline="5555" sz="750" spc="-52">
                <a:hlinkClick r:id="rId9" action="ppaction://hlinksldjump"/>
              </a:rPr>
              <a:t>re</a:t>
            </a:r>
            <a:r>
              <a:rPr dirty="0" baseline="5555" sz="750" spc="-254">
                <a:hlinkClick r:id="rId9" action="ppaction://hlinksldjump"/>
              </a:rPr>
              <a:t>t</a:t>
            </a:r>
            <a:r>
              <a:rPr dirty="0" sz="500" spc="0">
                <a:hlinkClick r:id="rId9" action="ppaction://hlinksldjump"/>
              </a:rPr>
              <a:t>,</a:t>
            </a:r>
            <a:r>
              <a:rPr dirty="0" baseline="5555" sz="750" spc="-52">
                <a:hlinkClick r:id="rId9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49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45840">
              <a:lnSpc>
                <a:spcPct val="100000"/>
              </a:lnSpc>
            </a:pPr>
            <a:r>
              <a:rPr dirty="0" spc="-55"/>
              <a:t>Su</a:t>
            </a:r>
            <a:r>
              <a:rPr dirty="0" spc="-25"/>
              <a:t>p</a:t>
            </a:r>
            <a:r>
              <a:rPr dirty="0" spc="-105"/>
              <a:t>o</a:t>
            </a:r>
            <a:r>
              <a:rPr dirty="0" spc="-10"/>
              <a:t>rt</a:t>
            </a:r>
            <a:r>
              <a:rPr dirty="0" spc="10"/>
              <a:t> </a:t>
            </a:r>
            <a:r>
              <a:rPr dirty="0" spc="-60"/>
              <a:t>curs</a:t>
            </a: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1434985"/>
            <a:ext cx="2640330" cy="363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Su</a:t>
            </a:r>
            <a:r>
              <a:rPr dirty="0" sz="1100" spc="-45">
                <a:latin typeface="Arial"/>
                <a:cs typeface="Arial"/>
              </a:rPr>
              <a:t>p</a:t>
            </a:r>
            <a:r>
              <a:rPr dirty="0" sz="1100" spc="-105">
                <a:latin typeface="Arial"/>
                <a:cs typeface="Arial"/>
              </a:rPr>
              <a:t>o</a:t>
            </a:r>
            <a:r>
              <a:rPr dirty="0" sz="1100" spc="45">
                <a:latin typeface="Arial"/>
                <a:cs typeface="Arial"/>
              </a:rPr>
              <a:t>rt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(Intr</a:t>
            </a:r>
            <a:r>
              <a:rPr dirty="0" sz="1100" spc="30">
                <a:latin typeface="Arial"/>
                <a:cs typeface="Arial"/>
              </a:rPr>
              <a:t>o</a:t>
            </a:r>
            <a:r>
              <a:rPr dirty="0" sz="1100" spc="-70">
                <a:latin typeface="Arial"/>
                <a:cs typeface="Arial"/>
              </a:rPr>
              <a:t>ducere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50">
                <a:latin typeface="Arial"/>
                <a:cs typeface="Arial"/>
              </a:rPr>
              <a:t>ın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sisteme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30">
                <a:latin typeface="Arial"/>
                <a:cs typeface="Arial"/>
              </a:rPr>
              <a:t>p</a:t>
            </a:r>
            <a:r>
              <a:rPr dirty="0" sz="1100" spc="-65">
                <a:latin typeface="Arial"/>
                <a:cs typeface="Arial"/>
              </a:rPr>
              <a:t>er</a:t>
            </a:r>
            <a:r>
              <a:rPr dirty="0" sz="1100" spc="-114">
                <a:latin typeface="Arial"/>
                <a:cs typeface="Arial"/>
              </a:rPr>
              <a:t>a</a:t>
            </a:r>
            <a:r>
              <a:rPr dirty="0" sz="1100" spc="-25">
                <a:latin typeface="Arial"/>
                <a:cs typeface="Arial"/>
              </a:rPr>
              <a:t>re)</a:t>
            </a:r>
            <a:endParaRPr sz="1100">
              <a:latin typeface="Arial"/>
              <a:cs typeface="Arial"/>
            </a:endParaRPr>
          </a:p>
          <a:p>
            <a:pPr algn="ctr" marR="117475">
              <a:lnSpc>
                <a:spcPct val="100000"/>
              </a:lnSpc>
              <a:spcBef>
                <a:spcPts val="17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Capitolul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8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–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Configu</a:t>
            </a:r>
            <a:r>
              <a:rPr dirty="0" sz="1000" spc="-35">
                <a:latin typeface="Arial"/>
                <a:cs typeface="Arial"/>
              </a:rPr>
              <a:t>r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20">
                <a:latin typeface="Arial"/>
                <a:cs typeface="Arial"/>
              </a:rPr>
              <a:t>ari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419">
              <a:lnSpc>
                <a:spcPts val="575"/>
              </a:lnSpc>
            </a:pPr>
            <a:fld id="{81D60167-4931-47E6-BA6A-407CBD079E47}" type="slidenum">
              <a:rPr dirty="0" spc="-55"/>
              <a:t>1</a:t>
            </a:fld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108710">
              <a:lnSpc>
                <a:spcPct val="100000"/>
              </a:lnSpc>
            </a:pPr>
            <a:r>
              <a:rPr dirty="0" spc="-65"/>
              <a:t>Reminder:</a:t>
            </a:r>
            <a:r>
              <a:rPr dirty="0" spc="145"/>
              <a:t> </a:t>
            </a:r>
            <a:r>
              <a:rPr dirty="0" spc="-45"/>
              <a:t>De</a:t>
            </a:r>
            <a:r>
              <a:rPr dirty="0" spc="10"/>
              <a:t> </a:t>
            </a:r>
            <a:r>
              <a:rPr dirty="0" spc="-75"/>
              <a:t>ce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5"/>
              <a:t>ele</a:t>
            </a:r>
            <a:r>
              <a:rPr dirty="0" sz="1200" spc="10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40"/>
              <a:t>calculato</a:t>
            </a:r>
            <a:r>
              <a:rPr dirty="0" sz="1200" spc="-80"/>
              <a:t>a</a:t>
            </a:r>
            <a:r>
              <a:rPr dirty="0" sz="1200" spc="-75"/>
              <a:t>re</a:t>
            </a:r>
            <a:r>
              <a:rPr dirty="0" sz="1200" spc="10"/>
              <a:t> </a:t>
            </a:r>
            <a:r>
              <a:rPr dirty="0" sz="1200" spc="-405"/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82">
                <a:latin typeface="Lucida Sans Unicode"/>
                <a:cs typeface="Lucida Sans Unicode"/>
              </a:rPr>
              <a:t> </a:t>
            </a:r>
            <a:r>
              <a:rPr dirty="0" sz="1200"/>
              <a:t>i</a:t>
            </a:r>
            <a:r>
              <a:rPr dirty="0" sz="1200" spc="10"/>
              <a:t> </a:t>
            </a:r>
            <a:r>
              <a:rPr dirty="0" sz="1200" spc="-60"/>
              <a:t>Internet?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4405" y="620785"/>
            <a:ext cx="3499160" cy="24166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4" action="ppaction://hlinksldjump"/>
              </a:rPr>
              <a:t>Cursul</a:t>
            </a:r>
            <a:r>
              <a:rPr dirty="0" baseline="5555" sz="750" spc="30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8,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Configu</a:t>
            </a:r>
            <a:r>
              <a:rPr dirty="0" baseline="5555" sz="750" spc="-44">
                <a:hlinkClick r:id="rId4" action="ppaction://hlinksldjump"/>
              </a:rPr>
              <a:t>r</a:t>
            </a:r>
            <a:r>
              <a:rPr dirty="0" baseline="5555" sz="750" spc="-457">
                <a:hlinkClick r:id="rId4" action="ppaction://hlinksldjump"/>
              </a:rPr>
              <a:t>˘</a:t>
            </a:r>
            <a:r>
              <a:rPr dirty="0" baseline="5555" sz="750" spc="-37">
                <a:hlinkClick r:id="rId4" action="ppaction://hlinksldjump"/>
              </a:rPr>
              <a:t>ari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67">
                <a:hlinkClick r:id="rId4" action="ppaction://hlinksldjump"/>
              </a:rPr>
              <a:t>de</a:t>
            </a:r>
            <a:r>
              <a:rPr dirty="0" baseline="5555" sz="750" spc="22">
                <a:hlinkClick r:id="rId4" action="ppaction://hlinksldjump"/>
              </a:rPr>
              <a:t> </a:t>
            </a:r>
            <a:r>
              <a:rPr dirty="0" baseline="5555" sz="750" spc="-52">
                <a:hlinkClick r:id="rId4" action="ppaction://hlinksldjump"/>
              </a:rPr>
              <a:t>re</a:t>
            </a:r>
            <a:r>
              <a:rPr dirty="0" baseline="5555" sz="750" spc="-254">
                <a:hlinkClick r:id="rId4" action="ppaction://hlinksldjump"/>
              </a:rPr>
              <a:t>t</a:t>
            </a:r>
            <a:r>
              <a:rPr dirty="0" sz="500" spc="0">
                <a:hlinkClick r:id="rId4" action="ppaction://hlinksldjump"/>
              </a:rPr>
              <a:t>,</a:t>
            </a:r>
            <a:r>
              <a:rPr dirty="0" baseline="5555" sz="750" spc="-52">
                <a:hlinkClick r:id="rId4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7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80795">
              <a:lnSpc>
                <a:spcPct val="100000"/>
              </a:lnSpc>
            </a:pPr>
            <a:r>
              <a:rPr dirty="0" spc="-65"/>
              <a:t>Reminder:</a:t>
            </a:r>
            <a:r>
              <a:rPr dirty="0" spc="145"/>
              <a:t> </a:t>
            </a:r>
            <a:r>
              <a:rPr dirty="0" spc="-50"/>
              <a:t>C</a:t>
            </a:r>
            <a:r>
              <a:rPr dirty="0" spc="-40"/>
              <a:t>e</a:t>
            </a:r>
            <a:r>
              <a:rPr dirty="0" spc="10"/>
              <a:t> </a:t>
            </a:r>
            <a:r>
              <a:rPr dirty="0" spc="-75"/>
              <a:t>este</a:t>
            </a:r>
            <a:r>
              <a:rPr dirty="0" spc="15"/>
              <a:t> </a:t>
            </a:r>
            <a:r>
              <a:rPr dirty="0" spc="-70"/>
              <a:t>o</a:t>
            </a:r>
            <a:r>
              <a:rPr dirty="0" spc="10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70"/>
              <a:t>ea?</a:t>
            </a:r>
            <a:r>
              <a:rPr dirty="0" sz="1200" spc="145"/>
              <a:t> </a:t>
            </a:r>
            <a:r>
              <a:rPr dirty="0" sz="1200" spc="-50"/>
              <a:t>C</a:t>
            </a:r>
            <a:r>
              <a:rPr dirty="0" sz="1200" spc="-40"/>
              <a:t>e</a:t>
            </a:r>
            <a:r>
              <a:rPr dirty="0" sz="1200" spc="15"/>
              <a:t> </a:t>
            </a:r>
            <a:r>
              <a:rPr dirty="0" sz="1200" spc="-75"/>
              <a:t>este</a:t>
            </a:r>
            <a:r>
              <a:rPr dirty="0" sz="1200" spc="15"/>
              <a:t> </a:t>
            </a:r>
            <a:r>
              <a:rPr dirty="0" sz="1200" spc="-55"/>
              <a:t>Internet-ul?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540435" rIns="0" bIns="0" rtlCol="0" vert="horz">
            <a:spAutoFit/>
          </a:bodyPr>
          <a:lstStyle/>
          <a:p>
            <a:pPr marL="338455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25">
                <a:latin typeface="Arial"/>
                <a:cs typeface="Arial"/>
              </a:rPr>
              <a:t>ii/n</a:t>
            </a:r>
            <a:r>
              <a:rPr dirty="0" sz="1100" spc="70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duri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55">
                <a:latin typeface="Arial"/>
                <a:cs typeface="Arial"/>
              </a:rPr>
              <a:t>(</a:t>
            </a:r>
            <a:r>
              <a:rPr dirty="0" sz="1100" spc="-50" i="1">
                <a:latin typeface="Trebuchet MS"/>
                <a:cs typeface="Trebuchet MS"/>
              </a:rPr>
              <a:t>host</a:t>
            </a:r>
            <a:r>
              <a:rPr dirty="0" sz="1100" spc="40" i="1">
                <a:latin typeface="Trebuchet MS"/>
                <a:cs typeface="Trebuchet MS"/>
              </a:rPr>
              <a:t>s</a:t>
            </a:r>
            <a:r>
              <a:rPr dirty="0" sz="1100" spc="55">
                <a:latin typeface="Arial"/>
                <a:cs typeface="Arial"/>
              </a:rPr>
              <a:t>)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interconectate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le</a:t>
            </a:r>
            <a:r>
              <a:rPr dirty="0" sz="1100" spc="-90">
                <a:latin typeface="Arial"/>
                <a:cs typeface="Arial"/>
              </a:rPr>
              <a:t>g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10">
                <a:latin typeface="Arial"/>
                <a:cs typeface="Arial"/>
              </a:rPr>
              <a:t>aturi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fizice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(fir,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wireless)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logice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(conexiuni)</a:t>
            </a:r>
            <a:r>
              <a:rPr dirty="0" sz="1100" spc="-90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5">
                <a:latin typeface="Arial"/>
                <a:cs typeface="Arial"/>
              </a:rPr>
              <a:t>sta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25">
                <a:latin typeface="Arial"/>
                <a:cs typeface="Arial"/>
              </a:rPr>
              <a:t>iile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comuni</a:t>
            </a:r>
            <a:r>
              <a:rPr dirty="0" sz="1100" spc="-55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-85">
                <a:latin typeface="Arial"/>
                <a:cs typeface="Arial"/>
              </a:rPr>
              <a:t> </a:t>
            </a:r>
            <a:r>
              <a:rPr dirty="0" sz="1100" spc="-229">
                <a:latin typeface="Arial"/>
                <a:cs typeface="Arial"/>
              </a:rPr>
              <a:t>ˆ</a:t>
            </a:r>
            <a:r>
              <a:rPr dirty="0" sz="1100" spc="-30">
                <a:latin typeface="Arial"/>
                <a:cs typeface="Arial"/>
              </a:rPr>
              <a:t>ıntre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ele,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rulea</a:t>
            </a:r>
            <a:r>
              <a:rPr dirty="0" sz="1100" spc="-70">
                <a:latin typeface="Arial"/>
                <a:cs typeface="Arial"/>
              </a:rPr>
              <a:t>z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aplic</a:t>
            </a:r>
            <a:r>
              <a:rPr dirty="0" sz="1100" spc="-55">
                <a:latin typeface="Arial"/>
                <a:cs typeface="Arial"/>
              </a:rPr>
              <a:t>a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75">
                <a:latin typeface="Arial"/>
                <a:cs typeface="Arial"/>
              </a:rPr>
              <a:t>elele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sunt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conectate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alte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80">
                <a:latin typeface="Arial"/>
                <a:cs typeface="Arial"/>
              </a:rPr>
              <a:t>ele</a:t>
            </a:r>
            <a:endParaRPr sz="1100">
              <a:latin typeface="Arial"/>
              <a:cs typeface="Arial"/>
            </a:endParaRPr>
          </a:p>
          <a:p>
            <a:pPr marL="338455">
              <a:lnSpc>
                <a:spcPct val="100000"/>
              </a:lnSpc>
              <a:spcBef>
                <a:spcPts val="330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20">
                <a:latin typeface="Arial"/>
                <a:cs typeface="Arial"/>
              </a:rPr>
              <a:t>Internet: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totalitatea</a:t>
            </a:r>
            <a:r>
              <a:rPr dirty="0" sz="1100" spc="60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55">
                <a:latin typeface="Arial"/>
                <a:cs typeface="Arial"/>
              </a:rPr>
              <a:t>elel</a:t>
            </a:r>
            <a:r>
              <a:rPr dirty="0" sz="1100" spc="-11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interconectate</a:t>
            </a:r>
            <a:r>
              <a:rPr dirty="0" sz="1100" spc="50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de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p</a:t>
            </a:r>
            <a:r>
              <a:rPr dirty="0" sz="1100" spc="-35">
                <a:latin typeface="Arial"/>
                <a:cs typeface="Arial"/>
              </a:rPr>
              <a:t>lane</a:t>
            </a:r>
            <a:r>
              <a:rPr dirty="0" sz="1100" spc="-40">
                <a:latin typeface="Arial"/>
                <a:cs typeface="Arial"/>
              </a:rPr>
              <a:t>t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8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21180">
              <a:lnSpc>
                <a:spcPct val="100000"/>
              </a:lnSpc>
            </a:pPr>
            <a:r>
              <a:rPr dirty="0" spc="45"/>
              <a:t>P</a:t>
            </a:r>
            <a:r>
              <a:rPr dirty="0" spc="-70"/>
              <a:t>ers</a:t>
            </a:r>
            <a:r>
              <a:rPr dirty="0" spc="-60"/>
              <a:t>p</a:t>
            </a:r>
            <a:r>
              <a:rPr dirty="0" spc="-50"/>
              <a:t>ective</a:t>
            </a:r>
            <a:r>
              <a:rPr dirty="0" spc="15"/>
              <a:t> </a:t>
            </a:r>
            <a:r>
              <a:rPr dirty="0" spc="-65"/>
              <a:t>ale</a:t>
            </a:r>
            <a:r>
              <a:rPr dirty="0" spc="15"/>
              <a:t> </a:t>
            </a:r>
            <a:r>
              <a:rPr dirty="0" spc="-75"/>
              <a:t>re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55"/>
              <a:t>elel</a:t>
            </a:r>
            <a:r>
              <a:rPr dirty="0" sz="1200" spc="-114"/>
              <a:t>o</a:t>
            </a:r>
            <a:r>
              <a:rPr dirty="0" sz="1200" spc="-35"/>
              <a:t>r</a:t>
            </a:r>
            <a:r>
              <a:rPr dirty="0" sz="1200" spc="15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40"/>
              <a:t>c</a:t>
            </a:r>
            <a:r>
              <a:rPr dirty="0" sz="1200" spc="-75"/>
              <a:t>a</a:t>
            </a:r>
            <a:r>
              <a:rPr dirty="0" sz="1200" spc="-35"/>
              <a:t>lculato</a:t>
            </a:r>
            <a:r>
              <a:rPr dirty="0" sz="1200" spc="-80"/>
              <a:t>a</a:t>
            </a:r>
            <a:r>
              <a:rPr dirty="0" sz="1200" spc="-75"/>
              <a:t>re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766" y="1741482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 h="0">
                <a:moveTo>
                  <a:pt x="0" y="0"/>
                </a:moveTo>
                <a:lnTo>
                  <a:pt x="3775404" y="0"/>
                </a:lnTo>
              </a:path>
            </a:pathLst>
          </a:custGeom>
          <a:ln w="5646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9766" y="1738658"/>
            <a:ext cx="3775710" cy="5715"/>
          </a:xfrm>
          <a:custGeom>
            <a:avLst/>
            <a:gdLst/>
            <a:ahLst/>
            <a:cxnLst/>
            <a:rect l="l" t="t" r="r" b="b"/>
            <a:pathLst>
              <a:path w="3775710" h="5714">
                <a:moveTo>
                  <a:pt x="0" y="0"/>
                </a:moveTo>
                <a:lnTo>
                  <a:pt x="3775404" y="0"/>
                </a:lnTo>
                <a:lnTo>
                  <a:pt x="3764087" y="5646"/>
                </a:lnTo>
              </a:path>
            </a:pathLst>
          </a:custGeom>
          <a:ln w="15848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832825" y="2074881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09"/>
                </a:lnTo>
                <a:lnTo>
                  <a:pt x="489899" y="34979"/>
                </a:lnTo>
                <a:lnTo>
                  <a:pt x="505855" y="70045"/>
                </a:lnTo>
                <a:lnTo>
                  <a:pt x="507735" y="88337"/>
                </a:lnTo>
                <a:lnTo>
                  <a:pt x="507735" y="143708"/>
                </a:lnTo>
                <a:lnTo>
                  <a:pt x="499000" y="182179"/>
                </a:lnTo>
                <a:lnTo>
                  <a:pt x="474120" y="213165"/>
                </a:lnTo>
                <a:lnTo>
                  <a:pt x="439434" y="229798"/>
                </a:lnTo>
                <a:lnTo>
                  <a:pt x="419378" y="232065"/>
                </a:lnTo>
                <a:lnTo>
                  <a:pt x="88356" y="232065"/>
                </a:lnTo>
                <a:lnTo>
                  <a:pt x="49886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5" y="49870"/>
                </a:lnTo>
                <a:lnTo>
                  <a:pt x="33614" y="18892"/>
                </a:lnTo>
                <a:lnTo>
                  <a:pt x="68301" y="2266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127093" y="2154734"/>
            <a:ext cx="44079" cy="74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844547" y="2132448"/>
            <a:ext cx="4635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ad</a:t>
            </a:r>
            <a:r>
              <a:rPr dirty="0" sz="750" spc="2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50" spc="7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r>
              <a:rPr dirty="0" sz="750" spc="55">
                <a:solidFill>
                  <a:srgbClr val="4A76CC"/>
                </a:solidFill>
                <a:latin typeface="Trebuchet MS"/>
                <a:cs typeface="Trebuchet MS"/>
              </a:rPr>
              <a:t>s</a:t>
            </a:r>
            <a:r>
              <a:rPr dirty="0" sz="750">
                <a:solidFill>
                  <a:srgbClr val="4A76CC"/>
                </a:solidFill>
                <a:latin typeface="Times New Roman"/>
                <a:cs typeface="Times New Roman"/>
              </a:rPr>
              <a:t>   </a:t>
            </a:r>
            <a:r>
              <a:rPr dirty="0" sz="750" spc="-5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20">
                <a:solidFill>
                  <a:srgbClr val="4A76CC"/>
                </a:solidFill>
                <a:latin typeface="Trebuchet MS"/>
                <a:cs typeface="Trebuchet MS"/>
              </a:rPr>
              <a:t>IP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820" y="1773182"/>
            <a:ext cx="3775710" cy="0"/>
          </a:xfrm>
          <a:custGeom>
            <a:avLst/>
            <a:gdLst/>
            <a:ahLst/>
            <a:cxnLst/>
            <a:rect l="l" t="t" r="r" b="b"/>
            <a:pathLst>
              <a:path w="3775710" h="0">
                <a:moveTo>
                  <a:pt x="0" y="0"/>
                </a:moveTo>
                <a:lnTo>
                  <a:pt x="3775404" y="0"/>
                </a:lnTo>
              </a:path>
            </a:pathLst>
          </a:custGeom>
          <a:ln w="5670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8820" y="1770346"/>
            <a:ext cx="3775710" cy="5715"/>
          </a:xfrm>
          <a:custGeom>
            <a:avLst/>
            <a:gdLst/>
            <a:ahLst/>
            <a:cxnLst/>
            <a:rect l="l" t="t" r="r" b="b"/>
            <a:pathLst>
              <a:path w="3775710" h="5714">
                <a:moveTo>
                  <a:pt x="0" y="0"/>
                </a:moveTo>
                <a:lnTo>
                  <a:pt x="3775404" y="0"/>
                </a:lnTo>
                <a:lnTo>
                  <a:pt x="3764086" y="5670"/>
                </a:lnTo>
              </a:path>
            </a:pathLst>
          </a:custGeom>
          <a:ln w="15848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2252" y="2527690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13"/>
                </a:lnTo>
                <a:lnTo>
                  <a:pt x="489899" y="34992"/>
                </a:lnTo>
                <a:lnTo>
                  <a:pt x="505855" y="70064"/>
                </a:lnTo>
                <a:lnTo>
                  <a:pt x="507735" y="88356"/>
                </a:lnTo>
                <a:lnTo>
                  <a:pt x="507735" y="143728"/>
                </a:lnTo>
                <a:lnTo>
                  <a:pt x="499000" y="182196"/>
                </a:lnTo>
                <a:lnTo>
                  <a:pt x="474120" y="213181"/>
                </a:lnTo>
                <a:lnTo>
                  <a:pt x="439434" y="229813"/>
                </a:lnTo>
                <a:lnTo>
                  <a:pt x="419378" y="232081"/>
                </a:lnTo>
                <a:lnTo>
                  <a:pt x="88356" y="232081"/>
                </a:lnTo>
                <a:lnTo>
                  <a:pt x="49886" y="223346"/>
                </a:lnTo>
                <a:lnTo>
                  <a:pt x="18899" y="198467"/>
                </a:lnTo>
                <a:lnTo>
                  <a:pt x="2267" y="163782"/>
                </a:lnTo>
                <a:lnTo>
                  <a:pt x="0" y="143728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170616" y="2585274"/>
            <a:ext cx="230504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00">
                <a:solidFill>
                  <a:srgbClr val="4A76CC"/>
                </a:solidFill>
                <a:latin typeface="Trebuchet MS"/>
                <a:cs typeface="Trebuchet MS"/>
              </a:rPr>
              <a:t>DNS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44179" y="2267324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2"/>
                </a:lnTo>
                <a:lnTo>
                  <a:pt x="505850" y="70064"/>
                </a:lnTo>
                <a:lnTo>
                  <a:pt x="507730" y="88356"/>
                </a:lnTo>
                <a:lnTo>
                  <a:pt x="507730" y="143723"/>
                </a:lnTo>
                <a:lnTo>
                  <a:pt x="498995" y="182190"/>
                </a:lnTo>
                <a:lnTo>
                  <a:pt x="474116" y="213168"/>
                </a:lnTo>
                <a:lnTo>
                  <a:pt x="439432" y="229794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9"/>
                </a:lnTo>
                <a:lnTo>
                  <a:pt x="18899" y="198458"/>
                </a:lnTo>
                <a:lnTo>
                  <a:pt x="2267" y="163778"/>
                </a:lnTo>
                <a:lnTo>
                  <a:pt x="0" y="14372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65925" y="2324901"/>
            <a:ext cx="44386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ad</a:t>
            </a:r>
            <a:r>
              <a:rPr dirty="0" sz="750" spc="2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esa</a:t>
            </a:r>
            <a:r>
              <a:rPr dirty="0" sz="750" spc="3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97008" y="2929581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14"/>
                </a:lnTo>
                <a:lnTo>
                  <a:pt x="489899" y="34992"/>
                </a:lnTo>
                <a:lnTo>
                  <a:pt x="505855" y="70063"/>
                </a:lnTo>
                <a:lnTo>
                  <a:pt x="507735" y="88356"/>
                </a:lnTo>
                <a:lnTo>
                  <a:pt x="507735" y="143703"/>
                </a:lnTo>
                <a:lnTo>
                  <a:pt x="499000" y="182174"/>
                </a:lnTo>
                <a:lnTo>
                  <a:pt x="474120" y="213161"/>
                </a:lnTo>
                <a:lnTo>
                  <a:pt x="439434" y="229793"/>
                </a:lnTo>
                <a:lnTo>
                  <a:pt x="419378" y="232061"/>
                </a:lnTo>
                <a:lnTo>
                  <a:pt x="88356" y="232061"/>
                </a:lnTo>
                <a:lnTo>
                  <a:pt x="49886" y="223326"/>
                </a:lnTo>
                <a:lnTo>
                  <a:pt x="18899" y="198446"/>
                </a:lnTo>
                <a:lnTo>
                  <a:pt x="2267" y="163759"/>
                </a:lnTo>
                <a:lnTo>
                  <a:pt x="0" y="14370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900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240082" y="2911261"/>
            <a:ext cx="432434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35560">
              <a:lnSpc>
                <a:spcPct val="104000"/>
              </a:lnSpc>
            </a:pPr>
            <a:r>
              <a:rPr dirty="0" sz="750" spc="25">
                <a:solidFill>
                  <a:srgbClr val="4A76CC"/>
                </a:solidFill>
                <a:latin typeface="Trebuchet MS"/>
                <a:cs typeface="Trebuchet MS"/>
              </a:rPr>
              <a:t>default</a:t>
            </a:r>
            <a:r>
              <a:rPr dirty="0" sz="750" spc="1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55">
                <a:solidFill>
                  <a:srgbClr val="4A76CC"/>
                </a:solidFill>
                <a:latin typeface="Trebuchet MS"/>
                <a:cs typeface="Trebuchet MS"/>
              </a:rPr>
              <a:t>gateway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4946" y="2323929"/>
            <a:ext cx="652780" cy="232410"/>
          </a:xfrm>
          <a:custGeom>
            <a:avLst/>
            <a:gdLst/>
            <a:ahLst/>
            <a:cxnLst/>
            <a:rect l="l" t="t" r="r" b="b"/>
            <a:pathLst>
              <a:path w="652780" h="232410">
                <a:moveTo>
                  <a:pt x="88355" y="0"/>
                </a:moveTo>
                <a:lnTo>
                  <a:pt x="563820" y="0"/>
                </a:lnTo>
                <a:lnTo>
                  <a:pt x="565698" y="19"/>
                </a:lnTo>
                <a:lnTo>
                  <a:pt x="603866" y="9510"/>
                </a:lnTo>
                <a:lnTo>
                  <a:pt x="634341" y="34981"/>
                </a:lnTo>
                <a:lnTo>
                  <a:pt x="650297" y="70046"/>
                </a:lnTo>
                <a:lnTo>
                  <a:pt x="652177" y="88337"/>
                </a:lnTo>
                <a:lnTo>
                  <a:pt x="652177" y="143708"/>
                </a:lnTo>
                <a:lnTo>
                  <a:pt x="643442" y="182179"/>
                </a:lnTo>
                <a:lnTo>
                  <a:pt x="618562" y="213165"/>
                </a:lnTo>
                <a:lnTo>
                  <a:pt x="583876" y="229798"/>
                </a:lnTo>
                <a:lnTo>
                  <a:pt x="563820" y="232065"/>
                </a:lnTo>
                <a:lnTo>
                  <a:pt x="88355" y="232065"/>
                </a:lnTo>
                <a:lnTo>
                  <a:pt x="49885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5" y="49872"/>
                </a:lnTo>
                <a:lnTo>
                  <a:pt x="33614" y="18893"/>
                </a:lnTo>
                <a:lnTo>
                  <a:pt x="68300" y="2266"/>
                </a:lnTo>
                <a:lnTo>
                  <a:pt x="88355" y="0"/>
                </a:lnTo>
                <a:close/>
              </a:path>
            </a:pathLst>
          </a:custGeom>
          <a:ln w="9955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65089" y="2381501"/>
            <a:ext cx="64516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0">
                <a:solidFill>
                  <a:srgbClr val="4A76CC"/>
                </a:solidFill>
                <a:latin typeface="Trebuchet MS"/>
                <a:cs typeface="Trebuchet MS"/>
              </a:rPr>
              <a:t>conect</a:t>
            </a:r>
            <a:r>
              <a:rPr dirty="0" sz="750" spc="25">
                <a:solidFill>
                  <a:srgbClr val="4A76CC"/>
                </a:solidFill>
                <a:latin typeface="Trebuchet MS"/>
                <a:cs typeface="Trebuchet MS"/>
              </a:rPr>
              <a:t>ivitate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068691" y="2561661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10"/>
                </a:lnTo>
                <a:lnTo>
                  <a:pt x="489899" y="34981"/>
                </a:lnTo>
                <a:lnTo>
                  <a:pt x="505855" y="70046"/>
                </a:lnTo>
                <a:lnTo>
                  <a:pt x="507735" y="88337"/>
                </a:lnTo>
                <a:lnTo>
                  <a:pt x="507735" y="143709"/>
                </a:lnTo>
                <a:lnTo>
                  <a:pt x="499000" y="182179"/>
                </a:lnTo>
                <a:lnTo>
                  <a:pt x="474120" y="213165"/>
                </a:lnTo>
                <a:lnTo>
                  <a:pt x="439434" y="229798"/>
                </a:lnTo>
                <a:lnTo>
                  <a:pt x="419378" y="232065"/>
                </a:lnTo>
                <a:lnTo>
                  <a:pt x="88356" y="232065"/>
                </a:lnTo>
                <a:lnTo>
                  <a:pt x="49886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9"/>
                </a:lnTo>
                <a:lnTo>
                  <a:pt x="0" y="88337"/>
                </a:lnTo>
                <a:lnTo>
                  <a:pt x="8735" y="49872"/>
                </a:lnTo>
                <a:lnTo>
                  <a:pt x="33614" y="18893"/>
                </a:lnTo>
                <a:lnTo>
                  <a:pt x="68301" y="2266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375761" y="2578193"/>
            <a:ext cx="148087" cy="214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2110655" y="2551266"/>
            <a:ext cx="429895" cy="2508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 marR="5080" indent="-5715">
              <a:lnSpc>
                <a:spcPct val="104000"/>
              </a:lnSpc>
            </a:pPr>
            <a:r>
              <a:rPr dirty="0" sz="750" spc="25">
                <a:solidFill>
                  <a:srgbClr val="4A76CC"/>
                </a:solidFill>
                <a:latin typeface="Trebuchet MS"/>
                <a:cs typeface="Trebuchet MS"/>
              </a:rPr>
              <a:t>interfa</a:t>
            </a:r>
            <a:r>
              <a:rPr dirty="0" sz="750" spc="1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de</a:t>
            </a:r>
            <a:r>
              <a:rPr dirty="0" sz="750" spc="5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r>
              <a:rPr dirty="0" sz="75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-8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ea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79997" y="2295629"/>
            <a:ext cx="614045" cy="232410"/>
          </a:xfrm>
          <a:custGeom>
            <a:avLst/>
            <a:gdLst/>
            <a:ahLst/>
            <a:cxnLst/>
            <a:rect l="l" t="t" r="r" b="b"/>
            <a:pathLst>
              <a:path w="614045" h="232410">
                <a:moveTo>
                  <a:pt x="88332" y="0"/>
                </a:moveTo>
                <a:lnTo>
                  <a:pt x="525644" y="0"/>
                </a:lnTo>
                <a:lnTo>
                  <a:pt x="527522" y="19"/>
                </a:lnTo>
                <a:lnTo>
                  <a:pt x="565690" y="9513"/>
                </a:lnTo>
                <a:lnTo>
                  <a:pt x="596165" y="34992"/>
                </a:lnTo>
                <a:lnTo>
                  <a:pt x="612121" y="70064"/>
                </a:lnTo>
                <a:lnTo>
                  <a:pt x="614001" y="88356"/>
                </a:lnTo>
                <a:lnTo>
                  <a:pt x="614001" y="143703"/>
                </a:lnTo>
                <a:lnTo>
                  <a:pt x="605266" y="182174"/>
                </a:lnTo>
                <a:lnTo>
                  <a:pt x="580386" y="213160"/>
                </a:lnTo>
                <a:lnTo>
                  <a:pt x="545700" y="229793"/>
                </a:lnTo>
                <a:lnTo>
                  <a:pt x="525644" y="232060"/>
                </a:lnTo>
                <a:lnTo>
                  <a:pt x="88332" y="232060"/>
                </a:lnTo>
                <a:lnTo>
                  <a:pt x="49868" y="223325"/>
                </a:lnTo>
                <a:lnTo>
                  <a:pt x="18891" y="198445"/>
                </a:lnTo>
                <a:lnTo>
                  <a:pt x="2266" y="163759"/>
                </a:lnTo>
                <a:lnTo>
                  <a:pt x="0" y="143703"/>
                </a:lnTo>
                <a:lnTo>
                  <a:pt x="0" y="88356"/>
                </a:lnTo>
                <a:lnTo>
                  <a:pt x="8731" y="49886"/>
                </a:lnTo>
                <a:lnTo>
                  <a:pt x="33601" y="18899"/>
                </a:lnTo>
                <a:lnTo>
                  <a:pt x="68279" y="2267"/>
                </a:lnTo>
                <a:lnTo>
                  <a:pt x="88332" y="0"/>
                </a:lnTo>
                <a:close/>
              </a:path>
            </a:pathLst>
          </a:custGeom>
          <a:ln w="9659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66538" y="2375626"/>
            <a:ext cx="44079" cy="742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583933" y="2353201"/>
            <a:ext cx="58991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ad</a:t>
            </a:r>
            <a:r>
              <a:rPr dirty="0" sz="750" spc="20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750" spc="7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r>
              <a:rPr dirty="0" sz="750" spc="55">
                <a:solidFill>
                  <a:srgbClr val="4A76CC"/>
                </a:solidFill>
                <a:latin typeface="Trebuchet MS"/>
                <a:cs typeface="Trebuchet MS"/>
              </a:rPr>
              <a:t>s</a:t>
            </a:r>
            <a:r>
              <a:rPr dirty="0" sz="750">
                <a:solidFill>
                  <a:srgbClr val="4A76CC"/>
                </a:solidFill>
                <a:latin typeface="Times New Roman"/>
                <a:cs typeface="Times New Roman"/>
              </a:rPr>
              <a:t>   </a:t>
            </a:r>
            <a:r>
              <a:rPr dirty="0" sz="750" spc="-5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750" spc="100">
                <a:solidFill>
                  <a:srgbClr val="4A76CC"/>
                </a:solidFill>
                <a:latin typeface="Trebuchet MS"/>
                <a:cs typeface="Trebuchet MS"/>
              </a:rPr>
              <a:t>M</a:t>
            </a:r>
            <a:r>
              <a:rPr dirty="0" sz="750" spc="65">
                <a:solidFill>
                  <a:srgbClr val="4A76CC"/>
                </a:solidFill>
                <a:latin typeface="Trebuchet MS"/>
                <a:cs typeface="Trebuchet MS"/>
              </a:rPr>
              <a:t>A</a:t>
            </a:r>
            <a:r>
              <a:rPr dirty="0" sz="750" spc="70">
                <a:solidFill>
                  <a:srgbClr val="4A76CC"/>
                </a:solidFill>
                <a:latin typeface="Trebuchet MS"/>
                <a:cs typeface="Trebuchet MS"/>
              </a:rPr>
              <a:t>C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51692" y="2895605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3" y="0"/>
                </a:lnTo>
                <a:lnTo>
                  <a:pt x="421251" y="19"/>
                </a:lnTo>
                <a:lnTo>
                  <a:pt x="459415" y="9513"/>
                </a:lnTo>
                <a:lnTo>
                  <a:pt x="489881" y="34992"/>
                </a:lnTo>
                <a:lnTo>
                  <a:pt x="505831" y="70064"/>
                </a:lnTo>
                <a:lnTo>
                  <a:pt x="507710" y="88357"/>
                </a:lnTo>
                <a:lnTo>
                  <a:pt x="507710" y="143728"/>
                </a:lnTo>
                <a:lnTo>
                  <a:pt x="498979" y="182199"/>
                </a:lnTo>
                <a:lnTo>
                  <a:pt x="474108" y="213186"/>
                </a:lnTo>
                <a:lnTo>
                  <a:pt x="439428" y="229818"/>
                </a:lnTo>
                <a:lnTo>
                  <a:pt x="419373" y="232086"/>
                </a:lnTo>
                <a:lnTo>
                  <a:pt x="88356" y="232086"/>
                </a:lnTo>
                <a:lnTo>
                  <a:pt x="49886" y="223351"/>
                </a:lnTo>
                <a:lnTo>
                  <a:pt x="18899" y="198471"/>
                </a:lnTo>
                <a:lnTo>
                  <a:pt x="2267" y="163784"/>
                </a:lnTo>
                <a:lnTo>
                  <a:pt x="0" y="143728"/>
                </a:lnTo>
                <a:lnTo>
                  <a:pt x="0" y="88357"/>
                </a:lnTo>
                <a:lnTo>
                  <a:pt x="8735" y="49886"/>
                </a:lnTo>
                <a:lnTo>
                  <a:pt x="33614" y="18900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630449" y="2953191"/>
            <a:ext cx="32956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35">
                <a:solidFill>
                  <a:srgbClr val="4A76CC"/>
                </a:solidFill>
                <a:latin typeface="Trebuchet MS"/>
                <a:cs typeface="Trebuchet MS"/>
              </a:rPr>
              <a:t>switch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5508" y="659807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5" y="0"/>
                </a:moveTo>
                <a:lnTo>
                  <a:pt x="419377" y="0"/>
                </a:lnTo>
                <a:lnTo>
                  <a:pt x="421255" y="19"/>
                </a:lnTo>
                <a:lnTo>
                  <a:pt x="459423" y="9510"/>
                </a:lnTo>
                <a:lnTo>
                  <a:pt x="489898" y="34981"/>
                </a:lnTo>
                <a:lnTo>
                  <a:pt x="505854" y="70046"/>
                </a:lnTo>
                <a:lnTo>
                  <a:pt x="507734" y="88337"/>
                </a:lnTo>
                <a:lnTo>
                  <a:pt x="507734" y="143708"/>
                </a:lnTo>
                <a:lnTo>
                  <a:pt x="498999" y="182179"/>
                </a:lnTo>
                <a:lnTo>
                  <a:pt x="474119" y="213165"/>
                </a:lnTo>
                <a:lnTo>
                  <a:pt x="439433" y="229798"/>
                </a:lnTo>
                <a:lnTo>
                  <a:pt x="419377" y="232065"/>
                </a:lnTo>
                <a:lnTo>
                  <a:pt x="88355" y="232065"/>
                </a:lnTo>
                <a:lnTo>
                  <a:pt x="49885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5" y="49872"/>
                </a:lnTo>
                <a:lnTo>
                  <a:pt x="33614" y="18893"/>
                </a:lnTo>
                <a:lnTo>
                  <a:pt x="68300" y="2266"/>
                </a:lnTo>
                <a:lnTo>
                  <a:pt x="88355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501682" y="717379"/>
            <a:ext cx="39433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0">
                <a:solidFill>
                  <a:srgbClr val="FC7100"/>
                </a:solidFill>
                <a:latin typeface="Trebuchet MS"/>
                <a:cs typeface="Trebuchet MS"/>
              </a:rPr>
              <a:t>serviciu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66073" y="1817947"/>
            <a:ext cx="56461" cy="84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26588" y="1816956"/>
            <a:ext cx="51013" cy="866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388679" y="1823890"/>
            <a:ext cx="37640" cy="1049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51739" y="1794283"/>
            <a:ext cx="1126490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75">
                <a:solidFill>
                  <a:srgbClr val="4A76CC"/>
                </a:solidFill>
                <a:latin typeface="Trebuchet MS"/>
                <a:cs typeface="Trebuchet MS"/>
              </a:rPr>
              <a:t>con</a:t>
            </a:r>
            <a:r>
              <a:rPr dirty="0" sz="850" spc="75">
                <a:solidFill>
                  <a:srgbClr val="4A76CC"/>
                </a:solidFill>
                <a:latin typeface="Times New Roman"/>
                <a:cs typeface="Times New Roman"/>
              </a:rPr>
              <a:t>  </a:t>
            </a:r>
            <a:r>
              <a:rPr dirty="0" sz="850" spc="-9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105">
                <a:solidFill>
                  <a:srgbClr val="4A76CC"/>
                </a:solidFill>
                <a:latin typeface="Trebuchet MS"/>
                <a:cs typeface="Trebuchet MS"/>
              </a:rPr>
              <a:t>gu</a:t>
            </a:r>
            <a:r>
              <a:rPr dirty="0" sz="850" spc="25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4A76CC"/>
                </a:solidFill>
                <a:latin typeface="Times New Roman"/>
                <a:cs typeface="Times New Roman"/>
              </a:rPr>
              <a:t>  </a:t>
            </a:r>
            <a:r>
              <a:rPr dirty="0" sz="850" spc="-10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25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850">
                <a:solidFill>
                  <a:srgbClr val="4A76CC"/>
                </a:solidFill>
                <a:latin typeface="Trebuchet MS"/>
                <a:cs typeface="Trebuchet MS"/>
              </a:rPr>
              <a:t>i</a:t>
            </a:r>
            <a:r>
              <a:rPr dirty="0" sz="850" spc="6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4A76CC"/>
                </a:solidFill>
                <a:latin typeface="Trebuchet MS"/>
                <a:cs typeface="Trebuchet MS"/>
              </a:rPr>
              <a:t>de</a:t>
            </a:r>
            <a:r>
              <a:rPr dirty="0" sz="850" spc="6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4A76CC"/>
                </a:solidFill>
                <a:latin typeface="Trebuchet MS"/>
                <a:cs typeface="Trebuchet MS"/>
              </a:rPr>
              <a:t>r</a:t>
            </a:r>
            <a:r>
              <a:rPr dirty="0" sz="850" spc="70">
                <a:solidFill>
                  <a:srgbClr val="4A76CC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-85">
                <a:solidFill>
                  <a:srgbClr val="4A76CC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4A76CC"/>
                </a:solidFill>
                <a:latin typeface="Trebuchet MS"/>
                <a:cs typeface="Trebuchet MS"/>
              </a:rPr>
              <a:t>ea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87598" y="1592102"/>
            <a:ext cx="37640" cy="1049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460280" y="1562212"/>
            <a:ext cx="916940" cy="143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50" spc="45">
                <a:solidFill>
                  <a:srgbClr val="FC7100"/>
                </a:solidFill>
                <a:latin typeface="Trebuchet MS"/>
                <a:cs typeface="Trebuchet MS"/>
              </a:rPr>
              <a:t>servicii</a:t>
            </a:r>
            <a:r>
              <a:rPr dirty="0" sz="850" spc="6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FC7100"/>
                </a:solidFill>
                <a:latin typeface="Trebuchet MS"/>
                <a:cs typeface="Trebuchet MS"/>
              </a:rPr>
              <a:t>de</a:t>
            </a:r>
            <a:r>
              <a:rPr dirty="0" sz="850" spc="6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850" spc="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850" spc="70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85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850" spc="-8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850" spc="75">
                <a:solidFill>
                  <a:srgbClr val="FC7100"/>
                </a:solidFill>
                <a:latin typeface="Trebuchet MS"/>
                <a:cs typeface="Trebuchet MS"/>
              </a:rPr>
              <a:t>ea</a:t>
            </a:r>
            <a:endParaRPr sz="850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146069" y="920178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2"/>
                </a:lnTo>
                <a:lnTo>
                  <a:pt x="505850" y="70064"/>
                </a:lnTo>
                <a:lnTo>
                  <a:pt x="507730" y="88356"/>
                </a:lnTo>
                <a:lnTo>
                  <a:pt x="507730" y="143723"/>
                </a:lnTo>
                <a:lnTo>
                  <a:pt x="498995" y="182190"/>
                </a:lnTo>
                <a:lnTo>
                  <a:pt x="474116" y="213168"/>
                </a:lnTo>
                <a:lnTo>
                  <a:pt x="439432" y="229794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9"/>
                </a:lnTo>
                <a:lnTo>
                  <a:pt x="18899" y="198458"/>
                </a:lnTo>
                <a:lnTo>
                  <a:pt x="2267" y="163778"/>
                </a:lnTo>
                <a:lnTo>
                  <a:pt x="0" y="14372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246098" y="977755"/>
            <a:ext cx="28702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20">
                <a:solidFill>
                  <a:srgbClr val="FC7100"/>
                </a:solidFill>
                <a:latin typeface="Trebuchet MS"/>
                <a:cs typeface="Trebuchet MS"/>
              </a:rPr>
              <a:t>client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47923" y="529624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09"/>
                </a:lnTo>
                <a:lnTo>
                  <a:pt x="489899" y="34979"/>
                </a:lnTo>
                <a:lnTo>
                  <a:pt x="505855" y="70045"/>
                </a:lnTo>
                <a:lnTo>
                  <a:pt x="507735" y="88337"/>
                </a:lnTo>
                <a:lnTo>
                  <a:pt x="507735" y="143708"/>
                </a:lnTo>
                <a:lnTo>
                  <a:pt x="499000" y="182179"/>
                </a:lnTo>
                <a:lnTo>
                  <a:pt x="474120" y="213165"/>
                </a:lnTo>
                <a:lnTo>
                  <a:pt x="439434" y="229798"/>
                </a:lnTo>
                <a:lnTo>
                  <a:pt x="419378" y="232065"/>
                </a:lnTo>
                <a:lnTo>
                  <a:pt x="88356" y="232065"/>
                </a:lnTo>
                <a:lnTo>
                  <a:pt x="49886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5" y="49870"/>
                </a:lnTo>
                <a:lnTo>
                  <a:pt x="33614" y="18892"/>
                </a:lnTo>
                <a:lnTo>
                  <a:pt x="68301" y="2266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2484631" y="587191"/>
            <a:ext cx="41402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0">
                <a:solidFill>
                  <a:srgbClr val="FC7100"/>
                </a:solidFill>
                <a:latin typeface="Trebuchet MS"/>
                <a:cs typeface="Trebuchet MS"/>
              </a:rPr>
              <a:t>p</a:t>
            </a:r>
            <a:r>
              <a:rPr dirty="0" sz="750" spc="1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30">
                <a:solidFill>
                  <a:srgbClr val="FC7100"/>
                </a:solidFill>
                <a:latin typeface="Trebuchet MS"/>
                <a:cs typeface="Trebuchet MS"/>
              </a:rPr>
              <a:t>otocol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29057" y="1225836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2"/>
                </a:lnTo>
                <a:lnTo>
                  <a:pt x="505850" y="70064"/>
                </a:lnTo>
                <a:lnTo>
                  <a:pt x="507730" y="88356"/>
                </a:lnTo>
                <a:lnTo>
                  <a:pt x="507730" y="143703"/>
                </a:lnTo>
                <a:lnTo>
                  <a:pt x="498995" y="182174"/>
                </a:lnTo>
                <a:lnTo>
                  <a:pt x="474116" y="213160"/>
                </a:lnTo>
                <a:lnTo>
                  <a:pt x="439432" y="229793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5"/>
                </a:lnTo>
                <a:lnTo>
                  <a:pt x="18899" y="198445"/>
                </a:lnTo>
                <a:lnTo>
                  <a:pt x="2267" y="163759"/>
                </a:lnTo>
                <a:lnTo>
                  <a:pt x="0" y="14370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28533" y="1305833"/>
            <a:ext cx="44079" cy="74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970862" y="1283408"/>
            <a:ext cx="4032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1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1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8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750" spc="65">
                <a:solidFill>
                  <a:srgbClr val="FC7100"/>
                </a:solidFill>
                <a:latin typeface="Trebuchet MS"/>
                <a:cs typeface="Trebuchet MS"/>
              </a:rPr>
              <a:t>spu</a:t>
            </a:r>
            <a:r>
              <a:rPr dirty="0" sz="750" spc="75">
                <a:solidFill>
                  <a:srgbClr val="FC7100"/>
                </a:solidFill>
                <a:latin typeface="Trebuchet MS"/>
                <a:cs typeface="Trebuchet MS"/>
              </a:rPr>
              <a:t>ns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53606" y="1163575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32" y="0"/>
                </a:moveTo>
                <a:lnTo>
                  <a:pt x="419353" y="0"/>
                </a:lnTo>
                <a:lnTo>
                  <a:pt x="421231" y="19"/>
                </a:lnTo>
                <a:lnTo>
                  <a:pt x="459400" y="9509"/>
                </a:lnTo>
                <a:lnTo>
                  <a:pt x="489874" y="34979"/>
                </a:lnTo>
                <a:lnTo>
                  <a:pt x="505830" y="70045"/>
                </a:lnTo>
                <a:lnTo>
                  <a:pt x="507710" y="88337"/>
                </a:lnTo>
                <a:lnTo>
                  <a:pt x="507710" y="143708"/>
                </a:lnTo>
                <a:lnTo>
                  <a:pt x="498975" y="182179"/>
                </a:lnTo>
                <a:lnTo>
                  <a:pt x="474095" y="213165"/>
                </a:lnTo>
                <a:lnTo>
                  <a:pt x="439409" y="229798"/>
                </a:lnTo>
                <a:lnTo>
                  <a:pt x="419353" y="232065"/>
                </a:lnTo>
                <a:lnTo>
                  <a:pt x="88332" y="232065"/>
                </a:lnTo>
                <a:lnTo>
                  <a:pt x="49868" y="223330"/>
                </a:lnTo>
                <a:lnTo>
                  <a:pt x="18891" y="198450"/>
                </a:lnTo>
                <a:lnTo>
                  <a:pt x="2266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1" y="49870"/>
                </a:lnTo>
                <a:lnTo>
                  <a:pt x="33601" y="18892"/>
                </a:lnTo>
                <a:lnTo>
                  <a:pt x="68279" y="2266"/>
                </a:lnTo>
                <a:lnTo>
                  <a:pt x="88332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139499" y="1221142"/>
            <a:ext cx="514984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FC7100"/>
                </a:solidFill>
                <a:latin typeface="Trebuchet MS"/>
                <a:cs typeface="Trebuchet MS"/>
              </a:rPr>
              <a:t>con</a:t>
            </a:r>
            <a:r>
              <a:rPr dirty="0" sz="750" spc="3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r>
              <a:rPr dirty="0" sz="750" spc="45">
                <a:solidFill>
                  <a:srgbClr val="FC7100"/>
                </a:solidFill>
                <a:latin typeface="Trebuchet MS"/>
                <a:cs typeface="Trebuchet MS"/>
              </a:rPr>
              <a:t>xiune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506399" y="812629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4" y="9513"/>
                </a:lnTo>
                <a:lnTo>
                  <a:pt x="489899" y="34992"/>
                </a:lnTo>
                <a:lnTo>
                  <a:pt x="505855" y="70064"/>
                </a:lnTo>
                <a:lnTo>
                  <a:pt x="507735" y="88356"/>
                </a:lnTo>
                <a:lnTo>
                  <a:pt x="507735" y="143728"/>
                </a:lnTo>
                <a:lnTo>
                  <a:pt x="499000" y="182196"/>
                </a:lnTo>
                <a:lnTo>
                  <a:pt x="474120" y="213181"/>
                </a:lnTo>
                <a:lnTo>
                  <a:pt x="439434" y="229813"/>
                </a:lnTo>
                <a:lnTo>
                  <a:pt x="419378" y="232080"/>
                </a:lnTo>
                <a:lnTo>
                  <a:pt x="88356" y="232080"/>
                </a:lnTo>
                <a:lnTo>
                  <a:pt x="49886" y="223345"/>
                </a:lnTo>
                <a:lnTo>
                  <a:pt x="18899" y="198466"/>
                </a:lnTo>
                <a:lnTo>
                  <a:pt x="2267" y="163782"/>
                </a:lnTo>
                <a:lnTo>
                  <a:pt x="0" y="143728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560744" y="870205"/>
            <a:ext cx="32004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-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50">
                <a:solidFill>
                  <a:srgbClr val="FC7100"/>
                </a:solidFill>
                <a:latin typeface="Trebuchet MS"/>
                <a:cs typeface="Trebuchet MS"/>
              </a:rPr>
              <a:t>esu</a:t>
            </a:r>
            <a:r>
              <a:rPr dirty="0" sz="750" spc="4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85">
                <a:solidFill>
                  <a:srgbClr val="FC7100"/>
                </a:solidFill>
                <a:latin typeface="Trebuchet MS"/>
                <a:cs typeface="Trebuchet MS"/>
              </a:rPr>
              <a:t>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873967" y="892774"/>
            <a:ext cx="44079" cy="74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502666" y="523958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2"/>
                </a:lnTo>
                <a:lnTo>
                  <a:pt x="505850" y="70064"/>
                </a:lnTo>
                <a:lnTo>
                  <a:pt x="507730" y="88356"/>
                </a:lnTo>
                <a:lnTo>
                  <a:pt x="507730" y="143723"/>
                </a:lnTo>
                <a:lnTo>
                  <a:pt x="498995" y="182190"/>
                </a:lnTo>
                <a:lnTo>
                  <a:pt x="474116" y="213168"/>
                </a:lnTo>
                <a:lnTo>
                  <a:pt x="439432" y="229794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9"/>
                </a:lnTo>
                <a:lnTo>
                  <a:pt x="18899" y="198458"/>
                </a:lnTo>
                <a:lnTo>
                  <a:pt x="2267" y="163778"/>
                </a:lnTo>
                <a:lnTo>
                  <a:pt x="0" y="14372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1582731" y="581535"/>
            <a:ext cx="32702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5">
                <a:solidFill>
                  <a:srgbClr val="FC7100"/>
                </a:solidFill>
                <a:latin typeface="Trebuchet MS"/>
                <a:cs typeface="Trebuchet MS"/>
              </a:rPr>
              <a:t>server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0423" y="1129604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5" y="0"/>
                </a:moveTo>
                <a:lnTo>
                  <a:pt x="419373" y="0"/>
                </a:lnTo>
                <a:lnTo>
                  <a:pt x="421251" y="19"/>
                </a:lnTo>
                <a:lnTo>
                  <a:pt x="459415" y="9513"/>
                </a:lnTo>
                <a:lnTo>
                  <a:pt x="489881" y="34992"/>
                </a:lnTo>
                <a:lnTo>
                  <a:pt x="505831" y="70064"/>
                </a:lnTo>
                <a:lnTo>
                  <a:pt x="507710" y="88356"/>
                </a:lnTo>
                <a:lnTo>
                  <a:pt x="507710" y="143728"/>
                </a:lnTo>
                <a:lnTo>
                  <a:pt x="498979" y="182196"/>
                </a:lnTo>
                <a:lnTo>
                  <a:pt x="474107" y="213181"/>
                </a:lnTo>
                <a:lnTo>
                  <a:pt x="439428" y="229813"/>
                </a:lnTo>
                <a:lnTo>
                  <a:pt x="419373" y="232080"/>
                </a:lnTo>
                <a:lnTo>
                  <a:pt x="88355" y="232080"/>
                </a:lnTo>
                <a:lnTo>
                  <a:pt x="49885" y="223345"/>
                </a:lnTo>
                <a:lnTo>
                  <a:pt x="18899" y="198466"/>
                </a:lnTo>
                <a:lnTo>
                  <a:pt x="2267" y="163782"/>
                </a:lnTo>
                <a:lnTo>
                  <a:pt x="0" y="143728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0" y="2267"/>
                </a:lnTo>
                <a:lnTo>
                  <a:pt x="88355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672764" y="1187181"/>
            <a:ext cx="22225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FC7100"/>
                </a:solidFill>
                <a:latin typeface="Trebuchet MS"/>
                <a:cs typeface="Trebuchet MS"/>
              </a:rPr>
              <a:t>web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30971" y="1339031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3" y="0"/>
                </a:lnTo>
                <a:lnTo>
                  <a:pt x="421251" y="19"/>
                </a:lnTo>
                <a:lnTo>
                  <a:pt x="459415" y="9513"/>
                </a:lnTo>
                <a:lnTo>
                  <a:pt x="489881" y="34992"/>
                </a:lnTo>
                <a:lnTo>
                  <a:pt x="505831" y="70064"/>
                </a:lnTo>
                <a:lnTo>
                  <a:pt x="507710" y="88356"/>
                </a:lnTo>
                <a:lnTo>
                  <a:pt x="507710" y="143728"/>
                </a:lnTo>
                <a:lnTo>
                  <a:pt x="498979" y="182196"/>
                </a:lnTo>
                <a:lnTo>
                  <a:pt x="474108" y="213181"/>
                </a:lnTo>
                <a:lnTo>
                  <a:pt x="439428" y="229813"/>
                </a:lnTo>
                <a:lnTo>
                  <a:pt x="419373" y="232080"/>
                </a:lnTo>
                <a:lnTo>
                  <a:pt x="88356" y="232080"/>
                </a:lnTo>
                <a:lnTo>
                  <a:pt x="49886" y="223345"/>
                </a:lnTo>
                <a:lnTo>
                  <a:pt x="18899" y="198466"/>
                </a:lnTo>
                <a:lnTo>
                  <a:pt x="2267" y="163782"/>
                </a:lnTo>
                <a:lnTo>
                  <a:pt x="0" y="143728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613354" y="1396613"/>
            <a:ext cx="32194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25">
                <a:solidFill>
                  <a:srgbClr val="FC7100"/>
                </a:solidFill>
                <a:latin typeface="Trebuchet MS"/>
                <a:cs typeface="Trebuchet MS"/>
              </a:rPr>
              <a:t>e-mail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898886" y="862448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1"/>
                </a:lnTo>
                <a:lnTo>
                  <a:pt x="505850" y="70060"/>
                </a:lnTo>
                <a:lnTo>
                  <a:pt x="507730" y="88352"/>
                </a:lnTo>
                <a:lnTo>
                  <a:pt x="507730" y="143703"/>
                </a:lnTo>
                <a:lnTo>
                  <a:pt x="498995" y="182174"/>
                </a:lnTo>
                <a:lnTo>
                  <a:pt x="474116" y="213160"/>
                </a:lnTo>
                <a:lnTo>
                  <a:pt x="439432" y="229793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5"/>
                </a:lnTo>
                <a:lnTo>
                  <a:pt x="18899" y="198445"/>
                </a:lnTo>
                <a:lnTo>
                  <a:pt x="2267" y="163759"/>
                </a:lnTo>
                <a:lnTo>
                  <a:pt x="0" y="143703"/>
                </a:lnTo>
                <a:lnTo>
                  <a:pt x="0" y="88352"/>
                </a:lnTo>
                <a:lnTo>
                  <a:pt x="8735" y="49884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911111" y="868081"/>
            <a:ext cx="462280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5565">
              <a:lnSpc>
                <a:spcPct val="108300"/>
              </a:lnSpc>
            </a:pPr>
            <a:r>
              <a:rPr dirty="0" sz="600" spc="5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600" spc="50">
                <a:solidFill>
                  <a:srgbClr val="FC7100"/>
                </a:solidFill>
                <a:latin typeface="Trebuchet MS"/>
                <a:cs typeface="Trebuchet MS"/>
              </a:rPr>
              <a:t>emote</a:t>
            </a:r>
            <a:r>
              <a:rPr dirty="0" sz="600" spc="2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600" spc="55">
                <a:solidFill>
                  <a:srgbClr val="FC7100"/>
                </a:solidFill>
                <a:latin typeface="Trebuchet MS"/>
                <a:cs typeface="Trebuchet MS"/>
              </a:rPr>
              <a:t>connec</a:t>
            </a:r>
            <a:r>
              <a:rPr dirty="0" sz="600" spc="30">
                <a:solidFill>
                  <a:srgbClr val="FC7100"/>
                </a:solidFill>
                <a:latin typeface="Trebuchet MS"/>
                <a:cs typeface="Trebuchet MS"/>
              </a:rPr>
              <a:t>tion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849813" y="849987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13"/>
                </a:lnTo>
                <a:lnTo>
                  <a:pt x="489894" y="34992"/>
                </a:lnTo>
                <a:lnTo>
                  <a:pt x="505850" y="70064"/>
                </a:lnTo>
                <a:lnTo>
                  <a:pt x="507730" y="88356"/>
                </a:lnTo>
                <a:lnTo>
                  <a:pt x="507730" y="143723"/>
                </a:lnTo>
                <a:lnTo>
                  <a:pt x="498995" y="182190"/>
                </a:lnTo>
                <a:lnTo>
                  <a:pt x="474116" y="213168"/>
                </a:lnTo>
                <a:lnTo>
                  <a:pt x="439432" y="229794"/>
                </a:lnTo>
                <a:lnTo>
                  <a:pt x="419378" y="232060"/>
                </a:lnTo>
                <a:lnTo>
                  <a:pt x="88356" y="232060"/>
                </a:lnTo>
                <a:lnTo>
                  <a:pt x="49886" y="223329"/>
                </a:lnTo>
                <a:lnTo>
                  <a:pt x="18899" y="198458"/>
                </a:lnTo>
                <a:lnTo>
                  <a:pt x="2267" y="163778"/>
                </a:lnTo>
                <a:lnTo>
                  <a:pt x="0" y="143723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35962" y="985886"/>
            <a:ext cx="85682" cy="792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2897482" y="863554"/>
            <a:ext cx="391795" cy="212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6034">
              <a:lnSpc>
                <a:spcPct val="108300"/>
              </a:lnSpc>
            </a:pPr>
            <a:r>
              <a:rPr dirty="0" sz="600" spc="40">
                <a:solidFill>
                  <a:srgbClr val="FC7100"/>
                </a:solidFill>
                <a:latin typeface="Trebuchet MS"/>
                <a:cs typeface="Trebuchet MS"/>
              </a:rPr>
              <a:t>tran</a:t>
            </a:r>
            <a:r>
              <a:rPr dirty="0" sz="600" spc="40">
                <a:solidFill>
                  <a:srgbClr val="FC7100"/>
                </a:solidFill>
                <a:latin typeface="Trebuchet MS"/>
                <a:cs typeface="Trebuchet MS"/>
              </a:rPr>
              <a:t>sfer</a:t>
            </a:r>
            <a:r>
              <a:rPr dirty="0" sz="600" spc="20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600" spc="55">
                <a:solidFill>
                  <a:srgbClr val="FC7100"/>
                </a:solidFill>
                <a:latin typeface="Trebuchet MS"/>
                <a:cs typeface="Trebuchet MS"/>
              </a:rPr>
              <a:t>de</a:t>
            </a:r>
            <a:r>
              <a:rPr dirty="0" sz="600" spc="55">
                <a:solidFill>
                  <a:srgbClr val="FC7100"/>
                </a:solidFill>
                <a:latin typeface="Times New Roman"/>
                <a:cs typeface="Times New Roman"/>
              </a:rPr>
              <a:t>     </a:t>
            </a:r>
            <a:r>
              <a:rPr dirty="0" sz="600" spc="15">
                <a:solidFill>
                  <a:srgbClr val="FC7100"/>
                </a:solidFill>
                <a:latin typeface="Times New Roman"/>
                <a:cs typeface="Times New Roman"/>
              </a:rPr>
              <a:t> </a:t>
            </a:r>
            <a:r>
              <a:rPr dirty="0" sz="600" spc="25">
                <a:solidFill>
                  <a:srgbClr val="FC7100"/>
                </a:solidFill>
                <a:latin typeface="Trebuchet MS"/>
                <a:cs typeface="Trebuchet MS"/>
              </a:rPr>
              <a:t>ie</a:t>
            </a:r>
            <a:r>
              <a:rPr dirty="0" sz="600" spc="1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600" spc="55">
                <a:solidFill>
                  <a:srgbClr val="FC7100"/>
                </a:solidFill>
                <a:latin typeface="Trebuchet MS"/>
                <a:cs typeface="Trebuchet MS"/>
              </a:rPr>
              <a:t>e</a:t>
            </a:r>
            <a:endParaRPr sz="600">
              <a:latin typeface="Trebuchet MS"/>
              <a:cs typeface="Trebuchet M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551692" y="1310726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09">
                <a:moveTo>
                  <a:pt x="88356" y="0"/>
                </a:moveTo>
                <a:lnTo>
                  <a:pt x="419373" y="0"/>
                </a:lnTo>
                <a:lnTo>
                  <a:pt x="421251" y="19"/>
                </a:lnTo>
                <a:lnTo>
                  <a:pt x="459415" y="9513"/>
                </a:lnTo>
                <a:lnTo>
                  <a:pt x="489881" y="34992"/>
                </a:lnTo>
                <a:lnTo>
                  <a:pt x="505831" y="70064"/>
                </a:lnTo>
                <a:lnTo>
                  <a:pt x="507710" y="88356"/>
                </a:lnTo>
                <a:lnTo>
                  <a:pt x="507710" y="143728"/>
                </a:lnTo>
                <a:lnTo>
                  <a:pt x="498979" y="182199"/>
                </a:lnTo>
                <a:lnTo>
                  <a:pt x="474108" y="213185"/>
                </a:lnTo>
                <a:lnTo>
                  <a:pt x="439428" y="229818"/>
                </a:lnTo>
                <a:lnTo>
                  <a:pt x="419373" y="232085"/>
                </a:lnTo>
                <a:lnTo>
                  <a:pt x="88356" y="232085"/>
                </a:lnTo>
                <a:lnTo>
                  <a:pt x="49886" y="223350"/>
                </a:lnTo>
                <a:lnTo>
                  <a:pt x="18899" y="198470"/>
                </a:lnTo>
                <a:lnTo>
                  <a:pt x="2267" y="163784"/>
                </a:lnTo>
                <a:lnTo>
                  <a:pt x="0" y="143728"/>
                </a:lnTo>
                <a:lnTo>
                  <a:pt x="0" y="88356"/>
                </a:lnTo>
                <a:lnTo>
                  <a:pt x="8735" y="49886"/>
                </a:lnTo>
                <a:lnTo>
                  <a:pt x="33614" y="18899"/>
                </a:lnTo>
                <a:lnTo>
                  <a:pt x="68301" y="2267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FC71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3588386" y="1368313"/>
            <a:ext cx="414020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40">
                <a:solidFill>
                  <a:srgbClr val="FC7100"/>
                </a:solidFill>
                <a:latin typeface="Trebuchet MS"/>
                <a:cs typeface="Trebuchet MS"/>
              </a:rPr>
              <a:t>p</a:t>
            </a:r>
            <a:r>
              <a:rPr dirty="0" sz="750" spc="10">
                <a:solidFill>
                  <a:srgbClr val="FC7100"/>
                </a:solidFill>
                <a:latin typeface="Trebuchet MS"/>
                <a:cs typeface="Trebuchet MS"/>
              </a:rPr>
              <a:t>r</a:t>
            </a:r>
            <a:r>
              <a:rPr dirty="0" sz="750" spc="30">
                <a:solidFill>
                  <a:srgbClr val="FC7100"/>
                </a:solidFill>
                <a:latin typeface="Trebuchet MS"/>
                <a:cs typeface="Trebuchet MS"/>
              </a:rPr>
              <a:t>otocol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402655" y="2867320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3" y="0"/>
                </a:lnTo>
                <a:lnTo>
                  <a:pt x="421251" y="19"/>
                </a:lnTo>
                <a:lnTo>
                  <a:pt x="459415" y="9509"/>
                </a:lnTo>
                <a:lnTo>
                  <a:pt x="489881" y="34979"/>
                </a:lnTo>
                <a:lnTo>
                  <a:pt x="505831" y="70045"/>
                </a:lnTo>
                <a:lnTo>
                  <a:pt x="507710" y="88336"/>
                </a:lnTo>
                <a:lnTo>
                  <a:pt x="507710" y="143708"/>
                </a:lnTo>
                <a:lnTo>
                  <a:pt x="498979" y="182179"/>
                </a:lnTo>
                <a:lnTo>
                  <a:pt x="474108" y="213165"/>
                </a:lnTo>
                <a:lnTo>
                  <a:pt x="439428" y="229797"/>
                </a:lnTo>
                <a:lnTo>
                  <a:pt x="419373" y="232064"/>
                </a:lnTo>
                <a:lnTo>
                  <a:pt x="88356" y="232064"/>
                </a:lnTo>
                <a:lnTo>
                  <a:pt x="49886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6"/>
                </a:lnTo>
                <a:lnTo>
                  <a:pt x="8735" y="49870"/>
                </a:lnTo>
                <a:lnTo>
                  <a:pt x="33614" y="18892"/>
                </a:lnTo>
                <a:lnTo>
                  <a:pt x="68301" y="2266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2529612" y="2924889"/>
            <a:ext cx="23304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50">
                <a:solidFill>
                  <a:srgbClr val="4A76CC"/>
                </a:solidFill>
                <a:latin typeface="Trebuchet MS"/>
                <a:cs typeface="Trebuchet MS"/>
              </a:rPr>
              <a:t>ping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938508" y="1995637"/>
            <a:ext cx="508000" cy="232410"/>
          </a:xfrm>
          <a:custGeom>
            <a:avLst/>
            <a:gdLst/>
            <a:ahLst/>
            <a:cxnLst/>
            <a:rect l="l" t="t" r="r" b="b"/>
            <a:pathLst>
              <a:path w="508000" h="232410">
                <a:moveTo>
                  <a:pt x="88356" y="0"/>
                </a:moveTo>
                <a:lnTo>
                  <a:pt x="419378" y="0"/>
                </a:lnTo>
                <a:lnTo>
                  <a:pt x="421256" y="19"/>
                </a:lnTo>
                <a:lnTo>
                  <a:pt x="459421" y="9509"/>
                </a:lnTo>
                <a:lnTo>
                  <a:pt x="489894" y="34979"/>
                </a:lnTo>
                <a:lnTo>
                  <a:pt x="505850" y="70045"/>
                </a:lnTo>
                <a:lnTo>
                  <a:pt x="507730" y="88337"/>
                </a:lnTo>
                <a:lnTo>
                  <a:pt x="507730" y="143708"/>
                </a:lnTo>
                <a:lnTo>
                  <a:pt x="498995" y="182179"/>
                </a:lnTo>
                <a:lnTo>
                  <a:pt x="474116" y="213165"/>
                </a:lnTo>
                <a:lnTo>
                  <a:pt x="439432" y="229798"/>
                </a:lnTo>
                <a:lnTo>
                  <a:pt x="419378" y="232065"/>
                </a:lnTo>
                <a:lnTo>
                  <a:pt x="88356" y="232065"/>
                </a:lnTo>
                <a:lnTo>
                  <a:pt x="49886" y="223330"/>
                </a:lnTo>
                <a:lnTo>
                  <a:pt x="18899" y="198450"/>
                </a:lnTo>
                <a:lnTo>
                  <a:pt x="2267" y="163764"/>
                </a:lnTo>
                <a:lnTo>
                  <a:pt x="0" y="143708"/>
                </a:lnTo>
                <a:lnTo>
                  <a:pt x="0" y="88337"/>
                </a:lnTo>
                <a:lnTo>
                  <a:pt x="8735" y="49870"/>
                </a:lnTo>
                <a:lnTo>
                  <a:pt x="33614" y="18892"/>
                </a:lnTo>
                <a:lnTo>
                  <a:pt x="68301" y="2266"/>
                </a:lnTo>
                <a:lnTo>
                  <a:pt x="88356" y="0"/>
                </a:lnTo>
                <a:close/>
              </a:path>
            </a:pathLst>
          </a:custGeom>
          <a:ln w="8784">
            <a:solidFill>
              <a:srgbClr val="4A76C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2034917" y="2053204"/>
            <a:ext cx="294005" cy="127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50" spc="70">
                <a:solidFill>
                  <a:srgbClr val="4A76CC"/>
                </a:solidFill>
                <a:latin typeface="Trebuchet MS"/>
                <a:cs typeface="Trebuchet MS"/>
              </a:rPr>
              <a:t>DHCP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13" action="ppaction://hlinksldjump"/>
              </a:rPr>
              <a:t>Cursul</a:t>
            </a:r>
            <a:r>
              <a:rPr dirty="0" baseline="5555" sz="750" spc="30">
                <a:hlinkClick r:id="rId13" action="ppaction://hlinksldjump"/>
              </a:rPr>
              <a:t> </a:t>
            </a:r>
            <a:r>
              <a:rPr dirty="0" baseline="5555" sz="750" spc="-52">
                <a:hlinkClick r:id="rId13" action="ppaction://hlinksldjump"/>
              </a:rPr>
              <a:t>8,</a:t>
            </a:r>
            <a:r>
              <a:rPr dirty="0" baseline="5555" sz="750" spc="22">
                <a:hlinkClick r:id="rId13" action="ppaction://hlinksldjump"/>
              </a:rPr>
              <a:t> </a:t>
            </a:r>
            <a:r>
              <a:rPr dirty="0" baseline="5555" sz="750" spc="-52">
                <a:hlinkClick r:id="rId13" action="ppaction://hlinksldjump"/>
              </a:rPr>
              <a:t>Configu</a:t>
            </a:r>
            <a:r>
              <a:rPr dirty="0" baseline="5555" sz="750" spc="-44">
                <a:hlinkClick r:id="rId13" action="ppaction://hlinksldjump"/>
              </a:rPr>
              <a:t>r</a:t>
            </a:r>
            <a:r>
              <a:rPr dirty="0" baseline="5555" sz="750" spc="-457">
                <a:hlinkClick r:id="rId13" action="ppaction://hlinksldjump"/>
              </a:rPr>
              <a:t>˘</a:t>
            </a:r>
            <a:r>
              <a:rPr dirty="0" baseline="5555" sz="750" spc="-37">
                <a:hlinkClick r:id="rId13" action="ppaction://hlinksldjump"/>
              </a:rPr>
              <a:t>ari</a:t>
            </a:r>
            <a:r>
              <a:rPr dirty="0" baseline="5555" sz="750" spc="22">
                <a:hlinkClick r:id="rId13" action="ppaction://hlinksldjump"/>
              </a:rPr>
              <a:t> </a:t>
            </a:r>
            <a:r>
              <a:rPr dirty="0" baseline="5555" sz="750" spc="-67">
                <a:hlinkClick r:id="rId13" action="ppaction://hlinksldjump"/>
              </a:rPr>
              <a:t>de</a:t>
            </a:r>
            <a:r>
              <a:rPr dirty="0" baseline="5555" sz="750" spc="22">
                <a:hlinkClick r:id="rId13" action="ppaction://hlinksldjump"/>
              </a:rPr>
              <a:t> </a:t>
            </a:r>
            <a:r>
              <a:rPr dirty="0" baseline="5555" sz="750" spc="-52">
                <a:hlinkClick r:id="rId13" action="ppaction://hlinksldjump"/>
              </a:rPr>
              <a:t>re</a:t>
            </a:r>
            <a:r>
              <a:rPr dirty="0" baseline="5555" sz="750" spc="-254">
                <a:hlinkClick r:id="rId13" action="ppaction://hlinksldjump"/>
              </a:rPr>
              <a:t>t</a:t>
            </a:r>
            <a:r>
              <a:rPr dirty="0" sz="500" spc="0">
                <a:hlinkClick r:id="rId13" action="ppaction://hlinksldjump"/>
              </a:rPr>
              <a:t>,</a:t>
            </a:r>
            <a:r>
              <a:rPr dirty="0" baseline="5555" sz="750" spc="-52">
                <a:hlinkClick r:id="rId13" action="ppaction://hlinksldjump"/>
              </a:rPr>
              <a:t>ea</a:t>
            </a:r>
            <a:endParaRPr baseline="5555" sz="750"/>
          </a:p>
        </p:txBody>
      </p:sp>
      <p:sp>
        <p:nvSpPr>
          <p:cNvPr id="68" name="object 6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9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14450">
              <a:lnSpc>
                <a:spcPct val="100000"/>
              </a:lnSpc>
            </a:pPr>
            <a:r>
              <a:rPr dirty="0"/>
              <a:t>F</a:t>
            </a:r>
            <a:r>
              <a:rPr dirty="0" spc="-60"/>
              <a:t>unc</a:t>
            </a:r>
            <a:r>
              <a:rPr dirty="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/>
              <a:t>ii</a:t>
            </a:r>
            <a:r>
              <a:rPr dirty="0" sz="1200" spc="10"/>
              <a:t> </a:t>
            </a:r>
            <a:r>
              <a:rPr dirty="0" sz="1200" spc="-40"/>
              <a:t>al</a:t>
            </a:r>
            <a:r>
              <a:rPr dirty="0" sz="1200" spc="-114"/>
              <a:t>e</a:t>
            </a:r>
            <a:r>
              <a:rPr dirty="0" sz="1200" spc="10"/>
              <a:t> </a:t>
            </a:r>
            <a:r>
              <a:rPr dirty="0" sz="1200" spc="-65"/>
              <a:t>com</a:t>
            </a:r>
            <a:r>
              <a:rPr dirty="0" sz="1200" spc="-30"/>
              <a:t>p</a:t>
            </a:r>
            <a:r>
              <a:rPr dirty="0" sz="1200" spc="-60"/>
              <a:t>onentei</a:t>
            </a:r>
            <a:r>
              <a:rPr dirty="0" sz="1200" spc="10"/>
              <a:t> </a:t>
            </a:r>
            <a:r>
              <a:rPr dirty="0" sz="1200" spc="-90"/>
              <a:t>de</a:t>
            </a:r>
            <a:r>
              <a:rPr dirty="0" sz="1200" spc="15"/>
              <a:t> </a:t>
            </a:r>
            <a:r>
              <a:rPr dirty="0" sz="1200" spc="-50"/>
              <a:t>configur</a:t>
            </a:r>
            <a:r>
              <a:rPr dirty="0" sz="1200" spc="-90"/>
              <a:t>a</a:t>
            </a:r>
            <a:r>
              <a:rPr dirty="0" sz="1200" spc="-40"/>
              <a:t>r</a:t>
            </a:r>
            <a:r>
              <a:rPr dirty="0" sz="1200" spc="-114"/>
              <a:t>e</a:t>
            </a:r>
            <a:r>
              <a:rPr dirty="0" sz="1200" spc="15"/>
              <a:t> </a:t>
            </a:r>
            <a:r>
              <a:rPr dirty="0" sz="1200" spc="-75"/>
              <a:t>a</a:t>
            </a:r>
            <a:r>
              <a:rPr dirty="0" sz="1200" spc="15"/>
              <a:t> </a:t>
            </a:r>
            <a:r>
              <a:rPr dirty="0" sz="1200" spc="-75"/>
              <a:t>re</a:t>
            </a:r>
            <a:r>
              <a:rPr dirty="0" sz="1200" spc="-285"/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200" spc="-60"/>
              <a:t>elei</a:t>
            </a:r>
            <a:endParaRPr sz="12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997" y="343090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 h="0">
                <a:moveTo>
                  <a:pt x="0" y="0"/>
                </a:moveTo>
                <a:lnTo>
                  <a:pt x="3744047" y="0"/>
                </a:lnTo>
              </a:path>
            </a:pathLst>
          </a:custGeom>
          <a:ln w="18979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257" y="63454"/>
            <a:ext cx="503999" cy="299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76389" y="484530"/>
            <a:ext cx="3784600" cy="273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conectivitat</a:t>
            </a:r>
            <a:r>
              <a:rPr dirty="0" sz="1100" spc="-50" b="1">
                <a:latin typeface="Trebuchet MS"/>
                <a:cs typeface="Trebuchet MS"/>
              </a:rPr>
              <a:t>e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durile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comuni</a:t>
            </a:r>
            <a:r>
              <a:rPr dirty="0" sz="1100" spc="-55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unele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cu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0">
                <a:latin typeface="Arial"/>
                <a:cs typeface="Arial"/>
              </a:rPr>
              <a:t>cele</a:t>
            </a:r>
            <a:r>
              <a:rPr dirty="0" sz="1100" spc="-25">
                <a:latin typeface="Arial"/>
                <a:cs typeface="Arial"/>
              </a:rPr>
              <a:t>l</a:t>
            </a:r>
            <a:r>
              <a:rPr dirty="0" sz="1100" spc="-60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lte</a:t>
            </a:r>
            <a:endParaRPr sz="1100">
              <a:latin typeface="Arial"/>
              <a:cs typeface="Arial"/>
            </a:endParaRPr>
          </a:p>
          <a:p>
            <a:pPr marL="437515" marR="64135" indent="-137160">
              <a:lnSpc>
                <a:spcPct val="100000"/>
              </a:lnSpc>
              <a:spcBef>
                <a:spcPts val="16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folosim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echipamente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5">
                <a:latin typeface="Arial"/>
                <a:cs typeface="Arial"/>
              </a:rPr>
              <a:t>re</a:t>
            </a:r>
            <a:r>
              <a:rPr dirty="0" sz="1000" spc="-17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100">
                <a:latin typeface="Arial"/>
                <a:cs typeface="Arial"/>
              </a:rPr>
              <a:t>ea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dedicate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(dis</a:t>
            </a:r>
            <a:r>
              <a:rPr dirty="0" sz="1000" spc="-10">
                <a:latin typeface="Arial"/>
                <a:cs typeface="Arial"/>
              </a:rPr>
              <a:t>p</a:t>
            </a:r>
            <a:r>
              <a:rPr dirty="0" sz="1000" spc="-25">
                <a:latin typeface="Arial"/>
                <a:cs typeface="Arial"/>
              </a:rPr>
              <a:t>ozitive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medii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transmisie)</a:t>
            </a:r>
            <a:endParaRPr sz="1000">
              <a:latin typeface="Arial"/>
              <a:cs typeface="Arial"/>
            </a:endParaRPr>
          </a:p>
          <a:p>
            <a:pPr marL="437515" marR="51435" indent="-137160">
              <a:lnSpc>
                <a:spcPts val="1200"/>
              </a:lnSpc>
              <a:spcBef>
                <a:spcPts val="3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folosim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 spc="-10">
                <a:latin typeface="Arial"/>
                <a:cs typeface="Arial"/>
              </a:rPr>
              <a:t>rot</a:t>
            </a:r>
            <a:r>
              <a:rPr dirty="0" sz="1000" spc="1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coale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80">
                <a:latin typeface="Arial"/>
                <a:cs typeface="Arial"/>
              </a:rPr>
              <a:t>de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comunica</a:t>
            </a:r>
            <a:r>
              <a:rPr dirty="0" sz="1000" spc="-180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82">
                <a:latin typeface="Lucida Sans Unicode"/>
                <a:cs typeface="Lucida Sans Unicode"/>
              </a:rPr>
              <a:t> </a:t>
            </a:r>
            <a:r>
              <a:rPr dirty="0" sz="1000" spc="-50">
                <a:latin typeface="Arial"/>
                <a:cs typeface="Arial"/>
              </a:rPr>
              <a:t>ie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(Ethernet,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TC</a:t>
            </a:r>
            <a:r>
              <a:rPr dirty="0" sz="1000" spc="-10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HTT</a:t>
            </a:r>
            <a:r>
              <a:rPr dirty="0" sz="1000" spc="-65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SMTP)</a:t>
            </a:r>
            <a:endParaRPr sz="1000">
              <a:latin typeface="Arial"/>
              <a:cs typeface="Arial"/>
            </a:endParaRPr>
          </a:p>
          <a:p>
            <a:pPr marL="160655" marR="182245" indent="-148590">
              <a:lnSpc>
                <a:spcPts val="1200"/>
              </a:lnSpc>
              <a:spcBef>
                <a:spcPts val="284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5" b="1">
                <a:latin typeface="Trebuchet MS"/>
                <a:cs typeface="Trebuchet MS"/>
              </a:rPr>
              <a:t>adres</a:t>
            </a:r>
            <a:r>
              <a:rPr dirty="0" sz="1100" spc="-75" b="1">
                <a:latin typeface="Trebuchet MS"/>
                <a:cs typeface="Trebuchet MS"/>
              </a:rPr>
              <a:t>a</a:t>
            </a:r>
            <a:r>
              <a:rPr dirty="0" sz="1100" spc="-70" b="1">
                <a:latin typeface="Trebuchet MS"/>
                <a:cs typeface="Trebuchet MS"/>
              </a:rPr>
              <a:t>re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durile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au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un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identificat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5">
                <a:latin typeface="Arial"/>
                <a:cs typeface="Arial"/>
              </a:rPr>
              <a:t>r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fi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15">
                <a:latin typeface="Arial"/>
                <a:cs typeface="Arial"/>
              </a:rPr>
              <a:t>l</a:t>
            </a:r>
            <a:r>
              <a:rPr dirty="0" sz="1100" spc="-10">
                <a:latin typeface="Arial"/>
                <a:cs typeface="Arial"/>
              </a:rPr>
              <a:t>o</a:t>
            </a:r>
            <a:r>
              <a:rPr dirty="0" sz="1100" spc="-45">
                <a:latin typeface="Arial"/>
                <a:cs typeface="Arial"/>
              </a:rPr>
              <a:t>calizate</a:t>
            </a:r>
            <a:r>
              <a:rPr dirty="0" sz="1100" spc="-3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-30">
                <a:latin typeface="Arial"/>
                <a:cs typeface="Arial"/>
              </a:rPr>
              <a:t>entru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comunic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4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15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A</a:t>
            </a:r>
            <a:r>
              <a:rPr dirty="0" sz="1000" spc="-45">
                <a:latin typeface="Arial"/>
                <a:cs typeface="Arial"/>
              </a:rPr>
              <a:t>C,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70">
                <a:latin typeface="Arial"/>
                <a:cs typeface="Arial"/>
              </a:rPr>
              <a:t>adre</a:t>
            </a:r>
            <a:r>
              <a:rPr dirty="0" sz="1000" spc="-80">
                <a:latin typeface="Arial"/>
                <a:cs typeface="Arial"/>
              </a:rPr>
              <a:t>s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80">
                <a:latin typeface="Arial"/>
                <a:cs typeface="Arial"/>
              </a:rPr>
              <a:t>a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10">
                <a:latin typeface="Arial"/>
                <a:cs typeface="Arial"/>
              </a:rPr>
              <a:t>P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90">
                <a:latin typeface="Arial"/>
                <a:cs typeface="Arial"/>
              </a:rPr>
              <a:t>o</a:t>
            </a:r>
            <a:r>
              <a:rPr dirty="0" sz="1000" spc="40">
                <a:latin typeface="Arial"/>
                <a:cs typeface="Arial"/>
              </a:rPr>
              <a:t>rt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b="1">
                <a:latin typeface="Trebuchet MS"/>
                <a:cs typeface="Trebuchet MS"/>
              </a:rPr>
              <a:t>p</a:t>
            </a:r>
            <a:r>
              <a:rPr dirty="0" sz="1100" spc="-50" b="1">
                <a:latin typeface="Trebuchet MS"/>
                <a:cs typeface="Trebuchet MS"/>
              </a:rPr>
              <a:t>erf</a:t>
            </a:r>
            <a:r>
              <a:rPr dirty="0" sz="1100" spc="-95" b="1">
                <a:latin typeface="Trebuchet MS"/>
                <a:cs typeface="Trebuchet MS"/>
              </a:rPr>
              <a:t>o</a:t>
            </a:r>
            <a:r>
              <a:rPr dirty="0" sz="1100" spc="-30" b="1">
                <a:latin typeface="Trebuchet MS"/>
                <a:cs typeface="Trebuchet MS"/>
              </a:rPr>
              <a:t>rman</a:t>
            </a:r>
            <a:r>
              <a:rPr dirty="0" sz="1100" spc="-310" b="1">
                <a:latin typeface="Trebuchet MS"/>
                <a:cs typeface="Trebuchet MS"/>
              </a:rPr>
              <a:t>t</a:t>
            </a:r>
            <a:r>
              <a:rPr dirty="0" baseline="-13888" sz="900" spc="-60" b="1">
                <a:latin typeface="Trebuchet MS"/>
                <a:cs typeface="Trebuchet MS"/>
              </a:rPr>
              <a:t>,</a:t>
            </a:r>
            <a:r>
              <a:rPr dirty="0" baseline="-13888" sz="900" spc="-97" b="1">
                <a:latin typeface="Trebuchet MS"/>
                <a:cs typeface="Trebuchet MS"/>
              </a:rPr>
              <a:t> </a:t>
            </a:r>
            <a:r>
              <a:rPr dirty="0" sz="1100" spc="-635" b="1">
                <a:latin typeface="Trebuchet MS"/>
                <a:cs typeface="Trebuchet MS"/>
              </a:rPr>
              <a:t>˘</a:t>
            </a:r>
            <a:r>
              <a:rPr dirty="0" sz="1100" spc="-15" b="1">
                <a:latin typeface="Trebuchet MS"/>
                <a:cs typeface="Trebuchet MS"/>
              </a:rPr>
              <a:t>a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35">
                <a:latin typeface="Arial"/>
                <a:cs typeface="Arial"/>
              </a:rPr>
              <a:t>durile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din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-204">
                <a:latin typeface="Arial"/>
                <a:cs typeface="Arial"/>
              </a:rPr>
              <a:t>t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27">
                <a:latin typeface="Lucida Sans Unicode"/>
                <a:cs typeface="Lucida Sans Unicode"/>
              </a:rPr>
              <a:t> </a:t>
            </a:r>
            <a:r>
              <a:rPr dirty="0" sz="1100" spc="-110">
                <a:latin typeface="Arial"/>
                <a:cs typeface="Arial"/>
              </a:rPr>
              <a:t>ea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comuni</a:t>
            </a:r>
            <a:r>
              <a:rPr dirty="0" sz="1100" spc="-55">
                <a:latin typeface="Arial"/>
                <a:cs typeface="Arial"/>
              </a:rPr>
              <a:t>c</a:t>
            </a:r>
            <a:r>
              <a:rPr dirty="0" sz="1100" spc="-365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0">
                <a:latin typeface="Arial"/>
                <a:cs typeface="Arial"/>
              </a:rPr>
              <a:t>viteze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85">
                <a:latin typeface="Arial"/>
                <a:cs typeface="Arial"/>
              </a:rPr>
              <a:t>m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10">
                <a:latin typeface="Arial"/>
                <a:cs typeface="Arial"/>
              </a:rPr>
              <a:t>ri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6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folosim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echipamente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60">
                <a:latin typeface="Arial"/>
                <a:cs typeface="Arial"/>
              </a:rPr>
              <a:t>avansate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85">
                <a:latin typeface="Arial"/>
                <a:cs typeface="Arial"/>
              </a:rPr>
              <a:t>s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67">
                <a:latin typeface="Lucida Sans Unicode"/>
                <a:cs typeface="Lucida Sans Unicode"/>
              </a:rPr>
              <a:t> </a:t>
            </a:r>
            <a:r>
              <a:rPr dirty="0" sz="1000" spc="15">
                <a:latin typeface="Arial"/>
                <a:cs typeface="Arial"/>
              </a:rPr>
              <a:t>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75">
                <a:latin typeface="Arial"/>
                <a:cs typeface="Arial"/>
              </a:rPr>
              <a:t>p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10">
                <a:latin typeface="Arial"/>
                <a:cs typeface="Arial"/>
              </a:rPr>
              <a:t>ot</a:t>
            </a:r>
            <a:r>
              <a:rPr dirty="0" sz="1000" spc="-35">
                <a:latin typeface="Arial"/>
                <a:cs typeface="Arial"/>
              </a:rPr>
              <a:t>o</a:t>
            </a:r>
            <a:r>
              <a:rPr dirty="0" sz="1000" spc="-60">
                <a:latin typeface="Arial"/>
                <a:cs typeface="Arial"/>
              </a:rPr>
              <a:t>coale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eficiente</a:t>
            </a:r>
            <a:endParaRPr sz="1000">
              <a:latin typeface="Arial"/>
              <a:cs typeface="Arial"/>
            </a:endParaRPr>
          </a:p>
          <a:p>
            <a:pPr marL="160655" marR="5080" indent="-148590">
              <a:lnSpc>
                <a:spcPts val="1200"/>
              </a:lnSpc>
              <a:spcBef>
                <a:spcPts val="32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30" b="1">
                <a:latin typeface="Trebuchet MS"/>
                <a:cs typeface="Trebuchet MS"/>
              </a:rPr>
              <a:t>scalabilitat</a:t>
            </a:r>
            <a:r>
              <a:rPr dirty="0" sz="1100" spc="-45" b="1">
                <a:latin typeface="Trebuchet MS"/>
                <a:cs typeface="Trebuchet MS"/>
              </a:rPr>
              <a:t>e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putem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150">
                <a:latin typeface="Arial"/>
                <a:cs typeface="Arial"/>
              </a:rPr>
              <a:t>s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90">
                <a:latin typeface="Arial"/>
                <a:cs typeface="Arial"/>
              </a:rPr>
              <a:t>ne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conec</a:t>
            </a:r>
            <a:r>
              <a:rPr dirty="0" sz="1100" spc="-45">
                <a:latin typeface="Arial"/>
                <a:cs typeface="Arial"/>
              </a:rPr>
              <a:t>t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70">
                <a:latin typeface="Arial"/>
                <a:cs typeface="Arial"/>
              </a:rPr>
              <a:t>am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la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duri,</a:t>
            </a:r>
            <a:r>
              <a:rPr dirty="0" sz="1100" spc="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ot</a:t>
            </a:r>
            <a:r>
              <a:rPr dirty="0" sz="1100" spc="5">
                <a:latin typeface="Arial"/>
                <a:cs typeface="Arial"/>
              </a:rPr>
              <a:t> </a:t>
            </a:r>
            <a:r>
              <a:rPr dirty="0" sz="1100" spc="-65">
                <a:latin typeface="Arial"/>
                <a:cs typeface="Arial"/>
              </a:rPr>
              <a:t>c</a:t>
            </a:r>
            <a:r>
              <a:rPr dirty="0" sz="1100" spc="-40">
                <a:latin typeface="Arial"/>
                <a:cs typeface="Arial"/>
              </a:rPr>
              <a:t>o</a:t>
            </a:r>
            <a:r>
              <a:rPr dirty="0" sz="1100" spc="-50">
                <a:latin typeface="Arial"/>
                <a:cs typeface="Arial"/>
              </a:rPr>
              <a:t>exista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5">
                <a:latin typeface="Arial"/>
                <a:cs typeface="Arial"/>
              </a:rPr>
              <a:t>mai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55">
                <a:latin typeface="Arial"/>
                <a:cs typeface="Arial"/>
              </a:rPr>
              <a:t>m</a:t>
            </a:r>
            <a:r>
              <a:rPr dirty="0" sz="1100" spc="-20">
                <a:latin typeface="Arial"/>
                <a:cs typeface="Arial"/>
              </a:rPr>
              <a:t>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60">
                <a:latin typeface="Arial"/>
                <a:cs typeface="Arial"/>
              </a:rPr>
              <a:t>n</a:t>
            </a:r>
            <a:r>
              <a:rPr dirty="0" sz="1100" spc="-30">
                <a:latin typeface="Arial"/>
                <a:cs typeface="Arial"/>
              </a:rPr>
              <a:t>o</a:t>
            </a:r>
            <a:r>
              <a:rPr dirty="0" sz="1100" spc="-20">
                <a:latin typeface="Arial"/>
                <a:cs typeface="Arial"/>
              </a:rPr>
              <a:t>duri,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p</a:t>
            </a:r>
            <a:r>
              <a:rPr dirty="0" sz="1100" spc="10">
                <a:latin typeface="Arial"/>
                <a:cs typeface="Arial"/>
              </a:rPr>
              <a:t>ot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rula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multe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servicii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ct val="100000"/>
              </a:lnSpc>
              <a:spcBef>
                <a:spcPts val="14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mai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multe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le</a:t>
            </a:r>
            <a:r>
              <a:rPr dirty="0" sz="1000" spc="-85">
                <a:latin typeface="Arial"/>
                <a:cs typeface="Arial"/>
              </a:rPr>
              <a:t>g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5">
                <a:latin typeface="Arial"/>
                <a:cs typeface="Arial"/>
              </a:rPr>
              <a:t>aturi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(redunda</a:t>
            </a:r>
            <a:r>
              <a:rPr dirty="0" sz="1000" spc="-40">
                <a:latin typeface="Arial"/>
                <a:cs typeface="Arial"/>
              </a:rPr>
              <a:t>n</a:t>
            </a:r>
            <a:r>
              <a:rPr dirty="0" sz="1000" spc="-185">
                <a:latin typeface="Arial"/>
                <a:cs typeface="Arial"/>
              </a:rPr>
              <a:t>t</a:t>
            </a:r>
            <a:r>
              <a:rPr dirty="0" baseline="-16666" sz="750" spc="-22">
                <a:latin typeface="Lucida Sans Unicode"/>
                <a:cs typeface="Lucida Sans Unicode"/>
              </a:rPr>
              <a:t>,</a:t>
            </a:r>
            <a:r>
              <a:rPr dirty="0" baseline="-16666" sz="750" spc="-97">
                <a:latin typeface="Lucida Sans Unicode"/>
                <a:cs typeface="Lucida Sans Unicode"/>
              </a:rPr>
              <a:t> </a:t>
            </a:r>
            <a:r>
              <a:rPr dirty="0" sz="1000" spc="-325">
                <a:latin typeface="Arial"/>
                <a:cs typeface="Arial"/>
              </a:rPr>
              <a:t>˘</a:t>
            </a:r>
            <a:r>
              <a:rPr dirty="0" sz="1000" spc="-10">
                <a:latin typeface="Arial"/>
                <a:cs typeface="Arial"/>
              </a:rPr>
              <a:t>a),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mai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multe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dis</a:t>
            </a:r>
            <a:r>
              <a:rPr dirty="0" sz="1000" spc="-35">
                <a:latin typeface="Arial"/>
                <a:cs typeface="Arial"/>
              </a:rPr>
              <a:t>p</a:t>
            </a:r>
            <a:r>
              <a:rPr dirty="0" sz="1000" spc="-6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zitive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›</a:t>
            </a:r>
            <a:r>
              <a:rPr dirty="0" baseline="6944" sz="1200" spc="525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baseline="6944" sz="1200" spc="60">
                <a:solidFill>
                  <a:srgbClr val="B85433"/>
                </a:solidFill>
                <a:latin typeface="Lucida Sans Unicode"/>
                <a:cs typeface="Lucida Sans Unicode"/>
              </a:rPr>
              <a:t> </a:t>
            </a:r>
            <a:r>
              <a:rPr dirty="0" sz="1100" spc="-40" b="1">
                <a:latin typeface="Trebuchet MS"/>
                <a:cs typeface="Trebuchet MS"/>
              </a:rPr>
              <a:t>u</a:t>
            </a:r>
            <a:r>
              <a:rPr dirty="0" sz="1100" spc="-340" b="1">
                <a:latin typeface="Trebuchet MS"/>
                <a:cs typeface="Trebuchet MS"/>
              </a:rPr>
              <a:t>s</a:t>
            </a:r>
            <a:r>
              <a:rPr dirty="0" baseline="-13888" sz="900" spc="-60" b="1">
                <a:latin typeface="Trebuchet MS"/>
                <a:cs typeface="Trebuchet MS"/>
              </a:rPr>
              <a:t>,</a:t>
            </a:r>
            <a:r>
              <a:rPr dirty="0" baseline="-13888" sz="900" spc="-67" b="1">
                <a:latin typeface="Trebuchet MS"/>
                <a:cs typeface="Trebuchet MS"/>
              </a:rPr>
              <a:t> </a:t>
            </a:r>
            <a:r>
              <a:rPr dirty="0" sz="1100" spc="-50" b="1">
                <a:latin typeface="Trebuchet MS"/>
                <a:cs typeface="Trebuchet MS"/>
              </a:rPr>
              <a:t>urin</a:t>
            </a:r>
            <a:r>
              <a:rPr dirty="0" sz="1100" spc="-310" b="1">
                <a:latin typeface="Trebuchet MS"/>
                <a:cs typeface="Trebuchet MS"/>
              </a:rPr>
              <a:t>t</a:t>
            </a:r>
            <a:r>
              <a:rPr dirty="0" baseline="-13888" sz="900" spc="-60" b="1">
                <a:latin typeface="Trebuchet MS"/>
                <a:cs typeface="Trebuchet MS"/>
              </a:rPr>
              <a:t>,</a:t>
            </a:r>
            <a:r>
              <a:rPr dirty="0" baseline="-13888" sz="900" spc="-97" b="1">
                <a:latin typeface="Trebuchet MS"/>
                <a:cs typeface="Trebuchet MS"/>
              </a:rPr>
              <a:t> </a:t>
            </a:r>
            <a:r>
              <a:rPr dirty="0" sz="1100" spc="-635" b="1">
                <a:latin typeface="Trebuchet MS"/>
                <a:cs typeface="Trebuchet MS"/>
              </a:rPr>
              <a:t>˘</a:t>
            </a:r>
            <a:r>
              <a:rPr dirty="0" sz="1100" spc="-15" b="1">
                <a:latin typeface="Trebuchet MS"/>
                <a:cs typeface="Trebuchet MS"/>
              </a:rPr>
              <a:t>a</a:t>
            </a:r>
            <a:r>
              <a:rPr dirty="0" sz="1100" spc="-95" b="1">
                <a:latin typeface="Trebuchet MS"/>
                <a:cs typeface="Trebuchet MS"/>
              </a:rPr>
              <a:t> </a:t>
            </a:r>
            <a:r>
              <a:rPr dirty="0" sz="1100" spc="-484" b="1">
                <a:latin typeface="Trebuchet MS"/>
                <a:cs typeface="Trebuchet MS"/>
              </a:rPr>
              <a:t>ˆ</a:t>
            </a:r>
            <a:r>
              <a:rPr dirty="0" sz="1100" spc="-45" b="1">
                <a:latin typeface="Trebuchet MS"/>
                <a:cs typeface="Trebuchet MS"/>
              </a:rPr>
              <a:t>ın</a:t>
            </a:r>
            <a:r>
              <a:rPr dirty="0" sz="1100" spc="65" b="1">
                <a:latin typeface="Trebuchet MS"/>
                <a:cs typeface="Trebuchet MS"/>
              </a:rPr>
              <a:t> </a:t>
            </a:r>
            <a:r>
              <a:rPr dirty="0" sz="1100" spc="-45" b="1">
                <a:latin typeface="Trebuchet MS"/>
                <a:cs typeface="Trebuchet MS"/>
              </a:rPr>
              <a:t>folosire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-130">
                <a:latin typeface="Arial"/>
                <a:cs typeface="Arial"/>
              </a:rPr>
              <a:t> </a:t>
            </a:r>
            <a:r>
              <a:rPr dirty="0" sz="1100" spc="-70">
                <a:latin typeface="Arial"/>
                <a:cs typeface="Arial"/>
              </a:rPr>
              <a:t>c</a:t>
            </a:r>
            <a:r>
              <a:rPr dirty="0" sz="1100" spc="-60">
                <a:latin typeface="Arial"/>
                <a:cs typeface="Arial"/>
              </a:rPr>
              <a:t>o</a:t>
            </a:r>
            <a:r>
              <a:rPr dirty="0" sz="1100" spc="-65">
                <a:latin typeface="Arial"/>
                <a:cs typeface="Arial"/>
              </a:rPr>
              <a:t>n</a:t>
            </a:r>
            <a:r>
              <a:rPr dirty="0" sz="1100" spc="-130">
                <a:latin typeface="Arial"/>
                <a:cs typeface="Arial"/>
              </a:rPr>
              <a:t>e</a:t>
            </a:r>
            <a:r>
              <a:rPr dirty="0" sz="1100" spc="-20">
                <a:latin typeface="Arial"/>
                <a:cs typeface="Arial"/>
              </a:rPr>
              <a:t>ct</a:t>
            </a:r>
            <a:r>
              <a:rPr dirty="0" sz="1100" spc="-6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34">
                <a:latin typeface="Arial"/>
                <a:cs typeface="Arial"/>
              </a:rPr>
              <a:t>s</a:t>
            </a:r>
            <a:r>
              <a:rPr dirty="0" baseline="-13888" sz="900" spc="-22">
                <a:latin typeface="Lucida Sans Unicode"/>
                <a:cs typeface="Lucida Sans Unicode"/>
              </a:rPr>
              <a:t>,</a:t>
            </a:r>
            <a:r>
              <a:rPr dirty="0" baseline="-13888" sz="900" spc="-104">
                <a:latin typeface="Lucida Sans Unicode"/>
                <a:cs typeface="Lucida Sans Unicode"/>
              </a:rPr>
              <a:t> </a:t>
            </a:r>
            <a:r>
              <a:rPr dirty="0" sz="1100" spc="15">
                <a:latin typeface="Arial"/>
                <a:cs typeface="Arial"/>
              </a:rPr>
              <a:t>i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configur</a:t>
            </a:r>
            <a:r>
              <a:rPr dirty="0" sz="1100" spc="-85">
                <a:latin typeface="Arial"/>
                <a:cs typeface="Arial"/>
              </a:rPr>
              <a:t>a</a:t>
            </a:r>
            <a:r>
              <a:rPr dirty="0" sz="1100" spc="-65">
                <a:latin typeface="Arial"/>
                <a:cs typeface="Arial"/>
              </a:rPr>
              <a:t>re</a:t>
            </a:r>
            <a:r>
              <a:rPr dirty="0" sz="1100" spc="55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rapi</a:t>
            </a:r>
            <a:r>
              <a:rPr dirty="0" sz="1100" spc="-55">
                <a:latin typeface="Arial"/>
                <a:cs typeface="Arial"/>
              </a:rPr>
              <a:t>d</a:t>
            </a:r>
            <a:r>
              <a:rPr dirty="0" sz="1100" spc="-360">
                <a:latin typeface="Arial"/>
                <a:cs typeface="Arial"/>
              </a:rPr>
              <a:t>˘</a:t>
            </a:r>
            <a:r>
              <a:rPr dirty="0" sz="1100" spc="-90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  <a:spcBef>
                <a:spcPts val="165"/>
              </a:spcBef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folosim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45">
                <a:latin typeface="Arial"/>
                <a:cs typeface="Arial"/>
              </a:rPr>
              <a:t>DNS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0" i="1">
                <a:latin typeface="Trebuchet MS"/>
                <a:cs typeface="Trebuchet MS"/>
              </a:rPr>
              <a:t>Domain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Name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30" i="1">
                <a:latin typeface="Trebuchet MS"/>
                <a:cs typeface="Trebuchet MS"/>
              </a:rPr>
              <a:t>Syste</a:t>
            </a:r>
            <a:r>
              <a:rPr dirty="0" sz="1000" spc="-35" i="1">
                <a:latin typeface="Trebuchet MS"/>
                <a:cs typeface="Trebuchet MS"/>
              </a:rPr>
              <a:t>m</a:t>
            </a:r>
            <a:r>
              <a:rPr dirty="0" sz="1000" spc="5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  <a:p>
            <a:pPr marL="300355">
              <a:lnSpc>
                <a:spcPts val="1200"/>
              </a:lnSpc>
            </a:pP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)</a:t>
            </a:r>
            <a:r>
              <a:rPr dirty="0" baseline="13888" sz="900" spc="494">
                <a:solidFill>
                  <a:srgbClr val="B85433"/>
                </a:solidFill>
                <a:latin typeface="Arial"/>
                <a:cs typeface="Arial"/>
              </a:rPr>
              <a:t>  </a:t>
            </a:r>
            <a:r>
              <a:rPr dirty="0" baseline="13888" sz="900" spc="67">
                <a:solidFill>
                  <a:srgbClr val="B85433"/>
                </a:solidFill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folosim</a:t>
            </a:r>
            <a:r>
              <a:rPr dirty="0" sz="1000" spc="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DHCP</a:t>
            </a:r>
            <a:r>
              <a:rPr dirty="0" sz="1000" spc="55">
                <a:latin typeface="Arial"/>
                <a:cs typeface="Arial"/>
              </a:rPr>
              <a:t> </a:t>
            </a:r>
            <a:r>
              <a:rPr dirty="0" sz="1000" spc="50">
                <a:latin typeface="Arial"/>
                <a:cs typeface="Arial"/>
              </a:rPr>
              <a:t>(</a:t>
            </a:r>
            <a:r>
              <a:rPr dirty="0" sz="1000" spc="-20" i="1">
                <a:latin typeface="Trebuchet MS"/>
                <a:cs typeface="Trebuchet MS"/>
              </a:rPr>
              <a:t>Dynamic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20" i="1">
                <a:latin typeface="Trebuchet MS"/>
                <a:cs typeface="Trebuchet MS"/>
              </a:rPr>
              <a:t>Host</a:t>
            </a:r>
            <a:r>
              <a:rPr dirty="0" sz="1000" spc="30" i="1">
                <a:latin typeface="Trebuchet MS"/>
                <a:cs typeface="Trebuchet MS"/>
              </a:rPr>
              <a:t> </a:t>
            </a:r>
            <a:r>
              <a:rPr dirty="0" sz="1000" spc="-45" i="1">
                <a:latin typeface="Trebuchet MS"/>
                <a:cs typeface="Trebuchet MS"/>
              </a:rPr>
              <a:t>Configuration</a:t>
            </a:r>
            <a:r>
              <a:rPr dirty="0" sz="1000" spc="35" i="1">
                <a:latin typeface="Trebuchet MS"/>
                <a:cs typeface="Trebuchet MS"/>
              </a:rPr>
              <a:t> </a:t>
            </a:r>
            <a:r>
              <a:rPr dirty="0" sz="1000" spc="-25" i="1">
                <a:latin typeface="Trebuchet MS"/>
                <a:cs typeface="Trebuchet MS"/>
              </a:rPr>
              <a:t>Prot</a:t>
            </a:r>
            <a:r>
              <a:rPr dirty="0" sz="1000" spc="-5" i="1">
                <a:latin typeface="Trebuchet MS"/>
                <a:cs typeface="Trebuchet MS"/>
              </a:rPr>
              <a:t>o</a:t>
            </a:r>
            <a:r>
              <a:rPr dirty="0" sz="1000" spc="-50" i="1">
                <a:latin typeface="Trebuchet MS"/>
                <a:cs typeface="Trebuchet MS"/>
              </a:rPr>
              <a:t>col</a:t>
            </a:r>
            <a:r>
              <a:rPr dirty="0" sz="1000" spc="-210" i="1">
                <a:latin typeface="Trebuchet MS"/>
                <a:cs typeface="Trebuchet MS"/>
              </a:rPr>
              <a:t> </a:t>
            </a:r>
            <a:r>
              <a:rPr dirty="0" sz="1000" spc="50">
                <a:latin typeface="Arial"/>
                <a:cs typeface="Arial"/>
              </a:rPr>
              <a:t>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3336861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 h="0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18973">
            <a:solidFill>
              <a:srgbClr val="B854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575"/>
              </a:lnSpc>
            </a:pPr>
            <a:r>
              <a:rPr dirty="0" spc="20"/>
              <a:t>CSE</a:t>
            </a:r>
            <a:r>
              <a:rPr dirty="0" spc="15"/>
              <a:t> </a:t>
            </a:r>
            <a:r>
              <a:rPr dirty="0" spc="-30"/>
              <a:t>Dep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r>
              <a:rPr dirty="0" baseline="5555" sz="750" spc="-44">
                <a:hlinkClick r:id="rId3" action="ppaction://hlinksldjump"/>
              </a:rPr>
              <a:t>Cursul</a:t>
            </a:r>
            <a:r>
              <a:rPr dirty="0" baseline="5555" sz="750" spc="30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8,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Configu</a:t>
            </a:r>
            <a:r>
              <a:rPr dirty="0" baseline="5555" sz="750" spc="-44">
                <a:hlinkClick r:id="rId3" action="ppaction://hlinksldjump"/>
              </a:rPr>
              <a:t>r</a:t>
            </a:r>
            <a:r>
              <a:rPr dirty="0" baseline="5555" sz="750" spc="-457">
                <a:hlinkClick r:id="rId3" action="ppaction://hlinksldjump"/>
              </a:rPr>
              <a:t>˘</a:t>
            </a:r>
            <a:r>
              <a:rPr dirty="0" baseline="5555" sz="750" spc="-37">
                <a:hlinkClick r:id="rId3" action="ppaction://hlinksldjump"/>
              </a:rPr>
              <a:t>ari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67">
                <a:hlinkClick r:id="rId3" action="ppaction://hlinksldjump"/>
              </a:rPr>
              <a:t>de</a:t>
            </a:r>
            <a:r>
              <a:rPr dirty="0" baseline="5555" sz="750" spc="22">
                <a:hlinkClick r:id="rId3" action="ppaction://hlinksldjump"/>
              </a:rPr>
              <a:t> </a:t>
            </a:r>
            <a:r>
              <a:rPr dirty="0" baseline="5555" sz="750" spc="-52">
                <a:hlinkClick r:id="rId3" action="ppaction://hlinksldjump"/>
              </a:rPr>
              <a:t>re</a:t>
            </a:r>
            <a:r>
              <a:rPr dirty="0" baseline="5555" sz="750" spc="-254">
                <a:hlinkClick r:id="rId3" action="ppaction://hlinksldjump"/>
              </a:rPr>
              <a:t>t</a:t>
            </a:r>
            <a:r>
              <a:rPr dirty="0" sz="500" spc="0">
                <a:hlinkClick r:id="rId3" action="ppaction://hlinksldjump"/>
              </a:rPr>
              <a:t>,</a:t>
            </a:r>
            <a:r>
              <a:rPr dirty="0" baseline="5555" sz="750" spc="-52">
                <a:hlinkClick r:id="rId3" action="ppaction://hlinksldjump"/>
              </a:rPr>
              <a:t>ea</a:t>
            </a:r>
            <a:endParaRPr baseline="5555" sz="75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575"/>
              </a:lnSpc>
            </a:pPr>
            <a:r>
              <a:rPr dirty="0" spc="-55"/>
              <a:t>10</a:t>
            </a:r>
            <a:r>
              <a:rPr dirty="0" spc="-35"/>
              <a:t>/50</a:t>
            </a:r>
          </a:p>
        </p:txBody>
      </p:sp>
    </p:spTree>
  </p:cSld>
  <p:clrMapOvr>
    <a:masterClrMapping/>
  </p:clrMapOvr>
  <p:transition spd="fast">
    <p:cut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Utilizarea Sistemelor de Operare (USO)</dc:creator>
  <dc:title>Cursul 8 - Configurari de retea</dc:title>
  <dcterms:created xsi:type="dcterms:W3CDTF">2015-07-31T15:38:26Z</dcterms:created>
  <dcterms:modified xsi:type="dcterms:W3CDTF">2015-07-31T15:38:26Z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2014-11-23T00:00:00Z</vt:filetime>
  </property>
  <property fmtid="{D5CDD505-2E9C-101B-9397-08002B2CF9AE}" pid="3" name="Creator">
    <vt:lpwstr>LaTeX with Beamer class version 3.33</vt:lpwstr>
  </property>
  <property fmtid="{D5CDD505-2E9C-101B-9397-08002B2CF9AE}" pid="4" name="LastSaved">
    <vt:filetime>2015-07-31T00:00:00Z</vt:filetime>
  </property>
</Properties>
</file>