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/>
              <a:t>Cursul</a:t>
            </a:r>
            <a:r>
              <a:rPr dirty="0" baseline="5555" sz="750" spc="-52"/>
              <a:t> </a:t>
            </a:r>
            <a:r>
              <a:rPr dirty="0" baseline="5555" sz="750" spc="-67"/>
              <a:t>9,</a:t>
            </a:r>
            <a:r>
              <a:rPr dirty="0" baseline="5555" sz="750" spc="-67"/>
              <a:t> </a:t>
            </a:r>
            <a:r>
              <a:rPr dirty="0" baseline="5555" sz="750" spc="-60"/>
              <a:t>Considerente</a:t>
            </a:r>
            <a:r>
              <a:rPr dirty="0" baseline="5555" sz="750" spc="-60"/>
              <a:t> </a:t>
            </a:r>
            <a:r>
              <a:rPr dirty="0" baseline="5555" sz="750" spc="-75"/>
              <a:t>h</a:t>
            </a:r>
            <a:r>
              <a:rPr dirty="0" baseline="5555" sz="750" spc="-89"/>
              <a:t>a</a:t>
            </a:r>
            <a:r>
              <a:rPr dirty="0" baseline="5555" sz="750" spc="-52"/>
              <a:t>rd</a:t>
            </a:r>
            <a:r>
              <a:rPr dirty="0" baseline="5555" sz="750" spc="-104"/>
              <a:t>w</a:t>
            </a:r>
            <a:r>
              <a:rPr dirty="0" baseline="5555" sz="750" spc="-97"/>
              <a:t>a</a:t>
            </a:r>
            <a:r>
              <a:rPr dirty="0" baseline="5555" sz="750" spc="-67"/>
              <a:t>re.</a:t>
            </a:r>
            <a:r>
              <a:rPr dirty="0" baseline="5555" sz="750" spc="82"/>
              <a:t> </a:t>
            </a:r>
            <a:r>
              <a:rPr dirty="0" baseline="5555" sz="750" spc="-7"/>
              <a:t>Ma</a:t>
            </a:r>
            <a:r>
              <a:rPr dirty="0" baseline="5555" sz="750" spc="-352"/>
              <a:t>s</a:t>
            </a:r>
            <a:r>
              <a:rPr dirty="0" sz="500" spc="-10"/>
              <a:t>,</a:t>
            </a:r>
            <a:r>
              <a:rPr dirty="0" baseline="5555" sz="750" spc="-37"/>
              <a:t>ini</a:t>
            </a:r>
            <a:r>
              <a:rPr dirty="0" baseline="5555" sz="750"/>
              <a:t> </a:t>
            </a:r>
            <a:r>
              <a:rPr dirty="0" baseline="5555" sz="750" spc="-52"/>
              <a:t>virtuale</a:t>
            </a:r>
            <a:endParaRPr baseline="5555" sz="75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59055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30"/>
              <a:t>/</a:t>
            </a:r>
            <a:r>
              <a:rPr dirty="0" spc="-55"/>
              <a:t>51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/>
              <a:t>Cursul</a:t>
            </a:r>
            <a:r>
              <a:rPr dirty="0" baseline="5555" sz="750" spc="-52"/>
              <a:t> </a:t>
            </a:r>
            <a:r>
              <a:rPr dirty="0" baseline="5555" sz="750" spc="-67"/>
              <a:t>9,</a:t>
            </a:r>
            <a:r>
              <a:rPr dirty="0" baseline="5555" sz="750" spc="-67"/>
              <a:t> </a:t>
            </a:r>
            <a:r>
              <a:rPr dirty="0" baseline="5555" sz="750" spc="-60"/>
              <a:t>Considerente</a:t>
            </a:r>
            <a:r>
              <a:rPr dirty="0" baseline="5555" sz="750" spc="-60"/>
              <a:t> </a:t>
            </a:r>
            <a:r>
              <a:rPr dirty="0" baseline="5555" sz="750" spc="-75"/>
              <a:t>h</a:t>
            </a:r>
            <a:r>
              <a:rPr dirty="0" baseline="5555" sz="750" spc="-89"/>
              <a:t>a</a:t>
            </a:r>
            <a:r>
              <a:rPr dirty="0" baseline="5555" sz="750" spc="-52"/>
              <a:t>rd</a:t>
            </a:r>
            <a:r>
              <a:rPr dirty="0" baseline="5555" sz="750" spc="-104"/>
              <a:t>w</a:t>
            </a:r>
            <a:r>
              <a:rPr dirty="0" baseline="5555" sz="750" spc="-97"/>
              <a:t>a</a:t>
            </a:r>
            <a:r>
              <a:rPr dirty="0" baseline="5555" sz="750" spc="-67"/>
              <a:t>re.</a:t>
            </a:r>
            <a:r>
              <a:rPr dirty="0" baseline="5555" sz="750" spc="82"/>
              <a:t> </a:t>
            </a:r>
            <a:r>
              <a:rPr dirty="0" baseline="5555" sz="750" spc="-7"/>
              <a:t>Ma</a:t>
            </a:r>
            <a:r>
              <a:rPr dirty="0" baseline="5555" sz="750" spc="-352"/>
              <a:t>s</a:t>
            </a:r>
            <a:r>
              <a:rPr dirty="0" sz="500" spc="-10"/>
              <a:t>,</a:t>
            </a:r>
            <a:r>
              <a:rPr dirty="0" baseline="5555" sz="750" spc="-37"/>
              <a:t>ini</a:t>
            </a:r>
            <a:r>
              <a:rPr dirty="0" baseline="5555" sz="750"/>
              <a:t> </a:t>
            </a:r>
            <a:r>
              <a:rPr dirty="0" baseline="5555" sz="750" spc="-52"/>
              <a:t>virtuale</a:t>
            </a:r>
            <a:endParaRPr baseline="5555" sz="75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59055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30"/>
              <a:t>/</a:t>
            </a:r>
            <a:r>
              <a:rPr dirty="0" spc="-55"/>
              <a:t>51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6387" y="729919"/>
            <a:ext cx="1057910" cy="2195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540393" y="720090"/>
            <a:ext cx="1254760" cy="2195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/>
              <a:t>Cursul</a:t>
            </a:r>
            <a:r>
              <a:rPr dirty="0" baseline="5555" sz="750" spc="-52"/>
              <a:t> </a:t>
            </a:r>
            <a:r>
              <a:rPr dirty="0" baseline="5555" sz="750" spc="-67"/>
              <a:t>9,</a:t>
            </a:r>
            <a:r>
              <a:rPr dirty="0" baseline="5555" sz="750" spc="-67"/>
              <a:t> </a:t>
            </a:r>
            <a:r>
              <a:rPr dirty="0" baseline="5555" sz="750" spc="-60"/>
              <a:t>Considerente</a:t>
            </a:r>
            <a:r>
              <a:rPr dirty="0" baseline="5555" sz="750" spc="-60"/>
              <a:t> </a:t>
            </a:r>
            <a:r>
              <a:rPr dirty="0" baseline="5555" sz="750" spc="-75"/>
              <a:t>h</a:t>
            </a:r>
            <a:r>
              <a:rPr dirty="0" baseline="5555" sz="750" spc="-89"/>
              <a:t>a</a:t>
            </a:r>
            <a:r>
              <a:rPr dirty="0" baseline="5555" sz="750" spc="-52"/>
              <a:t>rd</a:t>
            </a:r>
            <a:r>
              <a:rPr dirty="0" baseline="5555" sz="750" spc="-104"/>
              <a:t>w</a:t>
            </a:r>
            <a:r>
              <a:rPr dirty="0" baseline="5555" sz="750" spc="-97"/>
              <a:t>a</a:t>
            </a:r>
            <a:r>
              <a:rPr dirty="0" baseline="5555" sz="750" spc="-67"/>
              <a:t>re.</a:t>
            </a:r>
            <a:r>
              <a:rPr dirty="0" baseline="5555" sz="750" spc="82"/>
              <a:t> </a:t>
            </a:r>
            <a:r>
              <a:rPr dirty="0" baseline="5555" sz="750" spc="-7"/>
              <a:t>Ma</a:t>
            </a:r>
            <a:r>
              <a:rPr dirty="0" baseline="5555" sz="750" spc="-352"/>
              <a:t>s</a:t>
            </a:r>
            <a:r>
              <a:rPr dirty="0" sz="500" spc="-10"/>
              <a:t>,</a:t>
            </a:r>
            <a:r>
              <a:rPr dirty="0" baseline="5555" sz="750" spc="-37"/>
              <a:t>ini</a:t>
            </a:r>
            <a:r>
              <a:rPr dirty="0" baseline="5555" sz="750"/>
              <a:t> </a:t>
            </a:r>
            <a:r>
              <a:rPr dirty="0" baseline="5555" sz="750" spc="-52"/>
              <a:t>virtuale</a:t>
            </a:r>
            <a:endParaRPr baseline="5555" sz="750"/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59055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30"/>
              <a:t>/</a:t>
            </a:r>
            <a:r>
              <a:rPr dirty="0" spc="-55"/>
              <a:t>51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/>
              <a:t>Cursul</a:t>
            </a:r>
            <a:r>
              <a:rPr dirty="0" baseline="5555" sz="750" spc="-52"/>
              <a:t> </a:t>
            </a:r>
            <a:r>
              <a:rPr dirty="0" baseline="5555" sz="750" spc="-67"/>
              <a:t>9,</a:t>
            </a:r>
            <a:r>
              <a:rPr dirty="0" baseline="5555" sz="750" spc="-67"/>
              <a:t> </a:t>
            </a:r>
            <a:r>
              <a:rPr dirty="0" baseline="5555" sz="750" spc="-60"/>
              <a:t>Considerente</a:t>
            </a:r>
            <a:r>
              <a:rPr dirty="0" baseline="5555" sz="750" spc="-60"/>
              <a:t> </a:t>
            </a:r>
            <a:r>
              <a:rPr dirty="0" baseline="5555" sz="750" spc="-75"/>
              <a:t>h</a:t>
            </a:r>
            <a:r>
              <a:rPr dirty="0" baseline="5555" sz="750" spc="-89"/>
              <a:t>a</a:t>
            </a:r>
            <a:r>
              <a:rPr dirty="0" baseline="5555" sz="750" spc="-52"/>
              <a:t>rd</a:t>
            </a:r>
            <a:r>
              <a:rPr dirty="0" baseline="5555" sz="750" spc="-104"/>
              <a:t>w</a:t>
            </a:r>
            <a:r>
              <a:rPr dirty="0" baseline="5555" sz="750" spc="-97"/>
              <a:t>a</a:t>
            </a:r>
            <a:r>
              <a:rPr dirty="0" baseline="5555" sz="750" spc="-67"/>
              <a:t>re.</a:t>
            </a:r>
            <a:r>
              <a:rPr dirty="0" baseline="5555" sz="750" spc="82"/>
              <a:t> </a:t>
            </a:r>
            <a:r>
              <a:rPr dirty="0" baseline="5555" sz="750" spc="-7"/>
              <a:t>Ma</a:t>
            </a:r>
            <a:r>
              <a:rPr dirty="0" baseline="5555" sz="750" spc="-352"/>
              <a:t>s</a:t>
            </a:r>
            <a:r>
              <a:rPr dirty="0" sz="500" spc="-10"/>
              <a:t>,</a:t>
            </a:r>
            <a:r>
              <a:rPr dirty="0" baseline="5555" sz="750" spc="-37"/>
              <a:t>ini</a:t>
            </a:r>
            <a:r>
              <a:rPr dirty="0" baseline="5555" sz="750"/>
              <a:t> </a:t>
            </a:r>
            <a:r>
              <a:rPr dirty="0" baseline="5555" sz="750" spc="-52"/>
              <a:t>virtuale</a:t>
            </a:r>
            <a:endParaRPr baseline="5555" sz="750"/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59055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30"/>
              <a:t>/</a:t>
            </a:r>
            <a:r>
              <a:rPr dirty="0" spc="-55"/>
              <a:t>51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/>
              <a:t>Cursul</a:t>
            </a:r>
            <a:r>
              <a:rPr dirty="0" baseline="5555" sz="750" spc="-52"/>
              <a:t> </a:t>
            </a:r>
            <a:r>
              <a:rPr dirty="0" baseline="5555" sz="750" spc="-67"/>
              <a:t>9,</a:t>
            </a:r>
            <a:r>
              <a:rPr dirty="0" baseline="5555" sz="750" spc="-67"/>
              <a:t> </a:t>
            </a:r>
            <a:r>
              <a:rPr dirty="0" baseline="5555" sz="750" spc="-60"/>
              <a:t>Considerente</a:t>
            </a:r>
            <a:r>
              <a:rPr dirty="0" baseline="5555" sz="750" spc="-60"/>
              <a:t> </a:t>
            </a:r>
            <a:r>
              <a:rPr dirty="0" baseline="5555" sz="750" spc="-75"/>
              <a:t>h</a:t>
            </a:r>
            <a:r>
              <a:rPr dirty="0" baseline="5555" sz="750" spc="-89"/>
              <a:t>a</a:t>
            </a:r>
            <a:r>
              <a:rPr dirty="0" baseline="5555" sz="750" spc="-52"/>
              <a:t>rd</a:t>
            </a:r>
            <a:r>
              <a:rPr dirty="0" baseline="5555" sz="750" spc="-104"/>
              <a:t>w</a:t>
            </a:r>
            <a:r>
              <a:rPr dirty="0" baseline="5555" sz="750" spc="-97"/>
              <a:t>a</a:t>
            </a:r>
            <a:r>
              <a:rPr dirty="0" baseline="5555" sz="750" spc="-67"/>
              <a:t>re.</a:t>
            </a:r>
            <a:r>
              <a:rPr dirty="0" baseline="5555" sz="750" spc="82"/>
              <a:t> </a:t>
            </a:r>
            <a:r>
              <a:rPr dirty="0" baseline="5555" sz="750" spc="-7"/>
              <a:t>Ma</a:t>
            </a:r>
            <a:r>
              <a:rPr dirty="0" baseline="5555" sz="750" spc="-352"/>
              <a:t>s</a:t>
            </a:r>
            <a:r>
              <a:rPr dirty="0" sz="500" spc="-10"/>
              <a:t>,</a:t>
            </a:r>
            <a:r>
              <a:rPr dirty="0" baseline="5555" sz="750" spc="-37"/>
              <a:t>ini</a:t>
            </a:r>
            <a:r>
              <a:rPr dirty="0" baseline="5555" sz="750"/>
              <a:t> </a:t>
            </a:r>
            <a:r>
              <a:rPr dirty="0" baseline="5555" sz="750" spc="-52"/>
              <a:t>virtuale</a:t>
            </a:r>
            <a:endParaRPr baseline="5555" sz="750"/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59055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30"/>
              <a:t>/</a:t>
            </a:r>
            <a:r>
              <a:rPr dirty="0" spc="-55"/>
              <a:t>51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427" y="116166"/>
            <a:ext cx="4273245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335" y="803795"/>
            <a:ext cx="3867429" cy="1963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31305" y="3361937"/>
            <a:ext cx="28194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668362" y="3361937"/>
            <a:ext cx="1393189" cy="9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/>
              <a:t>Cursul</a:t>
            </a:r>
            <a:r>
              <a:rPr dirty="0" baseline="5555" sz="750" spc="-52"/>
              <a:t> </a:t>
            </a:r>
            <a:r>
              <a:rPr dirty="0" baseline="5555" sz="750" spc="-67"/>
              <a:t>9,</a:t>
            </a:r>
            <a:r>
              <a:rPr dirty="0" baseline="5555" sz="750" spc="-67"/>
              <a:t> </a:t>
            </a:r>
            <a:r>
              <a:rPr dirty="0" baseline="5555" sz="750" spc="-60"/>
              <a:t>Considerente</a:t>
            </a:r>
            <a:r>
              <a:rPr dirty="0" baseline="5555" sz="750" spc="-60"/>
              <a:t> </a:t>
            </a:r>
            <a:r>
              <a:rPr dirty="0" baseline="5555" sz="750" spc="-75"/>
              <a:t>h</a:t>
            </a:r>
            <a:r>
              <a:rPr dirty="0" baseline="5555" sz="750" spc="-89"/>
              <a:t>a</a:t>
            </a:r>
            <a:r>
              <a:rPr dirty="0" baseline="5555" sz="750" spc="-52"/>
              <a:t>rd</a:t>
            </a:r>
            <a:r>
              <a:rPr dirty="0" baseline="5555" sz="750" spc="-104"/>
              <a:t>w</a:t>
            </a:r>
            <a:r>
              <a:rPr dirty="0" baseline="5555" sz="750" spc="-97"/>
              <a:t>a</a:t>
            </a:r>
            <a:r>
              <a:rPr dirty="0" baseline="5555" sz="750" spc="-67"/>
              <a:t>re.</a:t>
            </a:r>
            <a:r>
              <a:rPr dirty="0" baseline="5555" sz="750" spc="82"/>
              <a:t> </a:t>
            </a:r>
            <a:r>
              <a:rPr dirty="0" baseline="5555" sz="750" spc="-7"/>
              <a:t>Ma</a:t>
            </a:r>
            <a:r>
              <a:rPr dirty="0" baseline="5555" sz="750" spc="-352"/>
              <a:t>s</a:t>
            </a:r>
            <a:r>
              <a:rPr dirty="0" sz="500" spc="-10"/>
              <a:t>,</a:t>
            </a:r>
            <a:r>
              <a:rPr dirty="0" baseline="5555" sz="750" spc="-37"/>
              <a:t>ini</a:t>
            </a:r>
            <a:r>
              <a:rPr dirty="0" baseline="5555" sz="750"/>
              <a:t> </a:t>
            </a:r>
            <a:r>
              <a:rPr dirty="0" baseline="5555" sz="750" spc="-52"/>
              <a:t>virtuale</a:t>
            </a:r>
            <a:endParaRPr baseline="5555" sz="75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70549" y="3361937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Verdana"/>
                <a:cs typeface="Verdana"/>
              </a:defRPr>
            </a:lvl1pPr>
          </a:lstStyle>
          <a:p>
            <a:pPr marL="59055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30"/>
              <a:t>/</a:t>
            </a:r>
            <a:r>
              <a:rPr dirty="0" spc="-55"/>
              <a:t>51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slide" Target="slide4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slide" Target="slide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slide" Target="slide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slide" Target="slide1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Relationship Id="rId4" Type="http://schemas.openxmlformats.org/officeDocument/2006/relationships/hyperlink" Target="http://computer.howstuffworks.com/motherboard1.htm" TargetMode="External"/><Relationship Id="rId5" Type="http://schemas.openxmlformats.org/officeDocument/2006/relationships/slide" Target="slide1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hyperlink" Target="http://duartes.org/gustavo/blog/post/motherboard-chipsets-memory-map" TargetMode="External"/><Relationship Id="rId5" Type="http://schemas.openxmlformats.org/officeDocument/2006/relationships/slide" Target="slide1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slide" Target="slide1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slide" Target="slide1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slide" Target="slide1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slide" Target="slide1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20" Type="http://schemas.openxmlformats.org/officeDocument/2006/relationships/image" Target="../media/image66.png"/><Relationship Id="rId21" Type="http://schemas.openxmlformats.org/officeDocument/2006/relationships/image" Target="../media/image67.png"/><Relationship Id="rId22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4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slide" Target="slide1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slide" Target="slide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slide" Target="slide1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slide" Target="slide1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slide" Target="slide1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slide" Target="slide1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07.png"/><Relationship Id="rId12" Type="http://schemas.openxmlformats.org/officeDocument/2006/relationships/image" Target="../media/image108.png"/><Relationship Id="rId13" Type="http://schemas.openxmlformats.org/officeDocument/2006/relationships/image" Target="../media/image109.png"/><Relationship Id="rId14" Type="http://schemas.openxmlformats.org/officeDocument/2006/relationships/image" Target="../media/image110.png"/><Relationship Id="rId15" Type="http://schemas.openxmlformats.org/officeDocument/2006/relationships/image" Target="../media/image111.png"/><Relationship Id="rId16" Type="http://schemas.openxmlformats.org/officeDocument/2006/relationships/image" Target="../media/image112.png"/><Relationship Id="rId17" Type="http://schemas.openxmlformats.org/officeDocument/2006/relationships/image" Target="../media/image113.png"/><Relationship Id="rId18" Type="http://schemas.openxmlformats.org/officeDocument/2006/relationships/image" Target="../media/image114.png"/><Relationship Id="rId19" Type="http://schemas.openxmlformats.org/officeDocument/2006/relationships/image" Target="../media/image115.png"/><Relationship Id="rId20" Type="http://schemas.openxmlformats.org/officeDocument/2006/relationships/image" Target="../media/image116.png"/><Relationship Id="rId21" Type="http://schemas.openxmlformats.org/officeDocument/2006/relationships/image" Target="../media/image117.png"/><Relationship Id="rId22" Type="http://schemas.openxmlformats.org/officeDocument/2006/relationships/image" Target="../media/image118.png"/><Relationship Id="rId23" Type="http://schemas.openxmlformats.org/officeDocument/2006/relationships/image" Target="../media/image119.png"/><Relationship Id="rId24" Type="http://schemas.openxmlformats.org/officeDocument/2006/relationships/image" Target="../media/image120.png"/><Relationship Id="rId25" Type="http://schemas.openxmlformats.org/officeDocument/2006/relationships/image" Target="../media/image121.png"/><Relationship Id="rId26" Type="http://schemas.openxmlformats.org/officeDocument/2006/relationships/image" Target="../media/image122.png"/><Relationship Id="rId27" Type="http://schemas.openxmlformats.org/officeDocument/2006/relationships/slide" Target="slide1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slide" Target="slide1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slide" Target="slide1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5.png"/><Relationship Id="rId3" Type="http://schemas.openxmlformats.org/officeDocument/2006/relationships/image" Target="../media/image126.jpg"/><Relationship Id="rId4" Type="http://schemas.openxmlformats.org/officeDocument/2006/relationships/hyperlink" Target="http://archiv.iwi.uni-hannover.de/upload/lv/wisem0910/Virtualisierung/webseite/feske/322-full-virtualization.html" TargetMode="External"/><Relationship Id="rId5" Type="http://schemas.openxmlformats.org/officeDocument/2006/relationships/slide" Target="slide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8" Type="http://schemas.openxmlformats.org/officeDocument/2006/relationships/slide" Target="slide4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Relationship Id="rId3" Type="http://schemas.openxmlformats.org/officeDocument/2006/relationships/slide" Target="slide1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slide" Target="slide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slide" Target="slide1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slide" Target="slide1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slide" Target="slide1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png"/><Relationship Id="rId3" Type="http://schemas.openxmlformats.org/officeDocument/2006/relationships/slide" Target="slide1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slide" Target="slide1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Relationship Id="rId3" Type="http://schemas.openxmlformats.org/officeDocument/2006/relationships/slide" Target="slide1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Relationship Id="rId3" Type="http://schemas.openxmlformats.org/officeDocument/2006/relationships/slide" Target="slide1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slide" Target="slide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hyperlink" Target="http://www.guy-sports.com/humor/computers/computer_tech_support_calls.htm" TargetMode="External"/><Relationship Id="rId5" Type="http://schemas.openxmlformats.org/officeDocument/2006/relationships/slide" Target="slide4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Relationship Id="rId3" Type="http://schemas.openxmlformats.org/officeDocument/2006/relationships/slide" Target="slide1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Relationship Id="rId3" Type="http://schemas.openxmlformats.org/officeDocument/2006/relationships/image" Target="../media/image139.jpg"/><Relationship Id="rId4" Type="http://schemas.openxmlformats.org/officeDocument/2006/relationships/slide" Target="slide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slide" Target="slide1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hyperlink" Target="http://pandaboard.org/" TargetMode="External"/><Relationship Id="rId4" Type="http://schemas.openxmlformats.org/officeDocument/2006/relationships/slide" Target="slide1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2.png"/><Relationship Id="rId3" Type="http://schemas.openxmlformats.org/officeDocument/2006/relationships/slide" Target="slide1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hyperlink" Target="http://computer.howstuffworks.com/hardware-channel.htm" TargetMode="External"/><Relationship Id="rId4" Type="http://schemas.openxmlformats.org/officeDocument/2006/relationships/hyperlink" Target="http://www.linuxhardware.org/" TargetMode="External"/><Relationship Id="rId5" Type="http://schemas.openxmlformats.org/officeDocument/2006/relationships/slide" Target="slide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4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1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" Target="slide1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1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hyperlink" Target="http://www.crossaction.net/the-anatomy-of-your-computer" TargetMode="External"/><Relationship Id="rId5" Type="http://schemas.openxmlformats.org/officeDocument/2006/relationships/slide" Target="slide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4" y="1231500"/>
            <a:ext cx="1049776" cy="624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7088" y="920343"/>
            <a:ext cx="2280285" cy="4006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664"/>
              </a:lnSpc>
            </a:pPr>
            <a:r>
              <a:rPr dirty="0" sz="1400" spc="-40"/>
              <a:t>Cursu</a:t>
            </a:r>
            <a:r>
              <a:rPr dirty="0" sz="1400" spc="-15"/>
              <a:t>l</a:t>
            </a:r>
            <a:r>
              <a:rPr dirty="0" sz="1400" spc="30"/>
              <a:t> </a:t>
            </a:r>
            <a:r>
              <a:rPr dirty="0" sz="1400" spc="-65"/>
              <a:t>9</a:t>
            </a:r>
            <a:endParaRPr sz="1400"/>
          </a:p>
          <a:p>
            <a:pPr algn="ctr">
              <a:lnSpc>
                <a:spcPts val="1305"/>
              </a:lnSpc>
            </a:pPr>
            <a:r>
              <a:rPr dirty="0" sz="1100" spc="-50">
                <a:latin typeface="Tahoma"/>
                <a:cs typeface="Tahoma"/>
              </a:rPr>
              <a:t>Considerent</a:t>
            </a:r>
            <a:r>
              <a:rPr dirty="0" sz="1100" spc="-50">
                <a:latin typeface="Tahoma"/>
                <a:cs typeface="Tahoma"/>
              </a:rPr>
              <a:t>e</a:t>
            </a:r>
            <a:r>
              <a:rPr dirty="0" sz="1100" spc="2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105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re.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25">
                <a:latin typeface="Tahoma"/>
                <a:cs typeface="Tahoma"/>
              </a:rPr>
              <a:t>Ma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15">
                <a:latin typeface="Tahoma"/>
                <a:cs typeface="Tahoma"/>
              </a:rPr>
              <a:t>ini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virtuale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6413" y="1473657"/>
            <a:ext cx="2721610" cy="0"/>
          </a:xfrm>
          <a:custGeom>
            <a:avLst/>
            <a:gdLst/>
            <a:ahLst/>
            <a:cxnLst/>
            <a:rect l="l" t="t" r="r" b="b"/>
            <a:pathLst>
              <a:path w="2721610" h="0">
                <a:moveTo>
                  <a:pt x="0" y="0"/>
                </a:moveTo>
                <a:lnTo>
                  <a:pt x="27215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27949" y="1608122"/>
            <a:ext cx="2319020" cy="526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2600"/>
              </a:lnSpc>
            </a:pPr>
            <a:r>
              <a:rPr dirty="0" sz="1100">
                <a:latin typeface="Tahoma"/>
                <a:cs typeface="Tahoma"/>
              </a:rPr>
              <a:t>Utiliz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Sistem</a:t>
            </a:r>
            <a:r>
              <a:rPr dirty="0" sz="1100" spc="-45">
                <a:latin typeface="Tahoma"/>
                <a:cs typeface="Tahoma"/>
              </a:rPr>
              <a:t>el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(USO)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8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decem</a:t>
            </a:r>
            <a:r>
              <a:rPr dirty="0" sz="1100" spc="-90">
                <a:latin typeface="Tahoma"/>
                <a:cs typeface="Tahoma"/>
              </a:rPr>
              <a:t>b</a:t>
            </a:r>
            <a:r>
              <a:rPr dirty="0" sz="1100" spc="-40">
                <a:latin typeface="Tahoma"/>
                <a:cs typeface="Tahoma"/>
              </a:rPr>
              <a:t>rie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2014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dirty="0" sz="800" spc="-65">
                <a:latin typeface="Verdana"/>
                <a:cs typeface="Verdana"/>
              </a:rPr>
              <a:t>Dep</a:t>
            </a:r>
            <a:r>
              <a:rPr dirty="0" sz="800" spc="-85">
                <a:latin typeface="Verdana"/>
                <a:cs typeface="Verdana"/>
              </a:rPr>
              <a:t>a</a:t>
            </a:r>
            <a:r>
              <a:rPr dirty="0" sz="800" spc="-60">
                <a:latin typeface="Verdana"/>
                <a:cs typeface="Verdana"/>
              </a:rPr>
              <a:t>rtamentul</a:t>
            </a:r>
            <a:r>
              <a:rPr dirty="0" sz="800">
                <a:latin typeface="Verdana"/>
                <a:cs typeface="Verdana"/>
              </a:rPr>
              <a:t> </a:t>
            </a:r>
            <a:r>
              <a:rPr dirty="0" sz="800" spc="-85">
                <a:latin typeface="Verdana"/>
                <a:cs typeface="Verdana"/>
              </a:rPr>
              <a:t>de</a:t>
            </a:r>
            <a:r>
              <a:rPr dirty="0" sz="800">
                <a:latin typeface="Verdana"/>
                <a:cs typeface="Verdana"/>
              </a:rPr>
              <a:t> </a:t>
            </a:r>
            <a:r>
              <a:rPr dirty="0" sz="800" spc="-50">
                <a:latin typeface="Verdana"/>
                <a:cs typeface="Verdana"/>
              </a:rPr>
              <a:t>Calculato</a:t>
            </a:r>
            <a:r>
              <a:rPr dirty="0" sz="800" spc="-75">
                <a:latin typeface="Verdana"/>
                <a:cs typeface="Verdana"/>
              </a:rPr>
              <a:t>a</a:t>
            </a:r>
            <a:r>
              <a:rPr dirty="0" sz="800" spc="-80">
                <a:latin typeface="Verdana"/>
                <a:cs typeface="Verdana"/>
              </a:rPr>
              <a:t>re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30"/>
              <a:t>/</a:t>
            </a:r>
            <a:r>
              <a:rPr dirty="0" spc="-55"/>
              <a:t>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48865">
              <a:lnSpc>
                <a:spcPct val="100000"/>
              </a:lnSpc>
            </a:pPr>
            <a:r>
              <a:rPr dirty="0" spc="-55"/>
              <a:t>Com</a:t>
            </a:r>
            <a:r>
              <a:rPr dirty="0" spc="-15"/>
              <a:t>p</a:t>
            </a:r>
            <a:r>
              <a:rPr dirty="0" spc="-65"/>
              <a:t>onentele</a:t>
            </a:r>
            <a:r>
              <a:rPr dirty="0" spc="10"/>
              <a:t> </a:t>
            </a:r>
            <a:r>
              <a:rPr dirty="0" spc="-55"/>
              <a:t>unui</a:t>
            </a:r>
            <a:r>
              <a:rPr dirty="0" spc="15"/>
              <a:t> </a:t>
            </a:r>
            <a:r>
              <a:rPr dirty="0" spc="50"/>
              <a:t>PC</a:t>
            </a:r>
            <a:r>
              <a:rPr dirty="0" spc="10"/>
              <a:t> 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9268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rca</a:t>
            </a:r>
            <a:r>
              <a:rPr dirty="0" sz="1100" spc="-60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45" i="1">
                <a:latin typeface="Trebuchet MS"/>
                <a:cs typeface="Trebuchet MS"/>
              </a:rPr>
              <a:t>chassi</a:t>
            </a:r>
            <a:r>
              <a:rPr dirty="0" sz="1100" spc="45" i="1">
                <a:latin typeface="Trebuchet MS"/>
                <a:cs typeface="Trebuchet MS"/>
              </a:rPr>
              <a:t>s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+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aliment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60" i="1">
                <a:latin typeface="Trebuchet MS"/>
                <a:cs typeface="Trebuchet MS"/>
              </a:rPr>
              <a:t>PS</a:t>
            </a:r>
            <a:r>
              <a:rPr dirty="0" sz="1100" spc="165" i="1">
                <a:latin typeface="Trebuchet MS"/>
                <a:cs typeface="Trebuchet MS"/>
              </a:rPr>
              <a:t>U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placa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b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5" i="1">
                <a:latin typeface="Trebuchet MS"/>
                <a:cs typeface="Trebuchet MS"/>
              </a:rPr>
              <a:t>mother</a:t>
            </a:r>
            <a:r>
              <a:rPr dirty="0" sz="1100" spc="-40" i="1">
                <a:latin typeface="Trebuchet MS"/>
                <a:cs typeface="Trebuchet MS"/>
              </a:rPr>
              <a:t>b</a:t>
            </a:r>
            <a:r>
              <a:rPr dirty="0" sz="1100" spc="-55" i="1">
                <a:latin typeface="Trebuchet MS"/>
                <a:cs typeface="Trebuchet MS"/>
              </a:rPr>
              <a:t>o</a:t>
            </a:r>
            <a:r>
              <a:rPr dirty="0" sz="1100" spc="-80" i="1">
                <a:latin typeface="Trebuchet MS"/>
                <a:cs typeface="Trebuchet MS"/>
              </a:rPr>
              <a:t>a</a:t>
            </a:r>
            <a:r>
              <a:rPr dirty="0" sz="1100" spc="-70" i="1">
                <a:latin typeface="Trebuchet MS"/>
                <a:cs typeface="Trebuchet MS"/>
              </a:rPr>
              <a:t>rd</a:t>
            </a:r>
            <a:r>
              <a:rPr dirty="0" sz="1100" spc="-229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40513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Tahoma"/>
                <a:cs typeface="Tahoma"/>
              </a:rPr>
              <a:t>sus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mai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multe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com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comunica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c</a:t>
            </a:r>
            <a:r>
              <a:rPr dirty="0" sz="1000" spc="-55">
                <a:latin typeface="Tahoma"/>
                <a:cs typeface="Tahoma"/>
              </a:rPr>
              <a:t>estea</a:t>
            </a:r>
            <a:endParaRPr sz="1000">
              <a:latin typeface="Tahoma"/>
              <a:cs typeface="Tahoma"/>
            </a:endParaRPr>
          </a:p>
          <a:p>
            <a:pPr marL="40513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BIOS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15" i="1">
                <a:latin typeface="Trebuchet MS"/>
                <a:cs typeface="Trebuchet MS"/>
              </a:rPr>
              <a:t>Basic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40" i="1">
                <a:latin typeface="Trebuchet MS"/>
                <a:cs typeface="Trebuchet MS"/>
              </a:rPr>
              <a:t>Input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Outpu</a:t>
            </a:r>
            <a:r>
              <a:rPr dirty="0" sz="1000" spc="-65" i="1">
                <a:latin typeface="Trebuchet MS"/>
                <a:cs typeface="Trebuchet MS"/>
              </a:rPr>
              <a:t>t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Syste</a:t>
            </a:r>
            <a:r>
              <a:rPr dirty="0" sz="1000" spc="-35" i="1">
                <a:latin typeface="Trebuchet MS"/>
                <a:cs typeface="Trebuchet MS"/>
              </a:rPr>
              <a:t>m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40513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magistrale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comunica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55">
                <a:latin typeface="Tahoma"/>
                <a:cs typeface="Tahoma"/>
              </a:rPr>
              <a:t>ie: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PCI,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0">
                <a:latin typeface="Tahoma"/>
                <a:cs typeface="Tahoma"/>
              </a:rPr>
              <a:t>A</a:t>
            </a:r>
            <a:r>
              <a:rPr dirty="0" sz="1000" spc="40">
                <a:latin typeface="Tahoma"/>
                <a:cs typeface="Tahoma"/>
              </a:rPr>
              <a:t>G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ISA</a:t>
            </a:r>
            <a:endParaRPr sz="10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ces</a:t>
            </a:r>
            <a:r>
              <a:rPr dirty="0" sz="1100" spc="-10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70" i="1">
                <a:latin typeface="Trebuchet MS"/>
                <a:cs typeface="Trebuchet MS"/>
              </a:rPr>
              <a:t>central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p</a:t>
            </a:r>
            <a:r>
              <a:rPr dirty="0" sz="1100" spc="-60" i="1">
                <a:latin typeface="Trebuchet MS"/>
                <a:cs typeface="Trebuchet MS"/>
              </a:rPr>
              <a:t>r</a:t>
            </a:r>
            <a:r>
              <a:rPr dirty="0" sz="1100" spc="-50" i="1">
                <a:latin typeface="Trebuchet MS"/>
                <a:cs typeface="Trebuchet MS"/>
              </a:rPr>
              <a:t>o</a:t>
            </a:r>
            <a:r>
              <a:rPr dirty="0" sz="1100" spc="-45" i="1">
                <a:latin typeface="Trebuchet MS"/>
                <a:cs typeface="Trebuchet MS"/>
              </a:rPr>
              <a:t>cessing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unit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140" i="1">
                <a:latin typeface="Trebuchet MS"/>
                <a:cs typeface="Trebuchet MS"/>
              </a:rPr>
              <a:t>–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50" i="1">
                <a:latin typeface="Trebuchet MS"/>
                <a:cs typeface="Trebuchet MS"/>
              </a:rPr>
              <a:t>CP</a:t>
            </a:r>
            <a:r>
              <a:rPr dirty="0" sz="1100" spc="150" i="1">
                <a:latin typeface="Trebuchet MS"/>
                <a:cs typeface="Trebuchet MS"/>
              </a:rPr>
              <a:t>U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40513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coman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execu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(creierul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sistemului)</a:t>
            </a:r>
            <a:endParaRPr sz="10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Tahoma"/>
                <a:cs typeface="Tahoma"/>
              </a:rPr>
              <a:t>mem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rie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60">
                <a:latin typeface="Tahoma"/>
                <a:cs typeface="Tahoma"/>
              </a:rPr>
              <a:t>RAM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30" i="1">
                <a:latin typeface="Trebuchet MS"/>
                <a:cs typeface="Trebuchet MS"/>
              </a:rPr>
              <a:t>Random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25" i="1">
                <a:latin typeface="Trebuchet MS"/>
                <a:cs typeface="Trebuchet MS"/>
              </a:rPr>
              <a:t>Access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25" i="1">
                <a:latin typeface="Trebuchet MS"/>
                <a:cs typeface="Trebuchet MS"/>
              </a:rPr>
              <a:t>Mem</a:t>
            </a:r>
            <a:r>
              <a:rPr dirty="0" sz="1100" spc="-50" i="1">
                <a:latin typeface="Trebuchet MS"/>
                <a:cs typeface="Trebuchet MS"/>
              </a:rPr>
              <a:t>o</a:t>
            </a:r>
            <a:r>
              <a:rPr dirty="0" sz="1100" spc="-65" i="1">
                <a:latin typeface="Trebuchet MS"/>
                <a:cs typeface="Trebuchet MS"/>
              </a:rPr>
              <a:t>ry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40513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spa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10">
                <a:latin typeface="Tahoma"/>
                <a:cs typeface="Tahoma"/>
              </a:rPr>
              <a:t>iul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st</a:t>
            </a:r>
            <a:r>
              <a:rPr dirty="0" sz="1000" spc="-1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rogramel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datel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folosite</a:t>
            </a:r>
            <a:endParaRPr sz="1000">
              <a:latin typeface="Tahoma"/>
              <a:cs typeface="Tahoma"/>
            </a:endParaRPr>
          </a:p>
          <a:p>
            <a:pPr marL="40513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instruc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iuni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(c</a:t>
            </a:r>
            <a:r>
              <a:rPr dirty="0" sz="100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date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11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48865">
              <a:lnSpc>
                <a:spcPct val="100000"/>
              </a:lnSpc>
            </a:pPr>
            <a:r>
              <a:rPr dirty="0" spc="-55"/>
              <a:t>Com</a:t>
            </a:r>
            <a:r>
              <a:rPr dirty="0" spc="-15"/>
              <a:t>p</a:t>
            </a:r>
            <a:r>
              <a:rPr dirty="0" spc="-65"/>
              <a:t>onentele</a:t>
            </a:r>
            <a:r>
              <a:rPr dirty="0" spc="10"/>
              <a:t> </a:t>
            </a:r>
            <a:r>
              <a:rPr dirty="0" spc="-55"/>
              <a:t>unui</a:t>
            </a:r>
            <a:r>
              <a:rPr dirty="0" spc="15"/>
              <a:t> </a:t>
            </a:r>
            <a:r>
              <a:rPr dirty="0" spc="50"/>
              <a:t>PC</a:t>
            </a:r>
            <a:r>
              <a:rPr dirty="0" spc="10"/>
              <a:t> 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692493"/>
            <a:ext cx="3756025" cy="2219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controller-e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IDE,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S</a:t>
            </a:r>
            <a:r>
              <a:rPr dirty="0" sz="1100" spc="-25">
                <a:latin typeface="Tahoma"/>
                <a:cs typeface="Tahoma"/>
              </a:rPr>
              <a:t>A</a:t>
            </a:r>
            <a:r>
              <a:rPr dirty="0" sz="1100" spc="5">
                <a:latin typeface="Tahoma"/>
                <a:cs typeface="Tahoma"/>
              </a:rPr>
              <a:t>T</a:t>
            </a:r>
            <a:r>
              <a:rPr dirty="0" sz="1100" spc="15">
                <a:latin typeface="Tahoma"/>
                <a:cs typeface="Tahoma"/>
              </a:rPr>
              <a:t>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SCSI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controlea</a:t>
            </a:r>
            <a:r>
              <a:rPr dirty="0" sz="1000" spc="-40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ozitivele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st</a:t>
            </a:r>
            <a:r>
              <a:rPr dirty="0" sz="1000" spc="-1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exter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g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60">
                <a:latin typeface="Tahoma"/>
                <a:cs typeface="Tahoma"/>
              </a:rPr>
              <a:t>asesc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placa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ba</a:t>
            </a:r>
            <a:r>
              <a:rPr dirty="0" sz="1000" spc="-40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160655" marR="144145" indent="-148590">
              <a:lnSpc>
                <a:spcPts val="1200"/>
              </a:lnSpc>
              <a:spcBef>
                <a:spcPts val="334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disk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drive,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5">
                <a:latin typeface="Tahoma"/>
                <a:cs typeface="Tahoma"/>
              </a:rPr>
              <a:t>CD-RO</a:t>
            </a:r>
            <a:r>
              <a:rPr dirty="0" sz="1100" spc="35">
                <a:latin typeface="Tahoma"/>
                <a:cs typeface="Tahoma"/>
              </a:rPr>
              <a:t>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drive,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flop</a:t>
            </a:r>
            <a:r>
              <a:rPr dirty="0" sz="1100" spc="-75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y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disk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45">
                <a:latin typeface="Tahoma"/>
                <a:cs typeface="Tahoma"/>
              </a:rPr>
              <a:t>ive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zip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drive,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USB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flash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45">
                <a:latin typeface="Tahoma"/>
                <a:cs typeface="Tahoma"/>
              </a:rPr>
              <a:t>ive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15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dis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ozitive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1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exter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pla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video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–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55">
                <a:latin typeface="Tahoma"/>
                <a:cs typeface="Tahoma"/>
              </a:rPr>
              <a:t>duce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45">
                <a:latin typeface="Tahoma"/>
                <a:cs typeface="Tahoma"/>
              </a:rPr>
              <a:t>irea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dis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15">
                <a:latin typeface="Tahoma"/>
                <a:cs typeface="Tahoma"/>
              </a:rPr>
              <a:t>ozitivul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pla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sunet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–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terminale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unde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conecta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70">
                <a:latin typeface="Tahoma"/>
                <a:cs typeface="Tahoma"/>
              </a:rPr>
              <a:t>xe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pla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75">
                <a:latin typeface="Tahoma"/>
                <a:cs typeface="Tahoma"/>
              </a:rPr>
              <a:t>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–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ermite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conect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10">
                <a:latin typeface="Tahoma"/>
                <a:cs typeface="Tahoma"/>
              </a:rPr>
              <a:t>lc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-20">
                <a:latin typeface="Tahoma"/>
                <a:cs typeface="Tahoma"/>
              </a:rPr>
              <a:t>lat</a:t>
            </a:r>
            <a:r>
              <a:rPr dirty="0" sz="1100" spc="-6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rului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ıntr-o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65">
                <a:latin typeface="Tahoma"/>
                <a:cs typeface="Tahoma"/>
              </a:rPr>
              <a:t>ea </a:t>
            </a:r>
            <a:r>
              <a:rPr dirty="0" sz="1100" spc="-15">
                <a:latin typeface="Tahoma"/>
                <a:cs typeface="Tahoma"/>
              </a:rPr>
              <a:t>l</a:t>
            </a:r>
            <a:r>
              <a:rPr dirty="0" sz="1100" spc="-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ca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60655" marR="1587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alte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dis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ozitive:</a:t>
            </a:r>
            <a:r>
              <a:rPr dirty="0" sz="1100" spc="14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t</a:t>
            </a:r>
            <a:r>
              <a:rPr dirty="0" sz="1100" spc="-25">
                <a:latin typeface="Tahoma"/>
                <a:cs typeface="Tahoma"/>
              </a:rPr>
              <a:t>a</a:t>
            </a:r>
            <a:r>
              <a:rPr dirty="0" sz="1100" spc="-75">
                <a:latin typeface="Tahoma"/>
                <a:cs typeface="Tahoma"/>
              </a:rPr>
              <a:t>s</a:t>
            </a:r>
            <a:r>
              <a:rPr dirty="0" sz="1100" spc="-15">
                <a:latin typeface="Tahoma"/>
                <a:cs typeface="Tahoma"/>
              </a:rPr>
              <a:t>t</a:t>
            </a:r>
            <a:r>
              <a:rPr dirty="0" sz="1100" spc="-25">
                <a:latin typeface="Tahoma"/>
                <a:cs typeface="Tahoma"/>
              </a:rPr>
              <a:t>a</a:t>
            </a:r>
            <a:r>
              <a:rPr dirty="0" sz="1100" spc="25">
                <a:latin typeface="Tahoma"/>
                <a:cs typeface="Tahoma"/>
              </a:rPr>
              <a:t>t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mouse,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j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ystick,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monit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45">
                <a:latin typeface="Tahoma"/>
                <a:cs typeface="Tahoma"/>
              </a:rPr>
              <a:t>cam,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microfon,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im</a:t>
            </a:r>
            <a:r>
              <a:rPr dirty="0" sz="1100" spc="-7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riman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xe,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etc.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12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20900">
              <a:lnSpc>
                <a:spcPct val="100000"/>
              </a:lnSpc>
            </a:pPr>
            <a:r>
              <a:rPr dirty="0" spc="10"/>
              <a:t>Ac</a:t>
            </a:r>
            <a:r>
              <a:rPr dirty="0" spc="-280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 spc="-35"/>
              <a:t>iuni</a:t>
            </a:r>
            <a:r>
              <a:rPr dirty="0" sz="1200" spc="10"/>
              <a:t> </a:t>
            </a:r>
            <a:r>
              <a:rPr dirty="0" sz="1200" spc="-35"/>
              <a:t>p</a:t>
            </a:r>
            <a:r>
              <a:rPr dirty="0" sz="1200" spc="-114"/>
              <a:t>e</a:t>
            </a:r>
            <a:r>
              <a:rPr dirty="0" sz="1200" spc="10"/>
              <a:t> </a:t>
            </a:r>
            <a:r>
              <a:rPr dirty="0" sz="1200" spc="-65"/>
              <a:t>com</a:t>
            </a:r>
            <a:r>
              <a:rPr dirty="0" sz="1200" spc="-30"/>
              <a:t>p</a:t>
            </a:r>
            <a:r>
              <a:rPr dirty="0" sz="1200" spc="-65"/>
              <a:t>onentele</a:t>
            </a:r>
            <a:r>
              <a:rPr dirty="0" sz="1200" spc="10"/>
              <a:t> </a:t>
            </a:r>
            <a:r>
              <a:rPr dirty="0" sz="1200" spc="-75"/>
              <a:t>h</a:t>
            </a:r>
            <a:r>
              <a:rPr dirty="0" sz="1200" spc="-105"/>
              <a:t>a</a:t>
            </a:r>
            <a:r>
              <a:rPr dirty="0" sz="1200" spc="-55"/>
              <a:t>rd</a:t>
            </a:r>
            <a:r>
              <a:rPr dirty="0" sz="1200" spc="-125"/>
              <a:t>w</a:t>
            </a:r>
            <a:r>
              <a:rPr dirty="0" sz="1200" spc="-110"/>
              <a:t>a</a:t>
            </a:r>
            <a:r>
              <a:rPr dirty="0" sz="1200" spc="-75"/>
              <a:t>re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74510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identific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ins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ect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ramet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5">
                <a:latin typeface="Tahoma"/>
                <a:cs typeface="Tahoma"/>
              </a:rPr>
              <a:t>i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configur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>
                <a:latin typeface="Tahoma"/>
                <a:cs typeface="Tahoma"/>
              </a:rPr>
              <a:t>re</a:t>
            </a:r>
            <a:r>
              <a:rPr dirty="0" sz="1100" spc="-5">
                <a:latin typeface="Tahoma"/>
                <a:cs typeface="Tahoma"/>
              </a:rPr>
              <a:t>/</a:t>
            </a:r>
            <a:r>
              <a:rPr dirty="0" sz="1100" spc="-85" i="1">
                <a:latin typeface="Trebuchet MS"/>
                <a:cs typeface="Trebuchet MS"/>
              </a:rPr>
              <a:t>fine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tuning</a:t>
            </a:r>
            <a:endParaRPr sz="1100">
              <a:latin typeface="Trebuchet MS"/>
              <a:cs typeface="Trebuchet MS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activ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re/dezactiv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0">
                <a:latin typeface="Tahoma"/>
                <a:cs typeface="Tahoma"/>
              </a:rPr>
              <a:t>ınl</a:t>
            </a:r>
            <a:r>
              <a:rPr dirty="0" sz="1100" spc="-10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cuire/schimb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45">
                <a:latin typeface="Tahoma"/>
                <a:cs typeface="Tahoma"/>
              </a:rPr>
              <a:t>(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fizic)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13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96615">
              <a:lnSpc>
                <a:spcPct val="100000"/>
              </a:lnSpc>
            </a:pPr>
            <a:r>
              <a:rPr dirty="0" spc="-20"/>
              <a:t>Placa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60"/>
              <a:t>ba</a:t>
            </a:r>
            <a:r>
              <a:rPr dirty="0" spc="-65"/>
              <a:t>z</a:t>
            </a:r>
            <a:r>
              <a:rPr dirty="0" spc="-650"/>
              <a:t>˘</a:t>
            </a:r>
            <a:r>
              <a:rPr dirty="0" spc="-75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3203" y="636204"/>
            <a:ext cx="2721711" cy="2272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83030" y="2921203"/>
            <a:ext cx="204216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80">
                <a:latin typeface="PMingLiU"/>
                <a:cs typeface="PMingLiU"/>
                <a:hlinkClick r:id="rId4"/>
              </a:rPr>
              <a:t>http://comput</a:t>
            </a:r>
            <a:r>
              <a:rPr dirty="0" sz="600" spc="80">
                <a:latin typeface="PMingLiU"/>
                <a:cs typeface="PMingLiU"/>
                <a:hlinkClick r:id="rId4"/>
              </a:rPr>
              <a:t>e</a:t>
            </a:r>
            <a:r>
              <a:rPr dirty="0" sz="600" spc="60">
                <a:latin typeface="PMingLiU"/>
                <a:cs typeface="PMingLiU"/>
                <a:hlinkClick r:id="rId4"/>
              </a:rPr>
              <a:t>r.howstuffworks.com/mo</a:t>
            </a:r>
            <a:r>
              <a:rPr dirty="0" sz="600" spc="30">
                <a:latin typeface="PMingLiU"/>
                <a:cs typeface="PMingLiU"/>
                <a:hlinkClick r:id="rId4"/>
              </a:rPr>
              <a:t>t</a:t>
            </a:r>
            <a:r>
              <a:rPr dirty="0" sz="600" spc="60">
                <a:latin typeface="PMingLiU"/>
                <a:cs typeface="PMingLiU"/>
                <a:hlinkClick r:id="rId4"/>
              </a:rPr>
              <a:t>herboard1.htm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5" action="ppaction://hlinksldjump"/>
              </a:rPr>
              <a:t>Cursul</a:t>
            </a:r>
            <a:r>
              <a:rPr dirty="0" baseline="5555" sz="750" spc="-52">
                <a:hlinkClick r:id="rId5" action="ppaction://hlinksldjump"/>
              </a:rPr>
              <a:t> </a:t>
            </a:r>
            <a:r>
              <a:rPr dirty="0" baseline="5555" sz="750" spc="-67">
                <a:hlinkClick r:id="rId5" action="ppaction://hlinksldjump"/>
              </a:rPr>
              <a:t>9,</a:t>
            </a:r>
            <a:r>
              <a:rPr dirty="0" baseline="5555" sz="750" spc="-67">
                <a:hlinkClick r:id="rId5" action="ppaction://hlinksldjump"/>
              </a:rPr>
              <a:t> </a:t>
            </a:r>
            <a:r>
              <a:rPr dirty="0" baseline="5555" sz="750" spc="-60">
                <a:hlinkClick r:id="rId5" action="ppaction://hlinksldjump"/>
              </a:rPr>
              <a:t>Considerente</a:t>
            </a:r>
            <a:r>
              <a:rPr dirty="0" baseline="5555" sz="750" spc="-60">
                <a:hlinkClick r:id="rId5" action="ppaction://hlinksldjump"/>
              </a:rPr>
              <a:t> </a:t>
            </a:r>
            <a:r>
              <a:rPr dirty="0" baseline="5555" sz="750" spc="-75">
                <a:hlinkClick r:id="rId5" action="ppaction://hlinksldjump"/>
              </a:rPr>
              <a:t>h</a:t>
            </a:r>
            <a:r>
              <a:rPr dirty="0" baseline="5555" sz="750" spc="-89">
                <a:hlinkClick r:id="rId5" action="ppaction://hlinksldjump"/>
              </a:rPr>
              <a:t>a</a:t>
            </a:r>
            <a:r>
              <a:rPr dirty="0" baseline="5555" sz="750" spc="-52">
                <a:hlinkClick r:id="rId5" action="ppaction://hlinksldjump"/>
              </a:rPr>
              <a:t>rd</a:t>
            </a:r>
            <a:r>
              <a:rPr dirty="0" baseline="5555" sz="750" spc="-104">
                <a:hlinkClick r:id="rId5" action="ppaction://hlinksldjump"/>
              </a:rPr>
              <a:t>w</a:t>
            </a:r>
            <a:r>
              <a:rPr dirty="0" baseline="5555" sz="750" spc="-97">
                <a:hlinkClick r:id="rId5" action="ppaction://hlinksldjump"/>
              </a:rPr>
              <a:t>a</a:t>
            </a:r>
            <a:r>
              <a:rPr dirty="0" baseline="5555" sz="750" spc="-67">
                <a:hlinkClick r:id="rId5" action="ppaction://hlinksldjump"/>
              </a:rPr>
              <a:t>re.</a:t>
            </a:r>
            <a:r>
              <a:rPr dirty="0" baseline="5555" sz="750" spc="82">
                <a:hlinkClick r:id="rId5" action="ppaction://hlinksldjump"/>
              </a:rPr>
              <a:t> </a:t>
            </a:r>
            <a:r>
              <a:rPr dirty="0" baseline="5555" sz="750" spc="-7">
                <a:hlinkClick r:id="rId5" action="ppaction://hlinksldjump"/>
              </a:rPr>
              <a:t>Ma</a:t>
            </a:r>
            <a:r>
              <a:rPr dirty="0" baseline="5555" sz="750" spc="-352">
                <a:hlinkClick r:id="rId5" action="ppaction://hlinksldjump"/>
              </a:rPr>
              <a:t>s</a:t>
            </a:r>
            <a:r>
              <a:rPr dirty="0" sz="500" spc="-10">
                <a:hlinkClick r:id="rId5" action="ppaction://hlinksldjump"/>
              </a:rPr>
              <a:t>,</a:t>
            </a:r>
            <a:r>
              <a:rPr dirty="0" baseline="5555" sz="750" spc="-37">
                <a:hlinkClick r:id="rId5" action="ppaction://hlinksldjump"/>
              </a:rPr>
              <a:t>ini</a:t>
            </a:r>
            <a:r>
              <a:rPr dirty="0" baseline="5555" sz="750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virtuale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15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19730">
              <a:lnSpc>
                <a:spcPct val="100000"/>
              </a:lnSpc>
            </a:pPr>
            <a:r>
              <a:rPr dirty="0" spc="-20"/>
              <a:t>Placa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60"/>
              <a:t>ba</a:t>
            </a:r>
            <a:r>
              <a:rPr dirty="0" spc="-65"/>
              <a:t>z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15"/>
              <a:t> 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4405" y="564663"/>
            <a:ext cx="3499145" cy="2451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0577" y="3028531"/>
            <a:ext cx="278701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95">
                <a:latin typeface="PMingLiU"/>
                <a:cs typeface="PMingLiU"/>
                <a:hlinkClick r:id="rId4"/>
              </a:rPr>
              <a:t>http://du</a:t>
            </a:r>
            <a:r>
              <a:rPr dirty="0" sz="600" spc="110">
                <a:latin typeface="PMingLiU"/>
                <a:cs typeface="PMingLiU"/>
                <a:hlinkClick r:id="rId4"/>
              </a:rPr>
              <a:t>a</a:t>
            </a:r>
            <a:r>
              <a:rPr dirty="0" sz="600" spc="85">
                <a:latin typeface="PMingLiU"/>
                <a:cs typeface="PMingLiU"/>
                <a:hlinkClick r:id="rId4"/>
              </a:rPr>
              <a:t>rtes.org/gustavo/blog/</a:t>
            </a:r>
            <a:r>
              <a:rPr dirty="0" sz="600" spc="105">
                <a:latin typeface="PMingLiU"/>
                <a:cs typeface="PMingLiU"/>
                <a:hlinkClick r:id="rId4"/>
              </a:rPr>
              <a:t>p</a:t>
            </a:r>
            <a:r>
              <a:rPr dirty="0" sz="600" spc="75">
                <a:latin typeface="PMingLiU"/>
                <a:cs typeface="PMingLiU"/>
                <a:hlinkClick r:id="rId4"/>
              </a:rPr>
              <a:t>ost/motherboard</a:t>
            </a:r>
            <a:r>
              <a:rPr dirty="0" sz="600" spc="100">
                <a:latin typeface="PMingLiU"/>
                <a:cs typeface="PMingLiU"/>
                <a:hlinkClick r:id="rId4"/>
              </a:rPr>
              <a:t>-</a:t>
            </a:r>
            <a:r>
              <a:rPr dirty="0" sz="600" spc="95">
                <a:latin typeface="PMingLiU"/>
                <a:cs typeface="PMingLiU"/>
                <a:hlinkClick r:id="rId4"/>
              </a:rPr>
              <a:t>chipsets</a:t>
            </a:r>
            <a:r>
              <a:rPr dirty="0" sz="600" spc="125">
                <a:latin typeface="PMingLiU"/>
                <a:cs typeface="PMingLiU"/>
                <a:hlinkClick r:id="rId4"/>
              </a:rPr>
              <a:t>-</a:t>
            </a:r>
            <a:r>
              <a:rPr dirty="0" sz="600" spc="20">
                <a:latin typeface="PMingLiU"/>
                <a:cs typeface="PMingLiU"/>
                <a:hlinkClick r:id="rId4"/>
              </a:rPr>
              <a:t>memory</a:t>
            </a:r>
            <a:r>
              <a:rPr dirty="0" sz="600" spc="50">
                <a:latin typeface="PMingLiU"/>
                <a:cs typeface="PMingLiU"/>
                <a:hlinkClick r:id="rId4"/>
              </a:rPr>
              <a:t>-</a:t>
            </a:r>
            <a:r>
              <a:rPr dirty="0" sz="600" spc="-10">
                <a:latin typeface="PMingLiU"/>
                <a:cs typeface="PMingLiU"/>
                <a:hlinkClick r:id="rId4"/>
              </a:rPr>
              <a:t>map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5" action="ppaction://hlinksldjump"/>
              </a:rPr>
              <a:t>Cursul</a:t>
            </a:r>
            <a:r>
              <a:rPr dirty="0" baseline="5555" sz="750" spc="-52">
                <a:hlinkClick r:id="rId5" action="ppaction://hlinksldjump"/>
              </a:rPr>
              <a:t> </a:t>
            </a:r>
            <a:r>
              <a:rPr dirty="0" baseline="5555" sz="750" spc="-67">
                <a:hlinkClick r:id="rId5" action="ppaction://hlinksldjump"/>
              </a:rPr>
              <a:t>9,</a:t>
            </a:r>
            <a:r>
              <a:rPr dirty="0" baseline="5555" sz="750" spc="-67">
                <a:hlinkClick r:id="rId5" action="ppaction://hlinksldjump"/>
              </a:rPr>
              <a:t> </a:t>
            </a:r>
            <a:r>
              <a:rPr dirty="0" baseline="5555" sz="750" spc="-60">
                <a:hlinkClick r:id="rId5" action="ppaction://hlinksldjump"/>
              </a:rPr>
              <a:t>Considerente</a:t>
            </a:r>
            <a:r>
              <a:rPr dirty="0" baseline="5555" sz="750" spc="-60">
                <a:hlinkClick r:id="rId5" action="ppaction://hlinksldjump"/>
              </a:rPr>
              <a:t> </a:t>
            </a:r>
            <a:r>
              <a:rPr dirty="0" baseline="5555" sz="750" spc="-75">
                <a:hlinkClick r:id="rId5" action="ppaction://hlinksldjump"/>
              </a:rPr>
              <a:t>h</a:t>
            </a:r>
            <a:r>
              <a:rPr dirty="0" baseline="5555" sz="750" spc="-89">
                <a:hlinkClick r:id="rId5" action="ppaction://hlinksldjump"/>
              </a:rPr>
              <a:t>a</a:t>
            </a:r>
            <a:r>
              <a:rPr dirty="0" baseline="5555" sz="750" spc="-52">
                <a:hlinkClick r:id="rId5" action="ppaction://hlinksldjump"/>
              </a:rPr>
              <a:t>rd</a:t>
            </a:r>
            <a:r>
              <a:rPr dirty="0" baseline="5555" sz="750" spc="-104">
                <a:hlinkClick r:id="rId5" action="ppaction://hlinksldjump"/>
              </a:rPr>
              <a:t>w</a:t>
            </a:r>
            <a:r>
              <a:rPr dirty="0" baseline="5555" sz="750" spc="-97">
                <a:hlinkClick r:id="rId5" action="ppaction://hlinksldjump"/>
              </a:rPr>
              <a:t>a</a:t>
            </a:r>
            <a:r>
              <a:rPr dirty="0" baseline="5555" sz="750" spc="-67">
                <a:hlinkClick r:id="rId5" action="ppaction://hlinksldjump"/>
              </a:rPr>
              <a:t>re.</a:t>
            </a:r>
            <a:r>
              <a:rPr dirty="0" baseline="5555" sz="750" spc="82">
                <a:hlinkClick r:id="rId5" action="ppaction://hlinksldjump"/>
              </a:rPr>
              <a:t> </a:t>
            </a:r>
            <a:r>
              <a:rPr dirty="0" baseline="5555" sz="750" spc="-7">
                <a:hlinkClick r:id="rId5" action="ppaction://hlinksldjump"/>
              </a:rPr>
              <a:t>Ma</a:t>
            </a:r>
            <a:r>
              <a:rPr dirty="0" baseline="5555" sz="750" spc="-352">
                <a:hlinkClick r:id="rId5" action="ppaction://hlinksldjump"/>
              </a:rPr>
              <a:t>s</a:t>
            </a:r>
            <a:r>
              <a:rPr dirty="0" sz="500" spc="-10">
                <a:hlinkClick r:id="rId5" action="ppaction://hlinksldjump"/>
              </a:rPr>
              <a:t>,</a:t>
            </a:r>
            <a:r>
              <a:rPr dirty="0" baseline="5555" sz="750" spc="-37">
                <a:hlinkClick r:id="rId5" action="ppaction://hlinksldjump"/>
              </a:rPr>
              <a:t>ini</a:t>
            </a:r>
            <a:r>
              <a:rPr dirty="0" baseline="5555" sz="750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virtuale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16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33245">
              <a:lnSpc>
                <a:spcPct val="100000"/>
              </a:lnSpc>
            </a:pPr>
            <a:r>
              <a:rPr dirty="0" spc="-75"/>
              <a:t>Infoma</a:t>
            </a:r>
            <a:r>
              <a:rPr dirty="0" spc="-285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/>
              <a:t>ii</a:t>
            </a:r>
            <a:r>
              <a:rPr dirty="0" sz="1200" spc="10"/>
              <a:t> </a:t>
            </a:r>
            <a:r>
              <a:rPr dirty="0" sz="1200" spc="-80"/>
              <a:t>des</a:t>
            </a:r>
            <a:r>
              <a:rPr dirty="0" sz="1200" spc="-125"/>
              <a:t>p</a:t>
            </a:r>
            <a:r>
              <a:rPr dirty="0" sz="1200" spc="-75"/>
              <a:t>re</a:t>
            </a:r>
            <a:r>
              <a:rPr dirty="0" sz="1200" spc="15"/>
              <a:t> </a:t>
            </a:r>
            <a:r>
              <a:rPr dirty="0" sz="1200" spc="-50"/>
              <a:t>placa</a:t>
            </a:r>
            <a:r>
              <a:rPr dirty="0" sz="1200" spc="15"/>
              <a:t> </a:t>
            </a:r>
            <a:r>
              <a:rPr dirty="0" sz="1200" spc="-90"/>
              <a:t>de</a:t>
            </a:r>
            <a:r>
              <a:rPr dirty="0" sz="1200" spc="10"/>
              <a:t> </a:t>
            </a:r>
            <a:r>
              <a:rPr dirty="0" sz="1200" spc="-60"/>
              <a:t>ba</a:t>
            </a:r>
            <a:r>
              <a:rPr dirty="0" sz="1200" spc="-65"/>
              <a:t>z</a:t>
            </a:r>
            <a:r>
              <a:rPr dirty="0" sz="1200" spc="-650"/>
              <a:t>˘</a:t>
            </a:r>
            <a:r>
              <a:rPr dirty="0" sz="1200" spc="-75"/>
              <a:t>a</a:t>
            </a:r>
            <a:r>
              <a:rPr dirty="0" sz="1200" spc="-140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0"/>
              <a:t> </a:t>
            </a:r>
            <a:r>
              <a:rPr dirty="0" sz="1200" spc="-35"/>
              <a:t>Linux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473938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625906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729447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716747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767548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518172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568960"/>
            <a:ext cx="50749" cy="11604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670181"/>
            <a:ext cx="3989704" cy="1110615"/>
          </a:xfrm>
          <a:custGeom>
            <a:avLst/>
            <a:gdLst/>
            <a:ahLst/>
            <a:cxnLst/>
            <a:rect l="l" t="t" r="r" b="b"/>
            <a:pathLst>
              <a:path w="3989704" h="1110614">
                <a:moveTo>
                  <a:pt x="3989654" y="0"/>
                </a:moveTo>
                <a:lnTo>
                  <a:pt x="0" y="0"/>
                </a:lnTo>
                <a:lnTo>
                  <a:pt x="0" y="1059266"/>
                </a:lnTo>
                <a:lnTo>
                  <a:pt x="4008" y="1078991"/>
                </a:lnTo>
                <a:lnTo>
                  <a:pt x="14922" y="1095144"/>
                </a:lnTo>
                <a:lnTo>
                  <a:pt x="31075" y="1106058"/>
                </a:lnTo>
                <a:lnTo>
                  <a:pt x="50800" y="1110066"/>
                </a:lnTo>
                <a:lnTo>
                  <a:pt x="3938854" y="1110066"/>
                </a:lnTo>
                <a:lnTo>
                  <a:pt x="3958579" y="1106058"/>
                </a:lnTo>
                <a:lnTo>
                  <a:pt x="3974732" y="1095144"/>
                </a:lnTo>
                <a:lnTo>
                  <a:pt x="3985646" y="1078991"/>
                </a:lnTo>
                <a:lnTo>
                  <a:pt x="3989654" y="105926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556260"/>
            <a:ext cx="0" cy="1192530"/>
          </a:xfrm>
          <a:custGeom>
            <a:avLst/>
            <a:gdLst/>
            <a:ahLst/>
            <a:cxnLst/>
            <a:rect l="l" t="t" r="r" b="b"/>
            <a:pathLst>
              <a:path w="0" h="1192530">
                <a:moveTo>
                  <a:pt x="0" y="119223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5435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5308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5181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1894217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2047862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3263163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3250463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3301263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1938451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989239"/>
            <a:ext cx="50749" cy="12739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2092131"/>
            <a:ext cx="3989704" cy="1222375"/>
          </a:xfrm>
          <a:custGeom>
            <a:avLst/>
            <a:gdLst/>
            <a:ahLst/>
            <a:cxnLst/>
            <a:rect l="l" t="t" r="r" b="b"/>
            <a:pathLst>
              <a:path w="3989704" h="1222375">
                <a:moveTo>
                  <a:pt x="3989654" y="0"/>
                </a:moveTo>
                <a:lnTo>
                  <a:pt x="0" y="0"/>
                </a:lnTo>
                <a:lnTo>
                  <a:pt x="0" y="1171031"/>
                </a:lnTo>
                <a:lnTo>
                  <a:pt x="4008" y="1190756"/>
                </a:lnTo>
                <a:lnTo>
                  <a:pt x="14922" y="1206909"/>
                </a:lnTo>
                <a:lnTo>
                  <a:pt x="31075" y="1217823"/>
                </a:lnTo>
                <a:lnTo>
                  <a:pt x="50800" y="1221831"/>
                </a:lnTo>
                <a:lnTo>
                  <a:pt x="3938854" y="1221831"/>
                </a:lnTo>
                <a:lnTo>
                  <a:pt x="3958579" y="1217823"/>
                </a:lnTo>
                <a:lnTo>
                  <a:pt x="3974732" y="1206909"/>
                </a:lnTo>
                <a:lnTo>
                  <a:pt x="3985646" y="1190756"/>
                </a:lnTo>
                <a:lnTo>
                  <a:pt x="3989654" y="117103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976539"/>
            <a:ext cx="0" cy="1306195"/>
          </a:xfrm>
          <a:custGeom>
            <a:avLst/>
            <a:gdLst/>
            <a:ahLst/>
            <a:cxnLst/>
            <a:rect l="l" t="t" r="r" b="b"/>
            <a:pathLst>
              <a:path w="0" h="1306195">
                <a:moveTo>
                  <a:pt x="0" y="13056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9638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9511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9384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7294" y="476821"/>
            <a:ext cx="3789679" cy="2830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040" indent="-53975">
              <a:lnSpc>
                <a:spcPct val="100000"/>
              </a:lnSpc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rea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dirty="0" sz="900" spc="-5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9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900" spc="-5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900" spc="-7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PC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  <a:p>
            <a:pPr marL="66040">
              <a:lnSpc>
                <a:spcPts val="955"/>
              </a:lnSpc>
              <a:spcBef>
                <a:spcPts val="395"/>
              </a:spcBef>
            </a:pPr>
            <a:r>
              <a:rPr dirty="0" sz="800" spc="50">
                <a:latin typeface="PMingLiU"/>
                <a:cs typeface="PMingLiU"/>
              </a:rPr>
              <a:t>razvan@ana</a:t>
            </a:r>
            <a:r>
              <a:rPr dirty="0" sz="800" spc="40">
                <a:latin typeface="PMingLiU"/>
                <a:cs typeface="PMingLiU"/>
              </a:rPr>
              <a:t>c</a:t>
            </a:r>
            <a:r>
              <a:rPr dirty="0" sz="800" spc="70">
                <a:latin typeface="PMingLiU"/>
                <a:cs typeface="PMingLiU"/>
              </a:rPr>
              <a:t>onda:~$</a:t>
            </a:r>
            <a:r>
              <a:rPr dirty="0" sz="800" spc="135">
                <a:solidFill>
                  <a:srgbClr val="FF0000"/>
                </a:solidFill>
                <a:latin typeface="PMingLiU"/>
                <a:cs typeface="PMingLiU"/>
              </a:rPr>
              <a:t>lspci</a:t>
            </a:r>
            <a:endParaRPr sz="800">
              <a:latin typeface="PMingLiU"/>
              <a:cs typeface="PMingLiU"/>
            </a:endParaRPr>
          </a:p>
          <a:p>
            <a:pPr marL="120014" marR="972819" indent="-107950">
              <a:lnSpc>
                <a:spcPts val="950"/>
              </a:lnSpc>
              <a:spcBef>
                <a:spcPts val="30"/>
              </a:spcBef>
            </a:pPr>
            <a:r>
              <a:rPr dirty="0" sz="800" spc="95">
                <a:latin typeface="PMingLiU"/>
                <a:cs typeface="PMingLiU"/>
              </a:rPr>
              <a:t>00:02.0</a:t>
            </a:r>
            <a:r>
              <a:rPr dirty="0" sz="800" spc="9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20">
                <a:latin typeface="PMingLiU"/>
                <a:cs typeface="PMingLiU"/>
              </a:rPr>
              <a:t>VGA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compatible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5">
                <a:latin typeface="PMingLiU"/>
                <a:cs typeface="PMingLiU"/>
              </a:rPr>
              <a:t>controller: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Intel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0">
                <a:latin typeface="PMingLiU"/>
                <a:cs typeface="PMingLiU"/>
              </a:rPr>
              <a:t>Corpora</a:t>
            </a:r>
            <a:r>
              <a:rPr dirty="0" sz="800" spc="50">
                <a:latin typeface="PMingLiU"/>
                <a:cs typeface="PMingLiU"/>
              </a:rPr>
              <a:t>t</a:t>
            </a:r>
            <a:r>
              <a:rPr dirty="0" sz="800" spc="100">
                <a:latin typeface="PMingLiU"/>
                <a:cs typeface="PMingLiU"/>
              </a:rPr>
              <a:t>ion</a:t>
            </a:r>
            <a:r>
              <a:rPr dirty="0" sz="800" spc="65">
                <a:latin typeface="PMingLiU"/>
                <a:cs typeface="PMingLiU"/>
              </a:rPr>
              <a:t> </a:t>
            </a:r>
            <a:r>
              <a:rPr dirty="0" sz="800" spc="35">
                <a:latin typeface="PMingLiU"/>
                <a:cs typeface="PMingLiU"/>
              </a:rPr>
              <a:t>82845G/GL[B</a:t>
            </a:r>
            <a:r>
              <a:rPr dirty="0" sz="800" spc="15">
                <a:latin typeface="PMingLiU"/>
                <a:cs typeface="PMingLiU"/>
              </a:rPr>
              <a:t>r</a:t>
            </a:r>
            <a:r>
              <a:rPr dirty="0" sz="800" spc="65">
                <a:latin typeface="PMingLiU"/>
                <a:cs typeface="PMingLiU"/>
              </a:rPr>
              <a:t>ookdale-G]/GE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Chipset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...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10"/>
              </a:lnSpc>
            </a:pPr>
            <a:r>
              <a:rPr dirty="0" sz="800" spc="95">
                <a:latin typeface="PMingLiU"/>
                <a:cs typeface="PMingLiU"/>
              </a:rPr>
              <a:t>00:1d.0</a:t>
            </a:r>
            <a:r>
              <a:rPr dirty="0" sz="800" spc="9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65">
                <a:latin typeface="PMingLiU"/>
                <a:cs typeface="PMingLiU"/>
              </a:rPr>
              <a:t>USB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Controller: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Intel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0">
                <a:latin typeface="PMingLiU"/>
                <a:cs typeface="PMingLiU"/>
              </a:rPr>
              <a:t>Corporation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82801D</a:t>
            </a:r>
            <a:r>
              <a:rPr dirty="0" sz="800">
                <a:latin typeface="PMingLiU"/>
                <a:cs typeface="PMingLiU"/>
              </a:rPr>
              <a:t>B</a:t>
            </a:r>
            <a:r>
              <a:rPr dirty="0" sz="800" spc="-35">
                <a:latin typeface="PMingLiU"/>
                <a:cs typeface="PMingLiU"/>
              </a:rPr>
              <a:t>/DBL/DBM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5">
                <a:latin typeface="PMingLiU"/>
                <a:cs typeface="PMingLiU"/>
              </a:rPr>
              <a:t>(ICH4/ICH4-</a:t>
            </a:r>
            <a:endParaRPr sz="800">
              <a:latin typeface="PMingLiU"/>
              <a:cs typeface="PMingLiU"/>
            </a:endParaRPr>
          </a:p>
          <a:p>
            <a:pPr marL="120014">
              <a:lnSpc>
                <a:spcPts val="944"/>
              </a:lnSpc>
            </a:pPr>
            <a:r>
              <a:rPr dirty="0" sz="800" spc="30">
                <a:latin typeface="PMingLiU"/>
                <a:cs typeface="PMingLiU"/>
              </a:rPr>
              <a:t>L/ICH4-M)</a:t>
            </a:r>
            <a:r>
              <a:rPr dirty="0" sz="800" spc="3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65">
                <a:latin typeface="PMingLiU"/>
                <a:cs typeface="PMingLiU"/>
              </a:rPr>
              <a:t>USB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40">
                <a:latin typeface="PMingLiU"/>
                <a:cs typeface="PMingLiU"/>
              </a:rPr>
              <a:t>UHCI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...</a:t>
            </a:r>
            <a:endParaRPr sz="800">
              <a:latin typeface="PMingLiU"/>
              <a:cs typeface="PMingLiU"/>
            </a:endParaRPr>
          </a:p>
          <a:p>
            <a:pPr marL="120014" marR="5080" indent="-107950">
              <a:lnSpc>
                <a:spcPts val="950"/>
              </a:lnSpc>
              <a:spcBef>
                <a:spcPts val="30"/>
              </a:spcBef>
            </a:pPr>
            <a:r>
              <a:rPr dirty="0" sz="800" spc="114">
                <a:latin typeface="PMingLiU"/>
                <a:cs typeface="PMingLiU"/>
              </a:rPr>
              <a:t>00:1f.1</a:t>
            </a:r>
            <a:r>
              <a:rPr dirty="0" sz="800" spc="114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IDE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5">
                <a:latin typeface="PMingLiU"/>
                <a:cs typeface="PMingLiU"/>
              </a:rPr>
              <a:t>interface: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Intel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0">
                <a:latin typeface="PMingLiU"/>
                <a:cs typeface="PMingLiU"/>
              </a:rPr>
              <a:t>Corporation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82801DB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0">
                <a:latin typeface="PMingLiU"/>
                <a:cs typeface="PMingLiU"/>
              </a:rPr>
              <a:t>(ICH4)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IDE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Controller</a:t>
            </a:r>
            <a:r>
              <a:rPr dirty="0" sz="800" spc="7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(rev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01)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10"/>
              </a:lnSpc>
            </a:pPr>
            <a:r>
              <a:rPr dirty="0" sz="800" spc="114">
                <a:latin typeface="PMingLiU"/>
                <a:cs typeface="PMingLiU"/>
              </a:rPr>
              <a:t>00:1f.5</a:t>
            </a:r>
            <a:r>
              <a:rPr dirty="0" sz="800" spc="114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0">
                <a:latin typeface="PMingLiU"/>
                <a:cs typeface="PMingLiU"/>
              </a:rPr>
              <a:t>Multimedia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audio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controlle</a:t>
            </a:r>
            <a:r>
              <a:rPr dirty="0" sz="800" spc="105">
                <a:latin typeface="PMingLiU"/>
                <a:cs typeface="PMingLiU"/>
              </a:rPr>
              <a:t>r</a:t>
            </a:r>
            <a:r>
              <a:rPr dirty="0" sz="800" spc="210">
                <a:latin typeface="PMingLiU"/>
                <a:cs typeface="PMingLiU"/>
              </a:rPr>
              <a:t>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Intel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0">
                <a:latin typeface="PMingLiU"/>
                <a:cs typeface="PMingLiU"/>
              </a:rPr>
              <a:t>Corpo</a:t>
            </a:r>
            <a:r>
              <a:rPr dirty="0" sz="800" spc="40">
                <a:latin typeface="PMingLiU"/>
                <a:cs typeface="PMingLiU"/>
              </a:rPr>
              <a:t>r</a:t>
            </a:r>
            <a:r>
              <a:rPr dirty="0" sz="800" spc="120">
                <a:latin typeface="PMingLiU"/>
                <a:cs typeface="PMingLiU"/>
              </a:rPr>
              <a:t>ation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0">
                <a:latin typeface="PMingLiU"/>
                <a:cs typeface="PMingLiU"/>
              </a:rPr>
              <a:t>8</a:t>
            </a:r>
            <a:r>
              <a:rPr dirty="0" sz="800" spc="-20">
                <a:latin typeface="PMingLiU"/>
                <a:cs typeface="PMingLiU"/>
              </a:rPr>
              <a:t>2801DB/DBL/DBM</a:t>
            </a:r>
            <a:endParaRPr sz="800">
              <a:latin typeface="PMingLiU"/>
              <a:cs typeface="PMingLiU"/>
            </a:endParaRPr>
          </a:p>
          <a:p>
            <a:pPr marL="120014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(ICH4/ICH4-</a:t>
            </a:r>
            <a:r>
              <a:rPr dirty="0" sz="800" spc="50">
                <a:latin typeface="PMingLiU"/>
                <a:cs typeface="PMingLiU"/>
              </a:rPr>
              <a:t>L</a:t>
            </a:r>
            <a:r>
              <a:rPr dirty="0" sz="800" spc="40">
                <a:latin typeface="PMingLiU"/>
                <a:cs typeface="PMingLiU"/>
              </a:rPr>
              <a:t>/ICH4-M)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00">
                <a:latin typeface="PMingLiU"/>
                <a:cs typeface="PMingLiU"/>
              </a:rPr>
              <a:t>AC’97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...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Inf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900" spc="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-16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-11111" sz="750" spc="-52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baseline="-11111" sz="750" spc="-127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ii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900" spc="-9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placa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dirty="0" sz="900" spc="-55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900" spc="-295">
                <a:solidFill>
                  <a:srgbClr val="FFFFFF"/>
                </a:solidFill>
                <a:latin typeface="Arial"/>
                <a:cs typeface="Arial"/>
              </a:rPr>
              <a:t>˘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55"/>
              </a:lnSpc>
              <a:spcBef>
                <a:spcPts val="405"/>
              </a:spcBef>
            </a:pPr>
            <a:r>
              <a:rPr dirty="0" sz="800" spc="65">
                <a:latin typeface="PMingLiU"/>
                <a:cs typeface="PMingLiU"/>
              </a:rPr>
              <a:t>anaconda:/ho</a:t>
            </a:r>
            <a:r>
              <a:rPr dirty="0" sz="800" spc="110">
                <a:latin typeface="PMingLiU"/>
                <a:cs typeface="PMingLiU"/>
              </a:rPr>
              <a:t>m</a:t>
            </a:r>
            <a:r>
              <a:rPr dirty="0" sz="800" spc="95">
                <a:latin typeface="PMingLiU"/>
                <a:cs typeface="PMingLiU"/>
              </a:rPr>
              <a:t>e/razvan#</a:t>
            </a:r>
            <a:r>
              <a:rPr dirty="0" sz="800" spc="65">
                <a:solidFill>
                  <a:srgbClr val="FF0000"/>
                </a:solidFill>
                <a:latin typeface="PMingLiU"/>
                <a:cs typeface="PMingLiU"/>
              </a:rPr>
              <a:t>lshw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35">
                <a:solidFill>
                  <a:srgbClr val="FF0000"/>
                </a:solidFill>
                <a:latin typeface="PMingLiU"/>
                <a:cs typeface="PMingLiU"/>
              </a:rPr>
              <a:t>-class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75">
                <a:solidFill>
                  <a:srgbClr val="FF0000"/>
                </a:solidFill>
                <a:latin typeface="PMingLiU"/>
                <a:cs typeface="PMingLiU"/>
              </a:rPr>
              <a:t>bus</a:t>
            </a:r>
            <a:endParaRPr sz="800">
              <a:latin typeface="PMingLiU"/>
              <a:cs typeface="PMingLiU"/>
            </a:endParaRPr>
          </a:p>
          <a:p>
            <a:pPr marL="120014">
              <a:lnSpc>
                <a:spcPts val="944"/>
              </a:lnSpc>
            </a:pPr>
            <a:r>
              <a:rPr dirty="0" sz="800" spc="100">
                <a:latin typeface="PMingLiU"/>
                <a:cs typeface="PMingLiU"/>
              </a:rPr>
              <a:t>*-core</a:t>
            </a:r>
            <a:endParaRPr sz="800">
              <a:latin typeface="PMingLiU"/>
              <a:cs typeface="PMingLiU"/>
            </a:endParaRPr>
          </a:p>
          <a:p>
            <a:pPr marL="335280" marR="2155825">
              <a:lnSpc>
                <a:spcPts val="950"/>
              </a:lnSpc>
              <a:spcBef>
                <a:spcPts val="30"/>
              </a:spcBef>
            </a:pPr>
            <a:r>
              <a:rPr dirty="0" sz="800" spc="125">
                <a:latin typeface="PMingLiU"/>
                <a:cs typeface="PMingLiU"/>
              </a:rPr>
              <a:t>description:</a:t>
            </a:r>
            <a:r>
              <a:rPr dirty="0" sz="800" spc="12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0">
                <a:latin typeface="PMingLiU"/>
                <a:cs typeface="PMingLiU"/>
              </a:rPr>
              <a:t>Motherb</a:t>
            </a:r>
            <a:r>
              <a:rPr dirty="0" sz="800" spc="45">
                <a:latin typeface="PMingLiU"/>
                <a:cs typeface="PMingLiU"/>
              </a:rPr>
              <a:t>o</a:t>
            </a:r>
            <a:r>
              <a:rPr dirty="0" sz="800" spc="100">
                <a:latin typeface="PMingLiU"/>
                <a:cs typeface="PMingLiU"/>
              </a:rPr>
              <a:t>ard</a:t>
            </a:r>
            <a:r>
              <a:rPr dirty="0" sz="800" spc="6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product: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45">
                <a:latin typeface="PMingLiU"/>
                <a:cs typeface="PMingLiU"/>
              </a:rPr>
              <a:t>D845GRG</a:t>
            </a:r>
            <a:endParaRPr sz="800">
              <a:latin typeface="PMingLiU"/>
              <a:cs typeface="PMingLiU"/>
            </a:endParaRPr>
          </a:p>
          <a:p>
            <a:pPr marL="335280">
              <a:lnSpc>
                <a:spcPts val="910"/>
              </a:lnSpc>
            </a:pPr>
            <a:r>
              <a:rPr dirty="0" sz="800" spc="95">
                <a:latin typeface="PMingLiU"/>
                <a:cs typeface="PMingLiU"/>
              </a:rPr>
              <a:t>vendor:</a:t>
            </a:r>
            <a:r>
              <a:rPr dirty="0" sz="800" spc="9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Intel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0">
                <a:latin typeface="PMingLiU"/>
                <a:cs typeface="PMingLiU"/>
              </a:rPr>
              <a:t>Corporation</a:t>
            </a:r>
            <a:endParaRPr sz="800">
              <a:latin typeface="PMingLiU"/>
              <a:cs typeface="PMingLiU"/>
            </a:endParaRPr>
          </a:p>
          <a:p>
            <a:pPr marL="335280" marR="2317115">
              <a:lnSpc>
                <a:spcPts val="950"/>
              </a:lnSpc>
              <a:spcBef>
                <a:spcPts val="30"/>
              </a:spcBef>
            </a:pPr>
            <a:r>
              <a:rPr dirty="0" sz="800" spc="110">
                <a:latin typeface="PMingLiU"/>
                <a:cs typeface="PMingLiU"/>
              </a:rPr>
              <a:t>physical</a:t>
            </a:r>
            <a:r>
              <a:rPr dirty="0" sz="800" spc="11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55">
                <a:latin typeface="PMingLiU"/>
                <a:cs typeface="PMingLiU"/>
              </a:rPr>
              <a:t>id: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 spc="2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version: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5">
                <a:latin typeface="PMingLiU"/>
                <a:cs typeface="PMingLiU"/>
              </a:rPr>
              <a:t>AAA84534-301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60">
                <a:latin typeface="PMingLiU"/>
                <a:cs typeface="PMingLiU"/>
              </a:rPr>
              <a:t>serial: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5">
                <a:latin typeface="PMingLiU"/>
                <a:cs typeface="PMingLiU"/>
              </a:rPr>
              <a:t>IURG22905363</a:t>
            </a:r>
            <a:endParaRPr sz="800">
              <a:latin typeface="PMingLiU"/>
              <a:cs typeface="PMingLiU"/>
            </a:endParaRPr>
          </a:p>
          <a:p>
            <a:pPr marL="120014">
              <a:lnSpc>
                <a:spcPts val="910"/>
              </a:lnSpc>
            </a:pPr>
            <a:r>
              <a:rPr dirty="0" sz="800" spc="100">
                <a:latin typeface="PMingLiU"/>
                <a:cs typeface="PMingLiU"/>
              </a:rPr>
              <a:t>*-usb:0</a:t>
            </a:r>
            <a:endParaRPr sz="800">
              <a:latin typeface="PMingLiU"/>
              <a:cs typeface="PMingLiU"/>
            </a:endParaRPr>
          </a:p>
          <a:p>
            <a:pPr marL="120014">
              <a:lnSpc>
                <a:spcPts val="955"/>
              </a:lnSpc>
            </a:pPr>
            <a:r>
              <a:rPr dirty="0" sz="800" spc="114">
                <a:latin typeface="PMingLiU"/>
                <a:cs typeface="PMingLiU"/>
              </a:rPr>
              <a:t>*-ide:0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15" action="ppaction://hlinksldjump"/>
              </a:rPr>
              <a:t>Cursul</a:t>
            </a:r>
            <a:r>
              <a:rPr dirty="0" baseline="5555" sz="750" spc="-52">
                <a:hlinkClick r:id="rId15" action="ppaction://hlinksldjump"/>
              </a:rPr>
              <a:t> </a:t>
            </a:r>
            <a:r>
              <a:rPr dirty="0" baseline="5555" sz="750" spc="-67">
                <a:hlinkClick r:id="rId15" action="ppaction://hlinksldjump"/>
              </a:rPr>
              <a:t>9,</a:t>
            </a:r>
            <a:r>
              <a:rPr dirty="0" baseline="5555" sz="750" spc="-67">
                <a:hlinkClick r:id="rId15" action="ppaction://hlinksldjump"/>
              </a:rPr>
              <a:t> </a:t>
            </a:r>
            <a:r>
              <a:rPr dirty="0" baseline="5555" sz="750" spc="-60">
                <a:hlinkClick r:id="rId15" action="ppaction://hlinksldjump"/>
              </a:rPr>
              <a:t>Considerente</a:t>
            </a:r>
            <a:r>
              <a:rPr dirty="0" baseline="5555" sz="750" spc="-60">
                <a:hlinkClick r:id="rId15" action="ppaction://hlinksldjump"/>
              </a:rPr>
              <a:t> </a:t>
            </a:r>
            <a:r>
              <a:rPr dirty="0" baseline="5555" sz="750" spc="-75">
                <a:hlinkClick r:id="rId15" action="ppaction://hlinksldjump"/>
              </a:rPr>
              <a:t>h</a:t>
            </a:r>
            <a:r>
              <a:rPr dirty="0" baseline="5555" sz="750" spc="-89">
                <a:hlinkClick r:id="rId15" action="ppaction://hlinksldjump"/>
              </a:rPr>
              <a:t>a</a:t>
            </a:r>
            <a:r>
              <a:rPr dirty="0" baseline="5555" sz="750" spc="-52">
                <a:hlinkClick r:id="rId15" action="ppaction://hlinksldjump"/>
              </a:rPr>
              <a:t>rd</a:t>
            </a:r>
            <a:r>
              <a:rPr dirty="0" baseline="5555" sz="750" spc="-104">
                <a:hlinkClick r:id="rId15" action="ppaction://hlinksldjump"/>
              </a:rPr>
              <a:t>w</a:t>
            </a:r>
            <a:r>
              <a:rPr dirty="0" baseline="5555" sz="750" spc="-97">
                <a:hlinkClick r:id="rId15" action="ppaction://hlinksldjump"/>
              </a:rPr>
              <a:t>a</a:t>
            </a:r>
            <a:r>
              <a:rPr dirty="0" baseline="5555" sz="750" spc="-67">
                <a:hlinkClick r:id="rId15" action="ppaction://hlinksldjump"/>
              </a:rPr>
              <a:t>re.</a:t>
            </a:r>
            <a:r>
              <a:rPr dirty="0" baseline="5555" sz="750" spc="82">
                <a:hlinkClick r:id="rId15" action="ppaction://hlinksldjump"/>
              </a:rPr>
              <a:t> </a:t>
            </a:r>
            <a:r>
              <a:rPr dirty="0" baseline="5555" sz="750" spc="-7">
                <a:hlinkClick r:id="rId15" action="ppaction://hlinksldjump"/>
              </a:rPr>
              <a:t>Ma</a:t>
            </a:r>
            <a:r>
              <a:rPr dirty="0" baseline="5555" sz="750" spc="-352">
                <a:hlinkClick r:id="rId15" action="ppaction://hlinksldjump"/>
              </a:rPr>
              <a:t>s</a:t>
            </a:r>
            <a:r>
              <a:rPr dirty="0" sz="500" spc="-10">
                <a:hlinkClick r:id="rId15" action="ppaction://hlinksldjump"/>
              </a:rPr>
              <a:t>,</a:t>
            </a:r>
            <a:r>
              <a:rPr dirty="0" baseline="5555" sz="750" spc="-37">
                <a:hlinkClick r:id="rId15" action="ppaction://hlinksldjump"/>
              </a:rPr>
              <a:t>ini</a:t>
            </a:r>
            <a:r>
              <a:rPr dirty="0" baseline="5555" sz="750">
                <a:hlinkClick r:id="rId15" action="ppaction://hlinksldjump"/>
              </a:rPr>
              <a:t> </a:t>
            </a:r>
            <a:r>
              <a:rPr dirty="0" baseline="5555" sz="750" spc="-52">
                <a:hlinkClick r:id="rId15" action="ppaction://hlinksldjump"/>
              </a:rPr>
              <a:t>virtuale</a:t>
            </a:r>
            <a:endParaRPr baseline="5555" sz="750"/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17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93440">
              <a:lnSpc>
                <a:spcPct val="100000"/>
              </a:lnSpc>
            </a:pPr>
            <a:r>
              <a:rPr dirty="0" spc="-20"/>
              <a:t>Micro</a:t>
            </a:r>
            <a:r>
              <a:rPr dirty="0" spc="-60"/>
              <a:t>p</a:t>
            </a:r>
            <a:r>
              <a:rPr dirty="0" spc="-45"/>
              <a:t>r</a:t>
            </a:r>
            <a:r>
              <a:rPr dirty="0" spc="-35"/>
              <a:t>o</a:t>
            </a:r>
            <a:r>
              <a:rPr dirty="0" spc="-75"/>
              <a:t>ces</a:t>
            </a:r>
            <a:r>
              <a:rPr dirty="0" spc="-120"/>
              <a:t>o</a:t>
            </a:r>
            <a:r>
              <a:rPr dirty="0" spc="-35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29574" y="218565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4038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ces</a:t>
            </a:r>
            <a:r>
              <a:rPr dirty="0" sz="1100" spc="-10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40">
                <a:latin typeface="Tahoma"/>
                <a:cs typeface="Tahoma"/>
              </a:rPr>
              <a:t>CP</a:t>
            </a:r>
            <a:r>
              <a:rPr dirty="0" sz="1100" spc="55">
                <a:latin typeface="Tahoma"/>
                <a:cs typeface="Tahoma"/>
              </a:rPr>
              <a:t>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70" i="1">
                <a:latin typeface="Trebuchet MS"/>
                <a:cs typeface="Trebuchet MS"/>
              </a:rPr>
              <a:t>Centra</a:t>
            </a:r>
            <a:r>
              <a:rPr dirty="0" sz="1100" spc="-40" i="1">
                <a:latin typeface="Trebuchet MS"/>
                <a:cs typeface="Trebuchet MS"/>
              </a:rPr>
              <a:t>l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15" i="1">
                <a:latin typeface="Trebuchet MS"/>
                <a:cs typeface="Trebuchet MS"/>
              </a:rPr>
              <a:t>Pr</a:t>
            </a:r>
            <a:r>
              <a:rPr dirty="0" sz="1100" spc="15" i="1">
                <a:latin typeface="Trebuchet MS"/>
                <a:cs typeface="Trebuchet MS"/>
              </a:rPr>
              <a:t>o</a:t>
            </a:r>
            <a:r>
              <a:rPr dirty="0" sz="1100" spc="-45" i="1">
                <a:latin typeface="Trebuchet MS"/>
                <a:cs typeface="Trebuchet MS"/>
              </a:rPr>
              <a:t>cessing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0" i="1">
                <a:latin typeface="Trebuchet MS"/>
                <a:cs typeface="Trebuchet MS"/>
              </a:rPr>
              <a:t>Uni</a:t>
            </a:r>
            <a:r>
              <a:rPr dirty="0" sz="1100" spc="45" i="1">
                <a:latin typeface="Trebuchet MS"/>
                <a:cs typeface="Trebuchet MS"/>
              </a:rPr>
              <a:t>t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sof</a:t>
            </a:r>
            <a:r>
              <a:rPr dirty="0" sz="1100" spc="-60">
                <a:latin typeface="Tahoma"/>
                <a:cs typeface="Tahoma"/>
              </a:rPr>
              <a:t>t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10">
                <a:latin typeface="Tahoma"/>
                <a:cs typeface="Tahoma"/>
              </a:rPr>
              <a:t>re/</a:t>
            </a:r>
            <a:r>
              <a:rPr dirty="0" sz="1100" spc="-5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75">
                <a:latin typeface="Tahoma"/>
                <a:cs typeface="Tahoma"/>
              </a:rPr>
              <a:t>cese;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execu</a:t>
            </a:r>
            <a:r>
              <a:rPr dirty="0" sz="1100" spc="-5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instru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25">
                <a:latin typeface="Tahoma"/>
                <a:cs typeface="Tahoma"/>
              </a:rPr>
              <a:t>iuni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Tahoma"/>
                <a:cs typeface="Tahoma"/>
              </a:rPr>
              <a:t>exemple: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I</a:t>
            </a:r>
            <a:r>
              <a:rPr dirty="0" sz="1100" spc="-105">
                <a:latin typeface="Tahoma"/>
                <a:cs typeface="Tahoma"/>
              </a:rPr>
              <a:t>n</a:t>
            </a:r>
            <a:r>
              <a:rPr dirty="0" sz="1100" spc="25">
                <a:latin typeface="Tahoma"/>
                <a:cs typeface="Tahoma"/>
              </a:rPr>
              <a:t>t</a:t>
            </a:r>
            <a:r>
              <a:rPr dirty="0" sz="1100" spc="-45">
                <a:latin typeface="Tahoma"/>
                <a:cs typeface="Tahoma"/>
              </a:rPr>
              <a:t>el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C</a:t>
            </a:r>
            <a:r>
              <a:rPr dirty="0" sz="1100" spc="-4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i5,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70">
                <a:latin typeface="Tahoma"/>
                <a:cs typeface="Tahoma"/>
              </a:rPr>
              <a:t>AMD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Sem</a:t>
            </a:r>
            <a:r>
              <a:rPr dirty="0" sz="1100" spc="-85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ron,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60">
                <a:latin typeface="Tahoma"/>
                <a:cs typeface="Tahoma"/>
              </a:rPr>
              <a:t>ARM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C</a:t>
            </a:r>
            <a:r>
              <a:rPr dirty="0" sz="1100" spc="-4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rtex-A9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C</a:t>
            </a:r>
            <a:r>
              <a:rPr dirty="0" sz="1100" spc="-4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20">
                <a:latin typeface="Tahoma"/>
                <a:cs typeface="Tahoma"/>
              </a:rPr>
              <a:t>racteristici</a:t>
            </a:r>
            <a:endParaRPr sz="1100">
              <a:latin typeface="Tahoma"/>
              <a:cs typeface="Tahoma"/>
            </a:endParaRPr>
          </a:p>
          <a:p>
            <a:pPr marL="40513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nu</a:t>
            </a:r>
            <a:r>
              <a:rPr dirty="0" sz="1000" spc="-70">
                <a:latin typeface="Tahoma"/>
                <a:cs typeface="Tahoma"/>
              </a:rPr>
              <a:t>m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35">
                <a:latin typeface="Tahoma"/>
                <a:cs typeface="Tahoma"/>
              </a:rPr>
              <a:t>ar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re-uri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4,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re-uri)</a:t>
            </a:r>
            <a:endParaRPr sz="1000">
              <a:latin typeface="Tahoma"/>
              <a:cs typeface="Tahoma"/>
            </a:endParaRPr>
          </a:p>
          <a:p>
            <a:pPr marL="40513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frecven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20">
                <a:latin typeface="Verdana"/>
                <a:cs typeface="Verdana"/>
              </a:rPr>
              <a:t> 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(GHz)</a:t>
            </a:r>
            <a:endParaRPr sz="1000">
              <a:latin typeface="Tahoma"/>
              <a:cs typeface="Tahoma"/>
            </a:endParaRPr>
          </a:p>
          <a:p>
            <a:pPr marL="40513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rhitectu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65">
                <a:latin typeface="Tahoma"/>
                <a:cs typeface="Tahoma"/>
              </a:rPr>
              <a:t>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x86,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x86</a:t>
            </a:r>
            <a:r>
              <a:rPr dirty="0" sz="1000" spc="4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64,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>
                <a:latin typeface="Tahoma"/>
                <a:cs typeface="Tahoma"/>
              </a:rPr>
              <a:t>ARM,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MIPS</a:t>
            </a:r>
            <a:endParaRPr sz="1000">
              <a:latin typeface="Tahoma"/>
              <a:cs typeface="Tahoma"/>
            </a:endParaRPr>
          </a:p>
          <a:p>
            <a:pPr marL="40513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capacitatea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registrel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(32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bi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sau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64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bi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5">
                <a:latin typeface="Tahoma"/>
                <a:cs typeface="Tahoma"/>
              </a:rPr>
              <a:t>i)</a:t>
            </a:r>
            <a:endParaRPr sz="1000">
              <a:latin typeface="Tahoma"/>
              <a:cs typeface="Tahoma"/>
            </a:endParaRPr>
          </a:p>
          <a:p>
            <a:pPr marL="40513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capacitatea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riei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>
                <a:latin typeface="Tahoma"/>
                <a:cs typeface="Tahoma"/>
              </a:rPr>
              <a:t>(KB,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5">
                <a:latin typeface="Tahoma"/>
                <a:cs typeface="Tahoma"/>
              </a:rPr>
              <a:t>MB)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18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76095">
              <a:lnSpc>
                <a:spcPct val="100000"/>
              </a:lnSpc>
            </a:pPr>
            <a:r>
              <a:rPr dirty="0" spc="-70"/>
              <a:t>Inf</a:t>
            </a:r>
            <a:r>
              <a:rPr dirty="0" spc="-125"/>
              <a:t>o</a:t>
            </a:r>
            <a:r>
              <a:rPr dirty="0" spc="-65"/>
              <a:t>rma</a:t>
            </a:r>
            <a:r>
              <a:rPr dirty="0" spc="-285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/>
              <a:t>ii</a:t>
            </a:r>
            <a:r>
              <a:rPr dirty="0" sz="1200" spc="10"/>
              <a:t> </a:t>
            </a:r>
            <a:r>
              <a:rPr dirty="0" sz="1200" spc="-80"/>
              <a:t>des</a:t>
            </a:r>
            <a:r>
              <a:rPr dirty="0" sz="1200" spc="-125"/>
              <a:t>p</a:t>
            </a:r>
            <a:r>
              <a:rPr dirty="0" sz="1200" spc="-75"/>
              <a:t>re</a:t>
            </a:r>
            <a:r>
              <a:rPr dirty="0" sz="1200" spc="15"/>
              <a:t> </a:t>
            </a:r>
            <a:r>
              <a:rPr dirty="0" sz="1200" spc="-45"/>
              <a:t>micro</a:t>
            </a:r>
            <a:r>
              <a:rPr dirty="0" sz="1200" spc="-100"/>
              <a:t>p</a:t>
            </a:r>
            <a:r>
              <a:rPr dirty="0" sz="1200" spc="-45"/>
              <a:t>r</a:t>
            </a:r>
            <a:r>
              <a:rPr dirty="0" sz="1200" spc="-35"/>
              <a:t>o</a:t>
            </a:r>
            <a:r>
              <a:rPr dirty="0" sz="1200" spc="-75"/>
              <a:t>ces</a:t>
            </a:r>
            <a:r>
              <a:rPr dirty="0" sz="1200" spc="-120"/>
              <a:t>o</a:t>
            </a:r>
            <a:r>
              <a:rPr dirty="0" sz="1200" spc="-35"/>
              <a:t>r</a:t>
            </a:r>
            <a:r>
              <a:rPr dirty="0" sz="1200" spc="-140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0"/>
              <a:t> </a:t>
            </a:r>
            <a:r>
              <a:rPr dirty="0" sz="1200" spc="-35"/>
              <a:t>Linux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505967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7294" y="508850"/>
            <a:ext cx="1518285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Detalii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micro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900" spc="-6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900" spc="-7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900" spc="-7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900" spc="-1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900" spc="-9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Lin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ux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4" y="657948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3165208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5348" y="3152508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3203308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550202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600976"/>
            <a:ext cx="50749" cy="25642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193" y="702195"/>
            <a:ext cx="3989704" cy="2513965"/>
          </a:xfrm>
          <a:custGeom>
            <a:avLst/>
            <a:gdLst/>
            <a:ahLst/>
            <a:cxnLst/>
            <a:rect l="l" t="t" r="r" b="b"/>
            <a:pathLst>
              <a:path w="3989704" h="2513965">
                <a:moveTo>
                  <a:pt x="3989654" y="0"/>
                </a:moveTo>
                <a:lnTo>
                  <a:pt x="0" y="0"/>
                </a:lnTo>
                <a:lnTo>
                  <a:pt x="0" y="2463012"/>
                </a:lnTo>
                <a:lnTo>
                  <a:pt x="4008" y="2482737"/>
                </a:lnTo>
                <a:lnTo>
                  <a:pt x="14922" y="2498890"/>
                </a:lnTo>
                <a:lnTo>
                  <a:pt x="31075" y="2509804"/>
                </a:lnTo>
                <a:lnTo>
                  <a:pt x="50800" y="2513812"/>
                </a:lnTo>
                <a:lnTo>
                  <a:pt x="3938854" y="2513812"/>
                </a:lnTo>
                <a:lnTo>
                  <a:pt x="3958579" y="2509804"/>
                </a:lnTo>
                <a:lnTo>
                  <a:pt x="3974732" y="2498890"/>
                </a:lnTo>
                <a:lnTo>
                  <a:pt x="3985646" y="2482737"/>
                </a:lnTo>
                <a:lnTo>
                  <a:pt x="3989654" y="246301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588276"/>
            <a:ext cx="0" cy="2596515"/>
          </a:xfrm>
          <a:custGeom>
            <a:avLst/>
            <a:gdLst/>
            <a:ahLst/>
            <a:cxnLst/>
            <a:rect l="l" t="t" r="r" b="b"/>
            <a:pathLst>
              <a:path w="0" h="2596515">
                <a:moveTo>
                  <a:pt x="0" y="25959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5755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5628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98848" y="5501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7294" y="704050"/>
            <a:ext cx="99377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90">
                <a:latin typeface="PMingLiU"/>
                <a:cs typeface="PMingLiU"/>
              </a:rPr>
              <a:t>jar:~$</a:t>
            </a:r>
            <a:r>
              <a:rPr dirty="0" sz="600" spc="75">
                <a:solidFill>
                  <a:srgbClr val="FF0000"/>
                </a:solidFill>
                <a:latin typeface="PMingLiU"/>
                <a:cs typeface="PMingLiU"/>
              </a:rPr>
              <a:t>lscpu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74898" y="792619"/>
            <a:ext cx="59055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 sz="600" spc="35">
                <a:latin typeface="PMingLiU"/>
                <a:cs typeface="PMingLiU"/>
              </a:rPr>
              <a:t>x86_64</a:t>
            </a:r>
            <a:endParaRPr sz="600">
              <a:latin typeface="PMingLiU"/>
              <a:cs typeface="PMingLiU"/>
            </a:endParaRPr>
          </a:p>
          <a:p>
            <a:pPr marL="12700" marR="5080">
              <a:lnSpc>
                <a:spcPts val="700"/>
              </a:lnSpc>
              <a:spcBef>
                <a:spcPts val="25"/>
              </a:spcBef>
            </a:pPr>
            <a:r>
              <a:rPr dirty="0" sz="600" spc="65">
                <a:latin typeface="PMingLiU"/>
                <a:cs typeface="PMingLiU"/>
              </a:rPr>
              <a:t>32-</a:t>
            </a:r>
            <a:r>
              <a:rPr dirty="0" sz="600" spc="130">
                <a:latin typeface="PMingLiU"/>
                <a:cs typeface="PMingLiU"/>
              </a:rPr>
              <a:t>bit,</a:t>
            </a:r>
            <a:r>
              <a:rPr dirty="0" sz="600" spc="13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5">
                <a:latin typeface="PMingLiU"/>
                <a:cs typeface="PMingLiU"/>
              </a:rPr>
              <a:t>64-b</a:t>
            </a:r>
            <a:r>
              <a:rPr dirty="0" sz="600" spc="45">
                <a:latin typeface="PMingLiU"/>
                <a:cs typeface="PMingLiU"/>
              </a:rPr>
              <a:t>i</a:t>
            </a:r>
            <a:r>
              <a:rPr dirty="0" sz="600" spc="160">
                <a:latin typeface="PMingLiU"/>
                <a:cs typeface="PMingLiU"/>
              </a:rPr>
              <a:t>t</a:t>
            </a:r>
            <a:r>
              <a:rPr dirty="0" sz="600" spc="160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4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74905" y="1146898"/>
            <a:ext cx="163893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90">
                <a:latin typeface="PMingLiU"/>
                <a:cs typeface="PMingLiU"/>
              </a:rPr>
              <a:t>Intel(R)</a:t>
            </a:r>
            <a:r>
              <a:rPr dirty="0" sz="600" spc="9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5">
                <a:latin typeface="PMingLiU"/>
                <a:cs typeface="PMingLiU"/>
              </a:rPr>
              <a:t>Core(TM)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i5-252</a:t>
            </a:r>
            <a:r>
              <a:rPr dirty="0" sz="600" spc="70">
                <a:latin typeface="PMingLiU"/>
                <a:cs typeface="PMingLiU"/>
              </a:rPr>
              <a:t>0</a:t>
            </a:r>
            <a:r>
              <a:rPr dirty="0" sz="600" spc="-185">
                <a:latin typeface="PMingLiU"/>
                <a:cs typeface="PMingLiU"/>
              </a:rPr>
              <a:t>M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50">
                <a:latin typeface="PMingLiU"/>
                <a:cs typeface="PMingLiU"/>
              </a:rPr>
              <a:t>CPU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204">
                <a:latin typeface="PMingLiU"/>
                <a:cs typeface="PMingLiU"/>
              </a:rPr>
              <a:t>@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0">
                <a:latin typeface="PMingLiU"/>
                <a:cs typeface="PMingLiU"/>
              </a:rPr>
              <a:t>2.50GHz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4868" y="1329118"/>
            <a:ext cx="187325" cy="368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ts val="700"/>
              </a:lnSpc>
            </a:pPr>
            <a:r>
              <a:rPr dirty="0" sz="600" spc="10">
                <a:latin typeface="PMingLiU"/>
                <a:cs typeface="PMingLiU"/>
              </a:rPr>
              <a:t>VT-x </a:t>
            </a:r>
            <a:r>
              <a:rPr dirty="0" sz="600" spc="-10">
                <a:latin typeface="PMingLiU"/>
                <a:cs typeface="PMingLiU"/>
              </a:rPr>
              <a:t>32K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-10">
                <a:latin typeface="PMingLiU"/>
                <a:cs typeface="PMingLiU"/>
              </a:rPr>
              <a:t>32K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710"/>
              </a:lnSpc>
            </a:pPr>
            <a:r>
              <a:rPr dirty="0" sz="600" spc="35">
                <a:latin typeface="PMingLiU"/>
                <a:cs typeface="PMingLiU"/>
              </a:rPr>
              <a:t>2</a:t>
            </a:r>
            <a:r>
              <a:rPr dirty="0" sz="600" spc="30">
                <a:latin typeface="PMingLiU"/>
                <a:cs typeface="PMingLiU"/>
              </a:rPr>
              <a:t>5</a:t>
            </a:r>
            <a:r>
              <a:rPr dirty="0" sz="600" spc="-30">
                <a:latin typeface="PMingLiU"/>
                <a:cs typeface="PMingLiU"/>
              </a:rPr>
              <a:t>6K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294" y="797699"/>
            <a:ext cx="630555" cy="988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700"/>
              </a:lnSpc>
            </a:pPr>
            <a:r>
              <a:rPr dirty="0" sz="600" spc="85">
                <a:latin typeface="PMingLiU"/>
                <a:cs typeface="PMingLiU"/>
              </a:rPr>
              <a:t>Architecture: </a:t>
            </a:r>
            <a:r>
              <a:rPr dirty="0" sz="600" spc="-50">
                <a:latin typeface="PMingLiU"/>
                <a:cs typeface="PMingLiU"/>
              </a:rPr>
              <a:t>CPU</a:t>
            </a:r>
            <a:r>
              <a:rPr dirty="0" sz="600" spc="-5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op-mode(s):</a:t>
            </a:r>
            <a:r>
              <a:rPr dirty="0" sz="600" spc="40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CPU(s):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150">
                <a:latin typeface="PMingLiU"/>
                <a:cs typeface="PMingLiU"/>
              </a:rPr>
              <a:t>[..]</a:t>
            </a:r>
            <a:endParaRPr sz="600">
              <a:latin typeface="PMingLiU"/>
              <a:cs typeface="PMingLiU"/>
            </a:endParaRPr>
          </a:p>
          <a:p>
            <a:pPr marL="12700" marR="166370">
              <a:lnSpc>
                <a:spcPts val="700"/>
              </a:lnSpc>
              <a:spcBef>
                <a:spcPts val="25"/>
              </a:spcBef>
            </a:pPr>
            <a:r>
              <a:rPr dirty="0" sz="600" spc="20">
                <a:latin typeface="PMingLiU"/>
                <a:cs typeface="PMingLiU"/>
              </a:rPr>
              <a:t>Model</a:t>
            </a:r>
            <a:r>
              <a:rPr dirty="0" sz="600" spc="2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40">
                <a:latin typeface="PMingLiU"/>
                <a:cs typeface="PMingLiU"/>
              </a:rPr>
              <a:t>name:</a:t>
            </a:r>
            <a:r>
              <a:rPr dirty="0" sz="600" spc="20">
                <a:latin typeface="PMingLiU"/>
                <a:cs typeface="PMingLiU"/>
              </a:rPr>
              <a:t> </a:t>
            </a:r>
            <a:r>
              <a:rPr dirty="0" sz="600" spc="155">
                <a:latin typeface="PMingLiU"/>
                <a:cs typeface="PMingLiU"/>
              </a:rPr>
              <a:t>[...]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95">
                <a:latin typeface="PMingLiU"/>
                <a:cs typeface="PMingLiU"/>
              </a:rPr>
              <a:t>Virtualizati</a:t>
            </a:r>
            <a:r>
              <a:rPr dirty="0" sz="600" spc="120">
                <a:latin typeface="PMingLiU"/>
                <a:cs typeface="PMingLiU"/>
              </a:rPr>
              <a:t>o</a:t>
            </a:r>
            <a:r>
              <a:rPr dirty="0" sz="600" spc="95">
                <a:latin typeface="PMingLiU"/>
                <a:cs typeface="PMingLiU"/>
              </a:rPr>
              <a:t>n:</a:t>
            </a:r>
            <a:endParaRPr sz="600">
              <a:latin typeface="PMingLiU"/>
              <a:cs typeface="PMingLiU"/>
            </a:endParaRPr>
          </a:p>
          <a:p>
            <a:pPr marL="12700" marR="206375">
              <a:lnSpc>
                <a:spcPts val="700"/>
              </a:lnSpc>
              <a:spcBef>
                <a:spcPts val="25"/>
              </a:spcBef>
            </a:pPr>
            <a:r>
              <a:rPr dirty="0" sz="600" spc="10">
                <a:latin typeface="PMingLiU"/>
                <a:cs typeface="PMingLiU"/>
              </a:rPr>
              <a:t>L1d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cache:</a:t>
            </a:r>
            <a:r>
              <a:rPr dirty="0" sz="600" spc="50">
                <a:latin typeface="PMingLiU"/>
                <a:cs typeface="PMingLiU"/>
              </a:rPr>
              <a:t> </a:t>
            </a:r>
            <a:r>
              <a:rPr dirty="0" sz="600" spc="55">
                <a:latin typeface="PMingLiU"/>
                <a:cs typeface="PMingLiU"/>
              </a:rPr>
              <a:t>L1i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cache:</a:t>
            </a:r>
            <a:r>
              <a:rPr dirty="0" sz="600" spc="50">
                <a:latin typeface="PMingLiU"/>
                <a:cs typeface="PMingLiU"/>
              </a:rPr>
              <a:t> </a:t>
            </a:r>
            <a:r>
              <a:rPr dirty="0" sz="600">
                <a:latin typeface="PMingLiU"/>
                <a:cs typeface="PMingLiU"/>
              </a:rPr>
              <a:t>L2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cache:</a:t>
            </a:r>
            <a:r>
              <a:rPr dirty="0" sz="600" spc="50">
                <a:latin typeface="PMingLiU"/>
                <a:cs typeface="PMingLiU"/>
              </a:rPr>
              <a:t> </a:t>
            </a:r>
            <a:r>
              <a:rPr dirty="0" sz="600" spc="155">
                <a:latin typeface="PMingLiU"/>
                <a:cs typeface="PMingLiU"/>
              </a:rPr>
              <a:t>[...]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7294" y="1771967"/>
            <a:ext cx="2284095" cy="1343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11530">
              <a:lnSpc>
                <a:spcPts val="700"/>
              </a:lnSpc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90">
                <a:latin typeface="PMingLiU"/>
                <a:cs typeface="PMingLiU"/>
              </a:rPr>
              <a:t>jar:~$</a:t>
            </a:r>
            <a:r>
              <a:rPr dirty="0" sz="600" spc="95">
                <a:solidFill>
                  <a:srgbClr val="FF0000"/>
                </a:solidFill>
                <a:latin typeface="PMingLiU"/>
                <a:cs typeface="PMingLiU"/>
              </a:rPr>
              <a:t>cat</a:t>
            </a:r>
            <a:r>
              <a:rPr dirty="0" sz="6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110">
                <a:solidFill>
                  <a:srgbClr val="FF0000"/>
                </a:solidFill>
                <a:latin typeface="PMingLiU"/>
                <a:cs typeface="PMingLiU"/>
              </a:rPr>
              <a:t>/p</a:t>
            </a:r>
            <a:r>
              <a:rPr dirty="0" sz="600" spc="90">
                <a:solidFill>
                  <a:srgbClr val="FF0000"/>
                </a:solidFill>
                <a:latin typeface="PMingLiU"/>
                <a:cs typeface="PMingLiU"/>
              </a:rPr>
              <a:t>r</a:t>
            </a:r>
            <a:r>
              <a:rPr dirty="0" sz="600" spc="75">
                <a:solidFill>
                  <a:srgbClr val="FF0000"/>
                </a:solidFill>
                <a:latin typeface="PMingLiU"/>
                <a:cs typeface="PMingLiU"/>
              </a:rPr>
              <a:t>oc/cpuinfo</a:t>
            </a:r>
            <a:r>
              <a:rPr dirty="0" sz="600" spc="4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155">
                <a:latin typeface="PMingLiU"/>
                <a:cs typeface="PMingLiU"/>
              </a:rPr>
              <a:t>[...]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90">
                <a:latin typeface="PMingLiU"/>
                <a:cs typeface="PMingLiU"/>
              </a:rPr>
              <a:t>jar:~$</a:t>
            </a:r>
            <a:r>
              <a:rPr dirty="0" sz="600" spc="50">
                <a:solidFill>
                  <a:srgbClr val="FF0000"/>
                </a:solidFill>
                <a:latin typeface="PMingLiU"/>
                <a:cs typeface="PMingLiU"/>
              </a:rPr>
              <a:t>lshw</a:t>
            </a:r>
            <a:r>
              <a:rPr dirty="0" sz="6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35">
                <a:solidFill>
                  <a:srgbClr val="FF0000"/>
                </a:solidFill>
                <a:latin typeface="PMingLiU"/>
                <a:cs typeface="PMingLiU"/>
              </a:rPr>
              <a:t>-C</a:t>
            </a:r>
            <a:r>
              <a:rPr dirty="0" sz="6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45">
                <a:solidFill>
                  <a:srgbClr val="FF0000"/>
                </a:solidFill>
                <a:latin typeface="PMingLiU"/>
                <a:cs typeface="PMingLiU"/>
              </a:rPr>
              <a:t>cpu</a:t>
            </a:r>
            <a:endParaRPr sz="600">
              <a:latin typeface="PMingLiU"/>
              <a:cs typeface="PMingLiU"/>
            </a:endParaRPr>
          </a:p>
          <a:p>
            <a:pPr marL="93345">
              <a:lnSpc>
                <a:spcPts val="695"/>
              </a:lnSpc>
            </a:pPr>
            <a:r>
              <a:rPr dirty="0" sz="600" spc="60">
                <a:latin typeface="PMingLiU"/>
                <a:cs typeface="PMingLiU"/>
              </a:rPr>
              <a:t>*-cpu</a:t>
            </a:r>
            <a:endParaRPr sz="600">
              <a:latin typeface="PMingLiU"/>
              <a:cs typeface="PMingLiU"/>
            </a:endParaRPr>
          </a:p>
          <a:p>
            <a:pPr marL="294640" marR="5080">
              <a:lnSpc>
                <a:spcPts val="700"/>
              </a:lnSpc>
              <a:spcBef>
                <a:spcPts val="25"/>
              </a:spcBef>
            </a:pPr>
            <a:r>
              <a:rPr dirty="0" sz="600" spc="80">
                <a:latin typeface="PMingLiU"/>
                <a:cs typeface="PMingLiU"/>
              </a:rPr>
              <a:t>product:</a:t>
            </a:r>
            <a:r>
              <a:rPr dirty="0" sz="600" spc="8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90">
                <a:latin typeface="PMingLiU"/>
                <a:cs typeface="PMingLiU"/>
              </a:rPr>
              <a:t>Intel(R)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">
                <a:latin typeface="PMingLiU"/>
                <a:cs typeface="PMingLiU"/>
              </a:rPr>
              <a:t>Core(T</a:t>
            </a:r>
            <a:r>
              <a:rPr dirty="0" sz="600" spc="15">
                <a:latin typeface="PMingLiU"/>
                <a:cs typeface="PMingLiU"/>
              </a:rPr>
              <a:t>M</a:t>
            </a:r>
            <a:r>
              <a:rPr dirty="0" sz="600" spc="125">
                <a:latin typeface="PMingLiU"/>
                <a:cs typeface="PMingLiU"/>
              </a:rPr>
              <a:t>)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i5-2</a:t>
            </a:r>
            <a:r>
              <a:rPr dirty="0" sz="600" spc="85">
                <a:latin typeface="PMingLiU"/>
                <a:cs typeface="PMingLiU"/>
              </a:rPr>
              <a:t>5</a:t>
            </a:r>
            <a:r>
              <a:rPr dirty="0" sz="600" spc="-40">
                <a:latin typeface="PMingLiU"/>
                <a:cs typeface="PMingLiU"/>
              </a:rPr>
              <a:t>20M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50">
                <a:latin typeface="PMingLiU"/>
                <a:cs typeface="PMingLiU"/>
              </a:rPr>
              <a:t>CPU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204">
                <a:latin typeface="PMingLiU"/>
                <a:cs typeface="PMingLiU"/>
              </a:rPr>
              <a:t>@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0">
                <a:latin typeface="PMingLiU"/>
                <a:cs typeface="PMingLiU"/>
              </a:rPr>
              <a:t>2.50GHz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vendor: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10">
                <a:latin typeface="PMingLiU"/>
                <a:cs typeface="PMingLiU"/>
              </a:rPr>
              <a:t>Intel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0">
                <a:latin typeface="PMingLiU"/>
                <a:cs typeface="PMingLiU"/>
              </a:rPr>
              <a:t>Corp.</a:t>
            </a:r>
            <a:endParaRPr sz="600">
              <a:latin typeface="PMingLiU"/>
              <a:cs typeface="PMingLiU"/>
            </a:endParaRPr>
          </a:p>
          <a:p>
            <a:pPr marL="294640">
              <a:lnSpc>
                <a:spcPts val="665"/>
              </a:lnSpc>
            </a:pPr>
            <a:r>
              <a:rPr dirty="0" sz="600" spc="80">
                <a:latin typeface="PMingLiU"/>
                <a:cs typeface="PMingLiU"/>
              </a:rPr>
              <a:t>physical</a:t>
            </a:r>
            <a:r>
              <a:rPr dirty="0" sz="600" spc="8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14">
                <a:latin typeface="PMingLiU"/>
                <a:cs typeface="PMingLiU"/>
              </a:rPr>
              <a:t>id: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1</a:t>
            </a:r>
            <a:endParaRPr sz="600">
              <a:latin typeface="PMingLiU"/>
              <a:cs typeface="PMingLiU"/>
            </a:endParaRPr>
          </a:p>
          <a:p>
            <a:pPr marL="294640" marR="1295400">
              <a:lnSpc>
                <a:spcPts val="700"/>
              </a:lnSpc>
              <a:spcBef>
                <a:spcPts val="25"/>
              </a:spcBef>
            </a:pPr>
            <a:r>
              <a:rPr dirty="0" sz="600" spc="55">
                <a:latin typeface="PMingLiU"/>
                <a:cs typeface="PMingLiU"/>
              </a:rPr>
              <a:t>bus</a:t>
            </a:r>
            <a:r>
              <a:rPr dirty="0" sz="600" spc="5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0">
                <a:latin typeface="PMingLiU"/>
                <a:cs typeface="PMingLiU"/>
              </a:rPr>
              <a:t>info: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0">
                <a:latin typeface="PMingLiU"/>
                <a:cs typeface="PMingLiU"/>
              </a:rPr>
              <a:t>cpu@0</a:t>
            </a:r>
            <a:r>
              <a:rPr dirty="0" sz="600" spc="-5">
                <a:latin typeface="PMingLiU"/>
                <a:cs typeface="PMingLiU"/>
              </a:rPr>
              <a:t> </a:t>
            </a:r>
            <a:r>
              <a:rPr dirty="0" sz="600" spc="90">
                <a:latin typeface="PMingLiU"/>
                <a:cs typeface="PMingLiU"/>
              </a:rPr>
              <a:t>capacity: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0">
                <a:latin typeface="PMingLiU"/>
                <a:cs typeface="PMingLiU"/>
              </a:rPr>
              <a:t>3200MHz</a:t>
            </a:r>
            <a:r>
              <a:rPr dirty="0" sz="600" spc="-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width: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64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10">
                <a:latin typeface="PMingLiU"/>
                <a:cs typeface="PMingLiU"/>
              </a:rPr>
              <a:t>bits</a:t>
            </a:r>
            <a:r>
              <a:rPr dirty="0" sz="600" spc="85">
                <a:latin typeface="PMingLiU"/>
                <a:cs typeface="PMingLiU"/>
              </a:rPr>
              <a:t> </a:t>
            </a:r>
            <a:r>
              <a:rPr dirty="0" sz="600" spc="155">
                <a:latin typeface="PMingLiU"/>
                <a:cs typeface="PMingLiU"/>
              </a:rPr>
              <a:t>[...]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60">
                <a:latin typeface="PMingLiU"/>
                <a:cs typeface="PMingLiU"/>
              </a:rPr>
              <a:t>razvan@einher</a:t>
            </a:r>
            <a:r>
              <a:rPr dirty="0" sz="600" spc="30">
                <a:latin typeface="PMingLiU"/>
                <a:cs typeface="PMingLiU"/>
              </a:rPr>
              <a:t>j</a:t>
            </a:r>
            <a:r>
              <a:rPr dirty="0" sz="600" spc="80">
                <a:latin typeface="PMingLiU"/>
                <a:cs typeface="PMingLiU"/>
              </a:rPr>
              <a:t>ar:~$</a:t>
            </a:r>
            <a:r>
              <a:rPr dirty="0" sz="600" spc="60">
                <a:solidFill>
                  <a:srgbClr val="FF0000"/>
                </a:solidFill>
                <a:latin typeface="PMingLiU"/>
                <a:cs typeface="PMingLiU"/>
              </a:rPr>
              <a:t>nproc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95"/>
              </a:lnSpc>
            </a:pPr>
            <a:r>
              <a:rPr dirty="0" sz="600" spc="35">
                <a:latin typeface="PMingLiU"/>
                <a:cs typeface="PMingLiU"/>
              </a:rPr>
              <a:t>4</a:t>
            </a:r>
            <a:endParaRPr sz="600">
              <a:latin typeface="PMingLiU"/>
              <a:cs typeface="PMingLiU"/>
            </a:endParaRPr>
          </a:p>
          <a:p>
            <a:pPr marL="12700" marR="1335405">
              <a:lnSpc>
                <a:spcPts val="700"/>
              </a:lnSpc>
              <a:spcBef>
                <a:spcPts val="25"/>
              </a:spcBef>
            </a:pPr>
            <a:r>
              <a:rPr dirty="0" sz="600" spc="60">
                <a:latin typeface="PMingLiU"/>
                <a:cs typeface="PMingLiU"/>
              </a:rPr>
              <a:t>razvan@einher</a:t>
            </a:r>
            <a:r>
              <a:rPr dirty="0" sz="600" spc="30">
                <a:latin typeface="PMingLiU"/>
                <a:cs typeface="PMingLiU"/>
              </a:rPr>
              <a:t>j</a:t>
            </a:r>
            <a:r>
              <a:rPr dirty="0" sz="600" spc="80">
                <a:latin typeface="PMingLiU"/>
                <a:cs typeface="PMingLiU"/>
              </a:rPr>
              <a:t>ar:~$</a:t>
            </a:r>
            <a:r>
              <a:rPr dirty="0" sz="600" spc="70">
                <a:solidFill>
                  <a:srgbClr val="FF0000"/>
                </a:solidFill>
                <a:latin typeface="PMingLiU"/>
                <a:cs typeface="PMingLiU"/>
              </a:rPr>
              <a:t>arch</a:t>
            </a:r>
            <a:r>
              <a:rPr dirty="0" sz="600" spc="4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x86_64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9" action="ppaction://hlinksldjump"/>
              </a:rPr>
              <a:t>Cursul</a:t>
            </a:r>
            <a:r>
              <a:rPr dirty="0" baseline="5555" sz="750" spc="-52">
                <a:hlinkClick r:id="rId9" action="ppaction://hlinksldjump"/>
              </a:rPr>
              <a:t> </a:t>
            </a:r>
            <a:r>
              <a:rPr dirty="0" baseline="5555" sz="750" spc="-67">
                <a:hlinkClick r:id="rId9" action="ppaction://hlinksldjump"/>
              </a:rPr>
              <a:t>9,</a:t>
            </a:r>
            <a:r>
              <a:rPr dirty="0" baseline="5555" sz="750" spc="-67">
                <a:hlinkClick r:id="rId9" action="ppaction://hlinksldjump"/>
              </a:rPr>
              <a:t> </a:t>
            </a:r>
            <a:r>
              <a:rPr dirty="0" baseline="5555" sz="750" spc="-60">
                <a:hlinkClick r:id="rId9" action="ppaction://hlinksldjump"/>
              </a:rPr>
              <a:t>Considerente</a:t>
            </a:r>
            <a:r>
              <a:rPr dirty="0" baseline="5555" sz="750" spc="-60">
                <a:hlinkClick r:id="rId9" action="ppaction://hlinksldjump"/>
              </a:rPr>
              <a:t> </a:t>
            </a:r>
            <a:r>
              <a:rPr dirty="0" baseline="5555" sz="750" spc="-75">
                <a:hlinkClick r:id="rId9" action="ppaction://hlinksldjump"/>
              </a:rPr>
              <a:t>h</a:t>
            </a:r>
            <a:r>
              <a:rPr dirty="0" baseline="5555" sz="750" spc="-89">
                <a:hlinkClick r:id="rId9" action="ppaction://hlinksldjump"/>
              </a:rPr>
              <a:t>a</a:t>
            </a:r>
            <a:r>
              <a:rPr dirty="0" baseline="5555" sz="750" spc="-52">
                <a:hlinkClick r:id="rId9" action="ppaction://hlinksldjump"/>
              </a:rPr>
              <a:t>rd</a:t>
            </a:r>
            <a:r>
              <a:rPr dirty="0" baseline="5555" sz="750" spc="-104">
                <a:hlinkClick r:id="rId9" action="ppaction://hlinksldjump"/>
              </a:rPr>
              <a:t>w</a:t>
            </a:r>
            <a:r>
              <a:rPr dirty="0" baseline="5555" sz="750" spc="-97">
                <a:hlinkClick r:id="rId9" action="ppaction://hlinksldjump"/>
              </a:rPr>
              <a:t>a</a:t>
            </a:r>
            <a:r>
              <a:rPr dirty="0" baseline="5555" sz="750" spc="-67">
                <a:hlinkClick r:id="rId9" action="ppaction://hlinksldjump"/>
              </a:rPr>
              <a:t>re.</a:t>
            </a:r>
            <a:r>
              <a:rPr dirty="0" baseline="5555" sz="750" spc="82">
                <a:hlinkClick r:id="rId9" action="ppaction://hlinksldjump"/>
              </a:rPr>
              <a:t> </a:t>
            </a:r>
            <a:r>
              <a:rPr dirty="0" baseline="5555" sz="750" spc="-7">
                <a:hlinkClick r:id="rId9" action="ppaction://hlinksldjump"/>
              </a:rPr>
              <a:t>Ma</a:t>
            </a:r>
            <a:r>
              <a:rPr dirty="0" baseline="5555" sz="750" spc="-352">
                <a:hlinkClick r:id="rId9" action="ppaction://hlinksldjump"/>
              </a:rPr>
              <a:t>s</a:t>
            </a:r>
            <a:r>
              <a:rPr dirty="0" sz="500" spc="-10">
                <a:hlinkClick r:id="rId9" action="ppaction://hlinksldjump"/>
              </a:rPr>
              <a:t>,</a:t>
            </a:r>
            <a:r>
              <a:rPr dirty="0" baseline="5555" sz="750" spc="-37">
                <a:hlinkClick r:id="rId9" action="ppaction://hlinksldjump"/>
              </a:rPr>
              <a:t>ini</a:t>
            </a:r>
            <a:r>
              <a:rPr dirty="0" baseline="5555" sz="750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virtuale</a:t>
            </a:r>
            <a:endParaRPr baseline="5555" sz="750"/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19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24910">
              <a:lnSpc>
                <a:spcPct val="100000"/>
              </a:lnSpc>
            </a:pPr>
            <a:r>
              <a:rPr dirty="0" spc="-50"/>
              <a:t>Mem</a:t>
            </a:r>
            <a:r>
              <a:rPr dirty="0" spc="-70"/>
              <a:t>o</a:t>
            </a:r>
            <a:r>
              <a:rPr dirty="0" spc="-50"/>
              <a:t>rie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10475"/>
            <a:ext cx="3304540" cy="144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mem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60">
                <a:latin typeface="Tahoma"/>
                <a:cs typeface="Tahoma"/>
              </a:rPr>
              <a:t>RAM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folosi</a:t>
            </a:r>
            <a:r>
              <a:rPr dirty="0" sz="1100" spc="-3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sof</a:t>
            </a:r>
            <a:r>
              <a:rPr dirty="0" sz="1100" spc="-60">
                <a:latin typeface="Tahoma"/>
                <a:cs typeface="Tahoma"/>
              </a:rPr>
              <a:t>t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10">
                <a:latin typeface="Tahoma"/>
                <a:cs typeface="Tahoma"/>
              </a:rPr>
              <a:t>re/</a:t>
            </a:r>
            <a:r>
              <a:rPr dirty="0" sz="1100" spc="-5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75">
                <a:latin typeface="Tahoma"/>
                <a:cs typeface="Tahoma"/>
              </a:rPr>
              <a:t>cese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datel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 </a:t>
            </a:r>
            <a:r>
              <a:rPr dirty="0" sz="1100" spc="-30">
                <a:latin typeface="Tahoma"/>
                <a:cs typeface="Tahoma"/>
              </a:rPr>
              <a:t>instru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20">
                <a:latin typeface="Tahoma"/>
                <a:cs typeface="Tahoma"/>
              </a:rPr>
              <a:t>iunil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datele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instru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30">
                <a:latin typeface="Tahoma"/>
                <a:cs typeface="Tahoma"/>
              </a:rPr>
              <a:t>iunile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oi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folosite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ces</a:t>
            </a:r>
            <a:r>
              <a:rPr dirty="0" sz="1100" spc="-10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20">
                <a:latin typeface="Tahoma"/>
                <a:cs typeface="Tahoma"/>
              </a:rPr>
              <a:t>racteristici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capacitate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35">
                <a:latin typeface="Tahoma"/>
                <a:cs typeface="Tahoma"/>
              </a:rPr>
              <a:t>(MB,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GB)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frecven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20">
                <a:latin typeface="Verdana"/>
                <a:cs typeface="Verdana"/>
              </a:rPr>
              <a:t> 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>
                <a:latin typeface="Tahoma"/>
                <a:cs typeface="Tahoma"/>
              </a:rPr>
              <a:t>(MHz)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laten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20">
                <a:latin typeface="Verdana"/>
                <a:cs typeface="Verdana"/>
              </a:rPr>
              <a:t> 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(nanosecunde)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20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01164">
              <a:lnSpc>
                <a:spcPct val="100000"/>
              </a:lnSpc>
            </a:pPr>
            <a:r>
              <a:rPr dirty="0" spc="-85"/>
              <a:t>Ier</a:t>
            </a:r>
            <a:r>
              <a:rPr dirty="0" spc="-140"/>
              <a:t>a</a:t>
            </a:r>
            <a:r>
              <a:rPr dirty="0" spc="-45"/>
              <a:t>rhia</a:t>
            </a:r>
            <a:r>
              <a:rPr dirty="0" spc="10"/>
              <a:t> </a:t>
            </a:r>
            <a:r>
              <a:rPr dirty="0" spc="-95"/>
              <a:t>mem</a:t>
            </a:r>
            <a:r>
              <a:rPr dirty="0" spc="-105"/>
              <a:t>o</a:t>
            </a:r>
            <a:r>
              <a:rPr dirty="0" spc="-40"/>
              <a:t>riei</a:t>
            </a:r>
            <a:r>
              <a:rPr dirty="0" spc="-145"/>
              <a:t> </a:t>
            </a:r>
            <a:r>
              <a:rPr dirty="0" spc="-505"/>
              <a:t>ˆ</a:t>
            </a:r>
            <a:r>
              <a:rPr dirty="0" spc="-40"/>
              <a:t>ıntr-un</a:t>
            </a:r>
            <a:r>
              <a:rPr dirty="0" spc="15"/>
              <a:t> </a:t>
            </a:r>
            <a:r>
              <a:rPr dirty="0" spc="-60"/>
              <a:t>sistem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35"/>
              <a:t>calcul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8202" y="820856"/>
            <a:ext cx="2526030" cy="2187575"/>
          </a:xfrm>
          <a:custGeom>
            <a:avLst/>
            <a:gdLst/>
            <a:ahLst/>
            <a:cxnLst/>
            <a:rect l="l" t="t" r="r" b="b"/>
            <a:pathLst>
              <a:path w="2526029" h="2187575">
                <a:moveTo>
                  <a:pt x="0" y="2187285"/>
                </a:moveTo>
                <a:lnTo>
                  <a:pt x="1262815" y="0"/>
                </a:lnTo>
                <a:lnTo>
                  <a:pt x="2525653" y="2187285"/>
                </a:lnTo>
                <a:lnTo>
                  <a:pt x="0" y="2187285"/>
                </a:lnTo>
                <a:close/>
              </a:path>
            </a:pathLst>
          </a:custGeom>
          <a:ln w="8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70368" y="570634"/>
            <a:ext cx="1322624" cy="151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35792" y="566444"/>
            <a:ext cx="657885" cy="155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42142" y="596557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 h="0">
                <a:moveTo>
                  <a:pt x="0" y="0"/>
                </a:moveTo>
                <a:lnTo>
                  <a:pt x="14714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46372" y="1056362"/>
            <a:ext cx="349506" cy="127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7818" y="1475172"/>
            <a:ext cx="349485" cy="1278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33415" y="1058458"/>
            <a:ext cx="604379" cy="1257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98940" y="1475172"/>
            <a:ext cx="604374" cy="1278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23552" y="1811973"/>
            <a:ext cx="427812" cy="1278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03828" y="1811973"/>
            <a:ext cx="594658" cy="1221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04207" y="2150073"/>
            <a:ext cx="363602" cy="127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90309" y="2149401"/>
            <a:ext cx="488327" cy="127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3636" y="2483878"/>
            <a:ext cx="484043" cy="127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86028" y="2483878"/>
            <a:ext cx="406629" cy="127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6686" y="2794951"/>
            <a:ext cx="484065" cy="1278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37972" y="2794951"/>
            <a:ext cx="511251" cy="1278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56134" y="1310544"/>
            <a:ext cx="649767" cy="1342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83750" y="1824952"/>
            <a:ext cx="378727" cy="1148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45144" y="2149401"/>
            <a:ext cx="256651" cy="1159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56992" y="2483208"/>
            <a:ext cx="238775" cy="1159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33582" y="2794281"/>
            <a:ext cx="262184" cy="127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68742" y="1708134"/>
            <a:ext cx="1026160" cy="0"/>
          </a:xfrm>
          <a:custGeom>
            <a:avLst/>
            <a:gdLst/>
            <a:ahLst/>
            <a:cxnLst/>
            <a:rect l="l" t="t" r="r" b="b"/>
            <a:pathLst>
              <a:path w="1026160" h="0">
                <a:moveTo>
                  <a:pt x="0" y="0"/>
                </a:moveTo>
                <a:lnTo>
                  <a:pt x="1025846" y="0"/>
                </a:lnTo>
              </a:path>
            </a:pathLst>
          </a:custGeom>
          <a:ln w="8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77091" y="2040112"/>
            <a:ext cx="1408430" cy="0"/>
          </a:xfrm>
          <a:custGeom>
            <a:avLst/>
            <a:gdLst/>
            <a:ahLst/>
            <a:cxnLst/>
            <a:rect l="l" t="t" r="r" b="b"/>
            <a:pathLst>
              <a:path w="1408430" h="0">
                <a:moveTo>
                  <a:pt x="0" y="0"/>
                </a:moveTo>
                <a:lnTo>
                  <a:pt x="1407875" y="0"/>
                </a:lnTo>
              </a:path>
            </a:pathLst>
          </a:custGeom>
          <a:ln w="8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5412" y="2372096"/>
            <a:ext cx="1791335" cy="0"/>
          </a:xfrm>
          <a:custGeom>
            <a:avLst/>
            <a:gdLst/>
            <a:ahLst/>
            <a:cxnLst/>
            <a:rect l="l" t="t" r="r" b="b"/>
            <a:pathLst>
              <a:path w="1791335" h="0">
                <a:moveTo>
                  <a:pt x="0" y="0"/>
                </a:moveTo>
                <a:lnTo>
                  <a:pt x="1791210" y="0"/>
                </a:lnTo>
              </a:path>
            </a:pathLst>
          </a:custGeom>
          <a:ln w="8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93739" y="2704061"/>
            <a:ext cx="2174875" cy="0"/>
          </a:xfrm>
          <a:custGeom>
            <a:avLst/>
            <a:gdLst/>
            <a:ahLst/>
            <a:cxnLst/>
            <a:rect l="l" t="t" r="r" b="b"/>
            <a:pathLst>
              <a:path w="2174875" h="0">
                <a:moveTo>
                  <a:pt x="0" y="0"/>
                </a:moveTo>
                <a:lnTo>
                  <a:pt x="2174535" y="0"/>
                </a:lnTo>
              </a:path>
            </a:pathLst>
          </a:custGeom>
          <a:ln w="8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60386" y="3030169"/>
            <a:ext cx="268732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60">
                <a:latin typeface="PMingLiU"/>
                <a:cs typeface="PMingLiU"/>
              </a:rPr>
              <a:t>http://commo</a:t>
            </a:r>
            <a:r>
              <a:rPr dirty="0" sz="600" spc="60">
                <a:latin typeface="PMingLiU"/>
                <a:cs typeface="PMingLiU"/>
              </a:rPr>
              <a:t>n</a:t>
            </a:r>
            <a:r>
              <a:rPr dirty="0" sz="600" spc="80">
                <a:latin typeface="PMingLiU"/>
                <a:cs typeface="PMingLiU"/>
              </a:rPr>
              <a:t>s.wikimedia.org/wiki/F</a:t>
            </a:r>
            <a:r>
              <a:rPr dirty="0" sz="600" spc="45">
                <a:latin typeface="PMingLiU"/>
                <a:cs typeface="PMingLiU"/>
              </a:rPr>
              <a:t>i</a:t>
            </a:r>
            <a:r>
              <a:rPr dirty="0" sz="600" spc="45">
                <a:latin typeface="PMingLiU"/>
                <a:cs typeface="PMingLiU"/>
              </a:rPr>
              <a:t>le:ComputerMemoryHierar</a:t>
            </a:r>
            <a:r>
              <a:rPr dirty="0" sz="600" spc="40">
                <a:latin typeface="PMingLiU"/>
                <a:cs typeface="PMingLiU"/>
              </a:rPr>
              <a:t>c</a:t>
            </a:r>
            <a:r>
              <a:rPr dirty="0" sz="600" spc="65">
                <a:latin typeface="PMingLiU"/>
                <a:cs typeface="PMingLiU"/>
              </a:rPr>
              <a:t>hy.svg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22" action="ppaction://hlinksldjump"/>
              </a:rPr>
              <a:t>Cursul</a:t>
            </a:r>
            <a:r>
              <a:rPr dirty="0" baseline="5555" sz="750" spc="-52">
                <a:hlinkClick r:id="rId22" action="ppaction://hlinksldjump"/>
              </a:rPr>
              <a:t> </a:t>
            </a:r>
            <a:r>
              <a:rPr dirty="0" baseline="5555" sz="750" spc="-67">
                <a:hlinkClick r:id="rId22" action="ppaction://hlinksldjump"/>
              </a:rPr>
              <a:t>9,</a:t>
            </a:r>
            <a:r>
              <a:rPr dirty="0" baseline="5555" sz="750" spc="-67">
                <a:hlinkClick r:id="rId22" action="ppaction://hlinksldjump"/>
              </a:rPr>
              <a:t> </a:t>
            </a:r>
            <a:r>
              <a:rPr dirty="0" baseline="5555" sz="750" spc="-60">
                <a:hlinkClick r:id="rId22" action="ppaction://hlinksldjump"/>
              </a:rPr>
              <a:t>Considerente</a:t>
            </a:r>
            <a:r>
              <a:rPr dirty="0" baseline="5555" sz="750" spc="-60">
                <a:hlinkClick r:id="rId22" action="ppaction://hlinksldjump"/>
              </a:rPr>
              <a:t> </a:t>
            </a:r>
            <a:r>
              <a:rPr dirty="0" baseline="5555" sz="750" spc="-75">
                <a:hlinkClick r:id="rId22" action="ppaction://hlinksldjump"/>
              </a:rPr>
              <a:t>h</a:t>
            </a:r>
            <a:r>
              <a:rPr dirty="0" baseline="5555" sz="750" spc="-89">
                <a:hlinkClick r:id="rId22" action="ppaction://hlinksldjump"/>
              </a:rPr>
              <a:t>a</a:t>
            </a:r>
            <a:r>
              <a:rPr dirty="0" baseline="5555" sz="750" spc="-52">
                <a:hlinkClick r:id="rId22" action="ppaction://hlinksldjump"/>
              </a:rPr>
              <a:t>rd</a:t>
            </a:r>
            <a:r>
              <a:rPr dirty="0" baseline="5555" sz="750" spc="-104">
                <a:hlinkClick r:id="rId22" action="ppaction://hlinksldjump"/>
              </a:rPr>
              <a:t>w</a:t>
            </a:r>
            <a:r>
              <a:rPr dirty="0" baseline="5555" sz="750" spc="-97">
                <a:hlinkClick r:id="rId22" action="ppaction://hlinksldjump"/>
              </a:rPr>
              <a:t>a</a:t>
            </a:r>
            <a:r>
              <a:rPr dirty="0" baseline="5555" sz="750" spc="-67">
                <a:hlinkClick r:id="rId22" action="ppaction://hlinksldjump"/>
              </a:rPr>
              <a:t>re.</a:t>
            </a:r>
            <a:r>
              <a:rPr dirty="0" baseline="5555" sz="750" spc="82">
                <a:hlinkClick r:id="rId22" action="ppaction://hlinksldjump"/>
              </a:rPr>
              <a:t> </a:t>
            </a:r>
            <a:r>
              <a:rPr dirty="0" baseline="5555" sz="750" spc="-7">
                <a:hlinkClick r:id="rId22" action="ppaction://hlinksldjump"/>
              </a:rPr>
              <a:t>Ma</a:t>
            </a:r>
            <a:r>
              <a:rPr dirty="0" baseline="5555" sz="750" spc="-352">
                <a:hlinkClick r:id="rId22" action="ppaction://hlinksldjump"/>
              </a:rPr>
              <a:t>s</a:t>
            </a:r>
            <a:r>
              <a:rPr dirty="0" sz="500" spc="-10">
                <a:hlinkClick r:id="rId22" action="ppaction://hlinksldjump"/>
              </a:rPr>
              <a:t>,</a:t>
            </a:r>
            <a:r>
              <a:rPr dirty="0" baseline="5555" sz="750" spc="-37">
                <a:hlinkClick r:id="rId22" action="ppaction://hlinksldjump"/>
              </a:rPr>
              <a:t>ini</a:t>
            </a:r>
            <a:r>
              <a:rPr dirty="0" baseline="5555" sz="750">
                <a:hlinkClick r:id="rId22" action="ppaction://hlinksldjump"/>
              </a:rPr>
              <a:t> </a:t>
            </a:r>
            <a:r>
              <a:rPr dirty="0" baseline="5555" sz="750" spc="-52">
                <a:hlinkClick r:id="rId22" action="ppaction://hlinksldjump"/>
              </a:rPr>
              <a:t>virtuale</a:t>
            </a:r>
            <a:endParaRPr baseline="5555" sz="750"/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21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28110">
              <a:lnSpc>
                <a:spcPct val="100000"/>
              </a:lnSpc>
            </a:pPr>
            <a:r>
              <a:rPr dirty="0" spc="-10"/>
              <a:t>Moto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3432" y="1401000"/>
            <a:ext cx="3502660" cy="467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40" i="1">
                <a:latin typeface="Trebuchet MS"/>
                <a:cs typeface="Trebuchet MS"/>
              </a:rPr>
              <a:t>Sof</a:t>
            </a:r>
            <a:r>
              <a:rPr dirty="0" sz="1100" spc="-70" i="1">
                <a:latin typeface="Trebuchet MS"/>
                <a:cs typeface="Trebuchet MS"/>
              </a:rPr>
              <a:t>t</a:t>
            </a:r>
            <a:r>
              <a:rPr dirty="0" sz="1100" spc="-110" i="1">
                <a:latin typeface="Trebuchet MS"/>
                <a:cs typeface="Trebuchet MS"/>
              </a:rPr>
              <a:t>w</a:t>
            </a:r>
            <a:r>
              <a:rPr dirty="0" sz="1100" spc="-85" i="1">
                <a:latin typeface="Trebuchet MS"/>
                <a:cs typeface="Trebuchet MS"/>
              </a:rPr>
              <a:t>a</a:t>
            </a:r>
            <a:r>
              <a:rPr dirty="0" sz="1100" spc="-100" i="1">
                <a:latin typeface="Trebuchet MS"/>
                <a:cs typeface="Trebuchet MS"/>
              </a:rPr>
              <a:t>re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gets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sl</a:t>
            </a:r>
            <a:r>
              <a:rPr dirty="0" sz="1100" spc="-105" i="1">
                <a:latin typeface="Trebuchet MS"/>
                <a:cs typeface="Trebuchet MS"/>
              </a:rPr>
              <a:t>o</a:t>
            </a:r>
            <a:r>
              <a:rPr dirty="0" sz="1100" spc="-110" i="1">
                <a:latin typeface="Trebuchet MS"/>
                <a:cs typeface="Trebuchet MS"/>
              </a:rPr>
              <a:t>w</a:t>
            </a:r>
            <a:r>
              <a:rPr dirty="0" sz="1100" spc="-100" i="1">
                <a:latin typeface="Trebuchet MS"/>
                <a:cs typeface="Trebuchet MS"/>
              </a:rPr>
              <a:t>er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faster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tha</a:t>
            </a:r>
            <a:r>
              <a:rPr dirty="0" sz="1100" spc="-40" i="1">
                <a:latin typeface="Trebuchet MS"/>
                <a:cs typeface="Trebuchet MS"/>
              </a:rPr>
              <a:t>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h</a:t>
            </a:r>
            <a:r>
              <a:rPr dirty="0" sz="1100" spc="-85" i="1">
                <a:latin typeface="Trebuchet MS"/>
                <a:cs typeface="Trebuchet MS"/>
              </a:rPr>
              <a:t>a</a:t>
            </a:r>
            <a:r>
              <a:rPr dirty="0" sz="1100" spc="-60" i="1">
                <a:latin typeface="Trebuchet MS"/>
                <a:cs typeface="Trebuchet MS"/>
              </a:rPr>
              <a:t>rd</a:t>
            </a:r>
            <a:r>
              <a:rPr dirty="0" sz="1100" spc="-130" i="1">
                <a:latin typeface="Trebuchet MS"/>
                <a:cs typeface="Trebuchet MS"/>
              </a:rPr>
              <a:t>w</a:t>
            </a:r>
            <a:r>
              <a:rPr dirty="0" sz="1100" spc="-85" i="1">
                <a:latin typeface="Trebuchet MS"/>
                <a:cs typeface="Trebuchet MS"/>
              </a:rPr>
              <a:t>a</a:t>
            </a:r>
            <a:r>
              <a:rPr dirty="0" sz="1100" spc="-100" i="1">
                <a:latin typeface="Trebuchet MS"/>
                <a:cs typeface="Trebuchet MS"/>
              </a:rPr>
              <a:t>re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gets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faster.</a:t>
            </a:r>
            <a:endParaRPr sz="11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885"/>
              </a:spcBef>
            </a:pPr>
            <a:r>
              <a:rPr dirty="0" sz="1100" spc="-50" i="1">
                <a:latin typeface="Trebuchet MS"/>
                <a:cs typeface="Trebuchet MS"/>
              </a:rPr>
              <a:t>Wirth’s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0" i="1">
                <a:latin typeface="Trebuchet MS"/>
                <a:cs typeface="Trebuchet MS"/>
              </a:rPr>
              <a:t>L</a:t>
            </a:r>
            <a:r>
              <a:rPr dirty="0" sz="1100" spc="-45" i="1">
                <a:latin typeface="Trebuchet MS"/>
                <a:cs typeface="Trebuchet MS"/>
              </a:rPr>
              <a:t>a</a:t>
            </a:r>
            <a:r>
              <a:rPr dirty="0" sz="1100" spc="-75" i="1">
                <a:latin typeface="Trebuchet MS"/>
                <a:cs typeface="Trebuchet MS"/>
              </a:rPr>
              <a:t>w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30"/>
              <a:t>/</a:t>
            </a:r>
            <a:r>
              <a:rPr dirty="0" spc="-55"/>
              <a:t>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07565">
              <a:lnSpc>
                <a:spcPct val="100000"/>
              </a:lnSpc>
            </a:pPr>
            <a:r>
              <a:rPr dirty="0" spc="-70"/>
              <a:t>Inf</a:t>
            </a:r>
            <a:r>
              <a:rPr dirty="0" spc="-125"/>
              <a:t>o</a:t>
            </a:r>
            <a:r>
              <a:rPr dirty="0" spc="-65"/>
              <a:t>rma</a:t>
            </a:r>
            <a:r>
              <a:rPr dirty="0" spc="-285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/>
              <a:t>ii</a:t>
            </a:r>
            <a:r>
              <a:rPr dirty="0" sz="1200" spc="10"/>
              <a:t> </a:t>
            </a:r>
            <a:r>
              <a:rPr dirty="0" sz="1200" spc="-80"/>
              <a:t>des</a:t>
            </a:r>
            <a:r>
              <a:rPr dirty="0" sz="1200" spc="-125"/>
              <a:t>p</a:t>
            </a:r>
            <a:r>
              <a:rPr dirty="0" sz="1200" spc="-75"/>
              <a:t>re</a:t>
            </a:r>
            <a:r>
              <a:rPr dirty="0" sz="1200" spc="15"/>
              <a:t> </a:t>
            </a:r>
            <a:r>
              <a:rPr dirty="0" sz="1200" spc="-95"/>
              <a:t>mem</a:t>
            </a:r>
            <a:r>
              <a:rPr dirty="0" sz="1200" spc="-105"/>
              <a:t>o</a:t>
            </a:r>
            <a:r>
              <a:rPr dirty="0" sz="1200" spc="-50"/>
              <a:t>rie</a:t>
            </a:r>
            <a:r>
              <a:rPr dirty="0" sz="1200" spc="-145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0"/>
              <a:t> </a:t>
            </a:r>
            <a:r>
              <a:rPr dirty="0" sz="1200" spc="30"/>
              <a:t>L</a:t>
            </a:r>
            <a:r>
              <a:rPr dirty="0" sz="1200" spc="-50"/>
              <a:t>inux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473938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625906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3292043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3279343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3330143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518172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568947"/>
            <a:ext cx="50749" cy="27230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670166"/>
            <a:ext cx="3989704" cy="2672715"/>
          </a:xfrm>
          <a:custGeom>
            <a:avLst/>
            <a:gdLst/>
            <a:ahLst/>
            <a:cxnLst/>
            <a:rect l="l" t="t" r="r" b="b"/>
            <a:pathLst>
              <a:path w="3989704" h="2672715">
                <a:moveTo>
                  <a:pt x="3989654" y="0"/>
                </a:moveTo>
                <a:lnTo>
                  <a:pt x="0" y="0"/>
                </a:lnTo>
                <a:lnTo>
                  <a:pt x="0" y="2621876"/>
                </a:lnTo>
                <a:lnTo>
                  <a:pt x="4008" y="2641601"/>
                </a:lnTo>
                <a:lnTo>
                  <a:pt x="14922" y="2657754"/>
                </a:lnTo>
                <a:lnTo>
                  <a:pt x="31075" y="2668668"/>
                </a:lnTo>
                <a:lnTo>
                  <a:pt x="50800" y="2672677"/>
                </a:lnTo>
                <a:lnTo>
                  <a:pt x="3938854" y="2672677"/>
                </a:lnTo>
                <a:lnTo>
                  <a:pt x="3958579" y="2668668"/>
                </a:lnTo>
                <a:lnTo>
                  <a:pt x="3974732" y="2657754"/>
                </a:lnTo>
                <a:lnTo>
                  <a:pt x="3985646" y="2641601"/>
                </a:lnTo>
                <a:lnTo>
                  <a:pt x="3989654" y="262187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556247"/>
            <a:ext cx="0" cy="2755265"/>
          </a:xfrm>
          <a:custGeom>
            <a:avLst/>
            <a:gdLst/>
            <a:ahLst/>
            <a:cxnLst/>
            <a:rect l="l" t="t" r="r" b="b"/>
            <a:pathLst>
              <a:path w="0" h="2755265">
                <a:moveTo>
                  <a:pt x="0" y="275484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54354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53084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51814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476821"/>
            <a:ext cx="2929255" cy="285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Mem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rie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900" spc="-9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Linux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70">
                <a:solidFill>
                  <a:srgbClr val="FFFFFF"/>
                </a:solidFill>
                <a:latin typeface="PMingLiU"/>
                <a:cs typeface="PMingLiU"/>
              </a:rPr>
              <a:t>lshw</a:t>
            </a:r>
            <a:endParaRPr sz="900">
              <a:latin typeface="PMingLiU"/>
              <a:cs typeface="PMingLiU"/>
            </a:endParaRPr>
          </a:p>
          <a:p>
            <a:pPr marL="12700">
              <a:lnSpc>
                <a:spcPts val="955"/>
              </a:lnSpc>
              <a:spcBef>
                <a:spcPts val="395"/>
              </a:spcBef>
            </a:pPr>
            <a:r>
              <a:rPr dirty="0" sz="800" spc="70">
                <a:latin typeface="PMingLiU"/>
                <a:cs typeface="PMingLiU"/>
              </a:rPr>
              <a:t>anaconda:/hom</a:t>
            </a:r>
            <a:r>
              <a:rPr dirty="0" sz="800" spc="60">
                <a:latin typeface="PMingLiU"/>
                <a:cs typeface="PMingLiU"/>
              </a:rPr>
              <a:t>e</a:t>
            </a:r>
            <a:r>
              <a:rPr dirty="0" sz="800" spc="95">
                <a:latin typeface="PMingLiU"/>
                <a:cs typeface="PMingLiU"/>
              </a:rPr>
              <a:t>/razvan#</a:t>
            </a:r>
            <a:r>
              <a:rPr dirty="0" sz="800" spc="65">
                <a:solidFill>
                  <a:srgbClr val="FF0000"/>
                </a:solidFill>
                <a:latin typeface="PMingLiU"/>
                <a:cs typeface="PMingLiU"/>
              </a:rPr>
              <a:t>lshw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35">
                <a:solidFill>
                  <a:srgbClr val="FF0000"/>
                </a:solidFill>
                <a:latin typeface="PMingLiU"/>
                <a:cs typeface="PMingLiU"/>
              </a:rPr>
              <a:t>-class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memory</a:t>
            </a:r>
            <a:endParaRPr sz="800">
              <a:latin typeface="PMingLiU"/>
              <a:cs typeface="PMingLiU"/>
            </a:endParaRPr>
          </a:p>
          <a:p>
            <a:pPr marL="227329" marR="1671955" indent="-107950">
              <a:lnSpc>
                <a:spcPts val="950"/>
              </a:lnSpc>
              <a:spcBef>
                <a:spcPts val="30"/>
              </a:spcBef>
            </a:pPr>
            <a:r>
              <a:rPr dirty="0" sz="800" spc="80">
                <a:latin typeface="PMingLiU"/>
                <a:cs typeface="PMingLiU"/>
              </a:rPr>
              <a:t>*-firmware </a:t>
            </a:r>
            <a:r>
              <a:rPr dirty="0" sz="800" spc="125">
                <a:latin typeface="PMingLiU"/>
                <a:cs typeface="PMingLiU"/>
              </a:rPr>
              <a:t>description:</a:t>
            </a:r>
            <a:r>
              <a:rPr dirty="0" sz="800" spc="12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5">
                <a:latin typeface="PMingLiU"/>
                <a:cs typeface="PMingLiU"/>
              </a:rPr>
              <a:t>BIOS</a:t>
            </a:r>
            <a:r>
              <a:rPr dirty="0" sz="800" spc="-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vendor: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Intel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Corp.</a:t>
            </a:r>
            <a:r>
              <a:rPr dirty="0" sz="800" spc="50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size: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30">
                <a:latin typeface="PMingLiU"/>
                <a:cs typeface="PMingLiU"/>
              </a:rPr>
              <a:t>64KB</a:t>
            </a:r>
            <a:endParaRPr sz="800">
              <a:latin typeface="PMingLiU"/>
              <a:cs typeface="PMingLiU"/>
            </a:endParaRPr>
          </a:p>
          <a:p>
            <a:pPr marL="227329">
              <a:lnSpc>
                <a:spcPts val="910"/>
              </a:lnSpc>
            </a:pPr>
            <a:r>
              <a:rPr dirty="0" sz="800" spc="210">
                <a:latin typeface="PMingLiU"/>
                <a:cs typeface="PMingLiU"/>
              </a:rPr>
              <a:t>[...]</a:t>
            </a:r>
            <a:endParaRPr sz="800">
              <a:latin typeface="PMingLiU"/>
              <a:cs typeface="PMingLiU"/>
            </a:endParaRPr>
          </a:p>
          <a:p>
            <a:pPr marL="120014">
              <a:lnSpc>
                <a:spcPts val="944"/>
              </a:lnSpc>
            </a:pPr>
            <a:r>
              <a:rPr dirty="0" sz="800" spc="95">
                <a:latin typeface="PMingLiU"/>
                <a:cs typeface="PMingLiU"/>
              </a:rPr>
              <a:t>*-cache:0</a:t>
            </a:r>
            <a:endParaRPr sz="800">
              <a:latin typeface="PMingLiU"/>
              <a:cs typeface="PMingLiU"/>
            </a:endParaRPr>
          </a:p>
          <a:p>
            <a:pPr marL="227329" marR="1564005">
              <a:lnSpc>
                <a:spcPts val="950"/>
              </a:lnSpc>
              <a:spcBef>
                <a:spcPts val="30"/>
              </a:spcBef>
            </a:pPr>
            <a:r>
              <a:rPr dirty="0" sz="800" spc="125">
                <a:latin typeface="PMingLiU"/>
                <a:cs typeface="PMingLiU"/>
              </a:rPr>
              <a:t>description:</a:t>
            </a:r>
            <a:r>
              <a:rPr dirty="0" sz="800" spc="12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L1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cache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size: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55">
                <a:latin typeface="PMingLiU"/>
                <a:cs typeface="PMingLiU"/>
              </a:rPr>
              <a:t>8KB</a:t>
            </a:r>
            <a:endParaRPr sz="800">
              <a:latin typeface="PMingLiU"/>
              <a:cs typeface="PMingLiU"/>
            </a:endParaRPr>
          </a:p>
          <a:p>
            <a:pPr marL="227329">
              <a:lnSpc>
                <a:spcPts val="910"/>
              </a:lnSpc>
            </a:pPr>
            <a:r>
              <a:rPr dirty="0" sz="800" spc="120">
                <a:latin typeface="PMingLiU"/>
                <a:cs typeface="PMingLiU"/>
              </a:rPr>
              <a:t>capacity:</a:t>
            </a:r>
            <a:r>
              <a:rPr dirty="0" sz="800" spc="12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55">
                <a:latin typeface="PMingLiU"/>
                <a:cs typeface="PMingLiU"/>
              </a:rPr>
              <a:t>8KB</a:t>
            </a:r>
            <a:endParaRPr sz="800">
              <a:latin typeface="PMingLiU"/>
              <a:cs typeface="PMingLiU"/>
            </a:endParaRPr>
          </a:p>
          <a:p>
            <a:pPr marL="227329" marR="58419">
              <a:lnSpc>
                <a:spcPts val="950"/>
              </a:lnSpc>
              <a:spcBef>
                <a:spcPts val="30"/>
              </a:spcBef>
            </a:pPr>
            <a:r>
              <a:rPr dirty="0" sz="800" spc="140">
                <a:latin typeface="PMingLiU"/>
                <a:cs typeface="PMingLiU"/>
              </a:rPr>
              <a:t>capabilities:</a:t>
            </a:r>
            <a:r>
              <a:rPr dirty="0" sz="800" spc="14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pipel</a:t>
            </a:r>
            <a:r>
              <a:rPr dirty="0" sz="800" spc="95">
                <a:latin typeface="PMingLiU"/>
                <a:cs typeface="PMingLiU"/>
              </a:rPr>
              <a:t>i</a:t>
            </a:r>
            <a:r>
              <a:rPr dirty="0" sz="800" spc="114">
                <a:latin typeface="PMingLiU"/>
                <a:cs typeface="PMingLiU"/>
              </a:rPr>
              <a:t>ne-burst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5">
                <a:latin typeface="PMingLiU"/>
                <a:cs typeface="PMingLiU"/>
              </a:rPr>
              <a:t>internal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varies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data</a:t>
            </a:r>
            <a:r>
              <a:rPr dirty="0" sz="800" spc="70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[...]</a:t>
            </a:r>
            <a:endParaRPr sz="800">
              <a:latin typeface="PMingLiU"/>
              <a:cs typeface="PMingLiU"/>
            </a:endParaRPr>
          </a:p>
          <a:p>
            <a:pPr marL="120014">
              <a:lnSpc>
                <a:spcPts val="910"/>
              </a:lnSpc>
            </a:pPr>
            <a:r>
              <a:rPr dirty="0" sz="800" spc="30">
                <a:latin typeface="PMingLiU"/>
                <a:cs typeface="PMingLiU"/>
              </a:rPr>
              <a:t>*-memory</a:t>
            </a:r>
            <a:endParaRPr sz="800">
              <a:latin typeface="PMingLiU"/>
              <a:cs typeface="PMingLiU"/>
            </a:endParaRPr>
          </a:p>
          <a:p>
            <a:pPr marL="227329" marR="1295400">
              <a:lnSpc>
                <a:spcPts val="950"/>
              </a:lnSpc>
              <a:spcBef>
                <a:spcPts val="30"/>
              </a:spcBef>
            </a:pPr>
            <a:r>
              <a:rPr dirty="0" sz="800" spc="125">
                <a:latin typeface="PMingLiU"/>
                <a:cs typeface="PMingLiU"/>
              </a:rPr>
              <a:t>description:</a:t>
            </a:r>
            <a:r>
              <a:rPr dirty="0" sz="800" spc="12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0">
                <a:latin typeface="PMingLiU"/>
                <a:cs typeface="PMingLiU"/>
              </a:rPr>
              <a:t>System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0">
                <a:latin typeface="PMingLiU"/>
                <a:cs typeface="PMingLiU"/>
              </a:rPr>
              <a:t>Memory</a:t>
            </a:r>
            <a:r>
              <a:rPr dirty="0" sz="800" spc="-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size: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40">
                <a:latin typeface="PMingLiU"/>
                <a:cs typeface="PMingLiU"/>
              </a:rPr>
              <a:t>256MB</a:t>
            </a:r>
            <a:endParaRPr sz="800">
              <a:latin typeface="PMingLiU"/>
              <a:cs typeface="PMingLiU"/>
            </a:endParaRPr>
          </a:p>
          <a:p>
            <a:pPr marL="227329">
              <a:lnSpc>
                <a:spcPts val="910"/>
              </a:lnSpc>
            </a:pPr>
            <a:r>
              <a:rPr dirty="0" sz="800" spc="120">
                <a:latin typeface="PMingLiU"/>
                <a:cs typeface="PMingLiU"/>
              </a:rPr>
              <a:t>capacity:</a:t>
            </a:r>
            <a:r>
              <a:rPr dirty="0" sz="800" spc="12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55">
                <a:latin typeface="PMingLiU"/>
                <a:cs typeface="PMingLiU"/>
              </a:rPr>
              <a:t>3GB</a:t>
            </a:r>
            <a:endParaRPr sz="800">
              <a:latin typeface="PMingLiU"/>
              <a:cs typeface="PMingLiU"/>
            </a:endParaRPr>
          </a:p>
          <a:p>
            <a:pPr marL="120014">
              <a:lnSpc>
                <a:spcPts val="944"/>
              </a:lnSpc>
            </a:pPr>
            <a:r>
              <a:rPr dirty="0" sz="800" spc="85">
                <a:latin typeface="PMingLiU"/>
                <a:cs typeface="PMingLiU"/>
              </a:rPr>
              <a:t>*-bank:0</a:t>
            </a:r>
            <a:endParaRPr sz="800">
              <a:latin typeface="PMingLiU"/>
              <a:cs typeface="PMingLiU"/>
            </a:endParaRPr>
          </a:p>
          <a:p>
            <a:pPr marL="227329" marR="5080">
              <a:lnSpc>
                <a:spcPts val="950"/>
              </a:lnSpc>
              <a:spcBef>
                <a:spcPts val="30"/>
              </a:spcBef>
            </a:pPr>
            <a:r>
              <a:rPr dirty="0" sz="800" spc="125">
                <a:latin typeface="PMingLiU"/>
                <a:cs typeface="PMingLiU"/>
              </a:rPr>
              <a:t>description:</a:t>
            </a:r>
            <a:r>
              <a:rPr dirty="0" sz="800" spc="12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10">
                <a:latin typeface="PMingLiU"/>
                <a:cs typeface="PMingLiU"/>
              </a:rPr>
              <a:t>DIMM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10">
                <a:latin typeface="PMingLiU"/>
                <a:cs typeface="PMingLiU"/>
              </a:rPr>
              <a:t>DDR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5">
                <a:latin typeface="PMingLiU"/>
                <a:cs typeface="PMingLiU"/>
              </a:rPr>
              <a:t>Synchronous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266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95">
                <a:latin typeface="PMingLiU"/>
                <a:cs typeface="PMingLiU"/>
              </a:rPr>
              <a:t>MHz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5">
                <a:latin typeface="PMingLiU"/>
                <a:cs typeface="PMingLiU"/>
              </a:rPr>
              <a:t>(3.8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4">
                <a:latin typeface="PMingLiU"/>
                <a:cs typeface="PMingLiU"/>
              </a:rPr>
              <a:t>ns)</a:t>
            </a:r>
            <a:r>
              <a:rPr dirty="0" sz="800" spc="7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size: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40">
                <a:latin typeface="PMingLiU"/>
                <a:cs typeface="PMingLiU"/>
              </a:rPr>
              <a:t>256MB</a:t>
            </a:r>
            <a:endParaRPr sz="800">
              <a:latin typeface="PMingLiU"/>
              <a:cs typeface="PMingLiU"/>
            </a:endParaRPr>
          </a:p>
          <a:p>
            <a:pPr marL="227329">
              <a:lnSpc>
                <a:spcPts val="910"/>
              </a:lnSpc>
            </a:pPr>
            <a:r>
              <a:rPr dirty="0" sz="800" spc="100">
                <a:latin typeface="PMingLiU"/>
                <a:cs typeface="PMingLiU"/>
              </a:rPr>
              <a:t>width:</a:t>
            </a:r>
            <a:r>
              <a:rPr dirty="0" sz="800" spc="1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64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50">
                <a:latin typeface="PMingLiU"/>
                <a:cs typeface="PMingLiU"/>
              </a:rPr>
              <a:t>bits</a:t>
            </a:r>
            <a:endParaRPr sz="800">
              <a:latin typeface="PMingLiU"/>
              <a:cs typeface="PMingLiU"/>
            </a:endParaRPr>
          </a:p>
          <a:p>
            <a:pPr marL="227329" marR="1564005">
              <a:lnSpc>
                <a:spcPts val="950"/>
              </a:lnSpc>
              <a:spcBef>
                <a:spcPts val="30"/>
              </a:spcBef>
            </a:pPr>
            <a:r>
              <a:rPr dirty="0" sz="800" spc="114">
                <a:latin typeface="PMingLiU"/>
                <a:cs typeface="PMingLiU"/>
              </a:rPr>
              <a:t>clock:</a:t>
            </a:r>
            <a:r>
              <a:rPr dirty="0" sz="800" spc="114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25">
                <a:latin typeface="PMingLiU"/>
                <a:cs typeface="PMingLiU"/>
              </a:rPr>
              <a:t>266MHz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(3.8ns)</a:t>
            </a:r>
            <a:r>
              <a:rPr dirty="0" sz="800" spc="80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[...]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9" action="ppaction://hlinksldjump"/>
              </a:rPr>
              <a:t>Cursul</a:t>
            </a:r>
            <a:r>
              <a:rPr dirty="0" baseline="5555" sz="750" spc="-52">
                <a:hlinkClick r:id="rId9" action="ppaction://hlinksldjump"/>
              </a:rPr>
              <a:t> </a:t>
            </a:r>
            <a:r>
              <a:rPr dirty="0" baseline="5555" sz="750" spc="-67">
                <a:hlinkClick r:id="rId9" action="ppaction://hlinksldjump"/>
              </a:rPr>
              <a:t>9,</a:t>
            </a:r>
            <a:r>
              <a:rPr dirty="0" baseline="5555" sz="750" spc="-67">
                <a:hlinkClick r:id="rId9" action="ppaction://hlinksldjump"/>
              </a:rPr>
              <a:t> </a:t>
            </a:r>
            <a:r>
              <a:rPr dirty="0" baseline="5555" sz="750" spc="-60">
                <a:hlinkClick r:id="rId9" action="ppaction://hlinksldjump"/>
              </a:rPr>
              <a:t>Considerente</a:t>
            </a:r>
            <a:r>
              <a:rPr dirty="0" baseline="5555" sz="750" spc="-60">
                <a:hlinkClick r:id="rId9" action="ppaction://hlinksldjump"/>
              </a:rPr>
              <a:t> </a:t>
            </a:r>
            <a:r>
              <a:rPr dirty="0" baseline="5555" sz="750" spc="-75">
                <a:hlinkClick r:id="rId9" action="ppaction://hlinksldjump"/>
              </a:rPr>
              <a:t>h</a:t>
            </a:r>
            <a:r>
              <a:rPr dirty="0" baseline="5555" sz="750" spc="-89">
                <a:hlinkClick r:id="rId9" action="ppaction://hlinksldjump"/>
              </a:rPr>
              <a:t>a</a:t>
            </a:r>
            <a:r>
              <a:rPr dirty="0" baseline="5555" sz="750" spc="-52">
                <a:hlinkClick r:id="rId9" action="ppaction://hlinksldjump"/>
              </a:rPr>
              <a:t>rd</a:t>
            </a:r>
            <a:r>
              <a:rPr dirty="0" baseline="5555" sz="750" spc="-104">
                <a:hlinkClick r:id="rId9" action="ppaction://hlinksldjump"/>
              </a:rPr>
              <a:t>w</a:t>
            </a:r>
            <a:r>
              <a:rPr dirty="0" baseline="5555" sz="750" spc="-97">
                <a:hlinkClick r:id="rId9" action="ppaction://hlinksldjump"/>
              </a:rPr>
              <a:t>a</a:t>
            </a:r>
            <a:r>
              <a:rPr dirty="0" baseline="5555" sz="750" spc="-67">
                <a:hlinkClick r:id="rId9" action="ppaction://hlinksldjump"/>
              </a:rPr>
              <a:t>re.</a:t>
            </a:r>
            <a:r>
              <a:rPr dirty="0" baseline="5555" sz="750" spc="82">
                <a:hlinkClick r:id="rId9" action="ppaction://hlinksldjump"/>
              </a:rPr>
              <a:t> </a:t>
            </a:r>
            <a:r>
              <a:rPr dirty="0" baseline="5555" sz="750" spc="-7">
                <a:hlinkClick r:id="rId9" action="ppaction://hlinksldjump"/>
              </a:rPr>
              <a:t>Ma</a:t>
            </a:r>
            <a:r>
              <a:rPr dirty="0" baseline="5555" sz="750" spc="-352">
                <a:hlinkClick r:id="rId9" action="ppaction://hlinksldjump"/>
              </a:rPr>
              <a:t>s</a:t>
            </a:r>
            <a:r>
              <a:rPr dirty="0" sz="500" spc="-10">
                <a:hlinkClick r:id="rId9" action="ppaction://hlinksldjump"/>
              </a:rPr>
              <a:t>,</a:t>
            </a:r>
            <a:r>
              <a:rPr dirty="0" baseline="5555" sz="750" spc="-37">
                <a:hlinkClick r:id="rId9" action="ppaction://hlinksldjump"/>
              </a:rPr>
              <a:t>ini</a:t>
            </a:r>
            <a:r>
              <a:rPr dirty="0" baseline="5555" sz="750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virtuale</a:t>
            </a:r>
            <a:endParaRPr baseline="5555" sz="750"/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22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68170">
              <a:lnSpc>
                <a:spcPct val="100000"/>
              </a:lnSpc>
            </a:pPr>
            <a:r>
              <a:rPr dirty="0" spc="-70"/>
              <a:t>Inf</a:t>
            </a:r>
            <a:r>
              <a:rPr dirty="0" spc="-125"/>
              <a:t>o</a:t>
            </a:r>
            <a:r>
              <a:rPr dirty="0" spc="-65"/>
              <a:t>rma</a:t>
            </a:r>
            <a:r>
              <a:rPr dirty="0" spc="-285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/>
              <a:t>ii</a:t>
            </a:r>
            <a:r>
              <a:rPr dirty="0" sz="1200" spc="10"/>
              <a:t> </a:t>
            </a:r>
            <a:r>
              <a:rPr dirty="0" sz="1200" spc="-80"/>
              <a:t>des</a:t>
            </a:r>
            <a:r>
              <a:rPr dirty="0" sz="1200" spc="-125"/>
              <a:t>p</a:t>
            </a:r>
            <a:r>
              <a:rPr dirty="0" sz="1200" spc="-75"/>
              <a:t>re</a:t>
            </a:r>
            <a:r>
              <a:rPr dirty="0" sz="1200" spc="15"/>
              <a:t> </a:t>
            </a:r>
            <a:r>
              <a:rPr dirty="0" sz="1200" spc="-95"/>
              <a:t>mem</a:t>
            </a:r>
            <a:r>
              <a:rPr dirty="0" sz="1200" spc="-105"/>
              <a:t>o</a:t>
            </a:r>
            <a:r>
              <a:rPr dirty="0" sz="1200" spc="-50"/>
              <a:t>rie</a:t>
            </a:r>
            <a:r>
              <a:rPr dirty="0" sz="1200" spc="-145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0"/>
              <a:t> </a:t>
            </a:r>
            <a:r>
              <a:rPr dirty="0" sz="1200" spc="-35"/>
              <a:t>Linux</a:t>
            </a:r>
            <a:r>
              <a:rPr dirty="0" sz="1200" spc="10"/>
              <a:t> </a:t>
            </a:r>
            <a:r>
              <a:rPr dirty="0" sz="1200" spc="-30"/>
              <a:t>(2)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684936"/>
            <a:ext cx="3989704" cy="168275"/>
          </a:xfrm>
          <a:custGeom>
            <a:avLst/>
            <a:gdLst/>
            <a:ahLst/>
            <a:cxnLst/>
            <a:rect l="l" t="t" r="r" b="b"/>
            <a:pathLst>
              <a:path w="3989704" h="1682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7790"/>
                </a:lnTo>
                <a:lnTo>
                  <a:pt x="3989654" y="16779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840067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2896768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2884068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2934868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729170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779945"/>
            <a:ext cx="50749" cy="21168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884326"/>
            <a:ext cx="3989704" cy="2063750"/>
          </a:xfrm>
          <a:custGeom>
            <a:avLst/>
            <a:gdLst/>
            <a:ahLst/>
            <a:cxnLst/>
            <a:rect l="l" t="t" r="r" b="b"/>
            <a:pathLst>
              <a:path w="3989704" h="2063750">
                <a:moveTo>
                  <a:pt x="3989654" y="0"/>
                </a:moveTo>
                <a:lnTo>
                  <a:pt x="0" y="0"/>
                </a:lnTo>
                <a:lnTo>
                  <a:pt x="0" y="2012442"/>
                </a:lnTo>
                <a:lnTo>
                  <a:pt x="4008" y="2032166"/>
                </a:lnTo>
                <a:lnTo>
                  <a:pt x="14922" y="2048319"/>
                </a:lnTo>
                <a:lnTo>
                  <a:pt x="31075" y="2059233"/>
                </a:lnTo>
                <a:lnTo>
                  <a:pt x="50800" y="2063242"/>
                </a:lnTo>
                <a:lnTo>
                  <a:pt x="3938854" y="2063242"/>
                </a:lnTo>
                <a:lnTo>
                  <a:pt x="3958579" y="2059233"/>
                </a:lnTo>
                <a:lnTo>
                  <a:pt x="3974732" y="2048319"/>
                </a:lnTo>
                <a:lnTo>
                  <a:pt x="3985646" y="2032166"/>
                </a:lnTo>
                <a:lnTo>
                  <a:pt x="3989654" y="201244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767245"/>
            <a:ext cx="0" cy="2148840"/>
          </a:xfrm>
          <a:custGeom>
            <a:avLst/>
            <a:gdLst/>
            <a:ahLst/>
            <a:cxnLst/>
            <a:rect l="l" t="t" r="r" b="b"/>
            <a:pathLst>
              <a:path w="0" h="2148840">
                <a:moveTo>
                  <a:pt x="0" y="214857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7545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7418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7291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687806"/>
            <a:ext cx="212280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Spa</a:t>
            </a:r>
            <a:r>
              <a:rPr dirty="0" sz="900" spc="-16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-11111" sz="750" spc="-52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baseline="-11111" sz="750" spc="-127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iu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mem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900" spc="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cup</a:t>
            </a:r>
            <a:r>
              <a:rPr dirty="0" sz="900" spc="1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120">
                <a:solidFill>
                  <a:srgbClr val="FFFFFF"/>
                </a:solidFill>
                <a:latin typeface="PMingLiU"/>
                <a:cs typeface="PMingLiU"/>
              </a:rPr>
              <a:t>/proc</a:t>
            </a:r>
            <a:endParaRPr sz="9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800" spc="70">
                <a:latin typeface="PMingLiU"/>
                <a:cs typeface="PMingLiU"/>
              </a:rPr>
              <a:t>anaconda:/hom</a:t>
            </a:r>
            <a:r>
              <a:rPr dirty="0" sz="800" spc="60">
                <a:latin typeface="PMingLiU"/>
                <a:cs typeface="PMingLiU"/>
              </a:rPr>
              <a:t>e</a:t>
            </a:r>
            <a:r>
              <a:rPr dirty="0" sz="800" spc="95">
                <a:latin typeface="PMingLiU"/>
                <a:cs typeface="PMingLiU"/>
              </a:rPr>
              <a:t>/razvan#</a:t>
            </a:r>
            <a:r>
              <a:rPr dirty="0" sz="800" spc="130">
                <a:solidFill>
                  <a:srgbClr val="FF0000"/>
                </a:solidFill>
                <a:latin typeface="PMingLiU"/>
                <a:cs typeface="PMingLiU"/>
              </a:rPr>
              <a:t>cat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204">
                <a:solidFill>
                  <a:srgbClr val="FF0000"/>
                </a:solidFill>
                <a:latin typeface="PMingLiU"/>
                <a:cs typeface="PMingLiU"/>
              </a:rPr>
              <a:t>/</a:t>
            </a:r>
            <a:r>
              <a:rPr dirty="0" sz="800" spc="65">
                <a:solidFill>
                  <a:srgbClr val="FF0000"/>
                </a:solidFill>
                <a:latin typeface="PMingLiU"/>
                <a:cs typeface="PMingLiU"/>
              </a:rPr>
              <a:t>proc/meminfo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5233" y="998550"/>
            <a:ext cx="509905" cy="50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255248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20">
                <a:latin typeface="PMingLiU"/>
                <a:cs typeface="PMingLiU"/>
              </a:rPr>
              <a:t>kB</a:t>
            </a:r>
            <a:endParaRPr sz="800">
              <a:latin typeface="PMingLiU"/>
              <a:cs typeface="PMingLiU"/>
            </a:endParaRPr>
          </a:p>
          <a:p>
            <a:pPr marL="66040">
              <a:lnSpc>
                <a:spcPts val="944"/>
              </a:lnSpc>
            </a:pPr>
            <a:r>
              <a:rPr dirty="0" sz="800" spc="45">
                <a:latin typeface="PMingLiU"/>
                <a:cs typeface="PMingLiU"/>
              </a:rPr>
              <a:t>2</a:t>
            </a:r>
            <a:r>
              <a:rPr dirty="0" sz="800" spc="40">
                <a:latin typeface="PMingLiU"/>
                <a:cs typeface="PMingLiU"/>
              </a:rPr>
              <a:t>3</a:t>
            </a:r>
            <a:r>
              <a:rPr dirty="0" sz="800" spc="45">
                <a:latin typeface="PMingLiU"/>
                <a:cs typeface="PMingLiU"/>
              </a:rPr>
              <a:t>000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20">
                <a:latin typeface="PMingLiU"/>
                <a:cs typeface="PMingLiU"/>
              </a:rPr>
              <a:t>kB</a:t>
            </a:r>
            <a:endParaRPr sz="800">
              <a:latin typeface="PMingLiU"/>
              <a:cs typeface="PMingLiU"/>
            </a:endParaRPr>
          </a:p>
          <a:p>
            <a:pPr marL="66040">
              <a:lnSpc>
                <a:spcPts val="944"/>
              </a:lnSpc>
            </a:pPr>
            <a:r>
              <a:rPr dirty="0" sz="800" spc="45">
                <a:latin typeface="PMingLiU"/>
                <a:cs typeface="PMingLiU"/>
              </a:rPr>
              <a:t>1</a:t>
            </a:r>
            <a:r>
              <a:rPr dirty="0" sz="800" spc="40">
                <a:latin typeface="PMingLiU"/>
                <a:cs typeface="PMingLiU"/>
              </a:rPr>
              <a:t>0</a:t>
            </a:r>
            <a:r>
              <a:rPr dirty="0" sz="800" spc="45">
                <a:latin typeface="PMingLiU"/>
                <a:cs typeface="PMingLiU"/>
              </a:rPr>
              <a:t>576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20">
                <a:latin typeface="PMingLiU"/>
                <a:cs typeface="PMingLiU"/>
              </a:rPr>
              <a:t>kB</a:t>
            </a:r>
            <a:endParaRPr sz="800">
              <a:latin typeface="PMingLiU"/>
              <a:cs typeface="PMingLiU"/>
            </a:endParaRPr>
          </a:p>
          <a:p>
            <a:pPr marL="66040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50640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20">
                <a:latin typeface="PMingLiU"/>
                <a:cs typeface="PMingLiU"/>
              </a:rPr>
              <a:t>kB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294" y="1003630"/>
            <a:ext cx="509905" cy="615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dirty="0" sz="800" spc="45">
                <a:latin typeface="PMingLiU"/>
                <a:cs typeface="PMingLiU"/>
              </a:rPr>
              <a:t>MemTotal: </a:t>
            </a:r>
            <a:r>
              <a:rPr dirty="0" sz="800" spc="30">
                <a:latin typeface="PMingLiU"/>
                <a:cs typeface="PMingLiU"/>
              </a:rPr>
              <a:t>MemFree:</a:t>
            </a:r>
            <a:r>
              <a:rPr dirty="0" sz="800" spc="15">
                <a:latin typeface="PMingLiU"/>
                <a:cs typeface="PMingLiU"/>
              </a:rPr>
              <a:t> </a:t>
            </a:r>
            <a:r>
              <a:rPr dirty="0" sz="800" spc="114">
                <a:latin typeface="PMingLiU"/>
                <a:cs typeface="PMingLiU"/>
              </a:rPr>
              <a:t>Buffers:</a:t>
            </a:r>
            <a:r>
              <a:rPr dirty="0" sz="800" spc="75">
                <a:latin typeface="PMingLiU"/>
                <a:cs typeface="PMingLiU"/>
              </a:rPr>
              <a:t> </a:t>
            </a:r>
            <a:r>
              <a:rPr dirty="0" sz="800" spc="70">
                <a:latin typeface="PMingLiU"/>
                <a:cs typeface="PMingLiU"/>
              </a:rPr>
              <a:t>Cached:</a:t>
            </a:r>
            <a:r>
              <a:rPr dirty="0" sz="800" spc="40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[...]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9" action="ppaction://hlinksldjump"/>
              </a:rPr>
              <a:t>Cursul</a:t>
            </a:r>
            <a:r>
              <a:rPr dirty="0" baseline="5555" sz="750" spc="-52">
                <a:hlinkClick r:id="rId9" action="ppaction://hlinksldjump"/>
              </a:rPr>
              <a:t> </a:t>
            </a:r>
            <a:r>
              <a:rPr dirty="0" baseline="5555" sz="750" spc="-67">
                <a:hlinkClick r:id="rId9" action="ppaction://hlinksldjump"/>
              </a:rPr>
              <a:t>9,</a:t>
            </a:r>
            <a:r>
              <a:rPr dirty="0" baseline="5555" sz="750" spc="-67">
                <a:hlinkClick r:id="rId9" action="ppaction://hlinksldjump"/>
              </a:rPr>
              <a:t> </a:t>
            </a:r>
            <a:r>
              <a:rPr dirty="0" baseline="5555" sz="750" spc="-60">
                <a:hlinkClick r:id="rId9" action="ppaction://hlinksldjump"/>
              </a:rPr>
              <a:t>Considerente</a:t>
            </a:r>
            <a:r>
              <a:rPr dirty="0" baseline="5555" sz="750" spc="-60">
                <a:hlinkClick r:id="rId9" action="ppaction://hlinksldjump"/>
              </a:rPr>
              <a:t> </a:t>
            </a:r>
            <a:r>
              <a:rPr dirty="0" baseline="5555" sz="750" spc="-75">
                <a:hlinkClick r:id="rId9" action="ppaction://hlinksldjump"/>
              </a:rPr>
              <a:t>h</a:t>
            </a:r>
            <a:r>
              <a:rPr dirty="0" baseline="5555" sz="750" spc="-89">
                <a:hlinkClick r:id="rId9" action="ppaction://hlinksldjump"/>
              </a:rPr>
              <a:t>a</a:t>
            </a:r>
            <a:r>
              <a:rPr dirty="0" baseline="5555" sz="750" spc="-52">
                <a:hlinkClick r:id="rId9" action="ppaction://hlinksldjump"/>
              </a:rPr>
              <a:t>rd</a:t>
            </a:r>
            <a:r>
              <a:rPr dirty="0" baseline="5555" sz="750" spc="-104">
                <a:hlinkClick r:id="rId9" action="ppaction://hlinksldjump"/>
              </a:rPr>
              <a:t>w</a:t>
            </a:r>
            <a:r>
              <a:rPr dirty="0" baseline="5555" sz="750" spc="-97">
                <a:hlinkClick r:id="rId9" action="ppaction://hlinksldjump"/>
              </a:rPr>
              <a:t>a</a:t>
            </a:r>
            <a:r>
              <a:rPr dirty="0" baseline="5555" sz="750" spc="-67">
                <a:hlinkClick r:id="rId9" action="ppaction://hlinksldjump"/>
              </a:rPr>
              <a:t>re.</a:t>
            </a:r>
            <a:r>
              <a:rPr dirty="0" baseline="5555" sz="750" spc="82">
                <a:hlinkClick r:id="rId9" action="ppaction://hlinksldjump"/>
              </a:rPr>
              <a:t> </a:t>
            </a:r>
            <a:r>
              <a:rPr dirty="0" baseline="5555" sz="750" spc="-7">
                <a:hlinkClick r:id="rId9" action="ppaction://hlinksldjump"/>
              </a:rPr>
              <a:t>Ma</a:t>
            </a:r>
            <a:r>
              <a:rPr dirty="0" baseline="5555" sz="750" spc="-352">
                <a:hlinkClick r:id="rId9" action="ppaction://hlinksldjump"/>
              </a:rPr>
              <a:t>s</a:t>
            </a:r>
            <a:r>
              <a:rPr dirty="0" sz="500" spc="-10">
                <a:hlinkClick r:id="rId9" action="ppaction://hlinksldjump"/>
              </a:rPr>
              <a:t>,</a:t>
            </a:r>
            <a:r>
              <a:rPr dirty="0" baseline="5555" sz="750" spc="-37">
                <a:hlinkClick r:id="rId9" action="ppaction://hlinksldjump"/>
              </a:rPr>
              <a:t>ini</a:t>
            </a:r>
            <a:r>
              <a:rPr dirty="0" baseline="5555" sz="750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virtuale</a:t>
            </a:r>
            <a:endParaRPr baseline="5555" sz="750"/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23</a:t>
            </a:r>
            <a:r>
              <a:rPr dirty="0" spc="-25"/>
              <a:t>/51</a:t>
            </a: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37769" y="1622454"/>
          <a:ext cx="3486150" cy="124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0821"/>
                <a:gridCol w="483999"/>
                <a:gridCol w="483949"/>
                <a:gridCol w="510863"/>
                <a:gridCol w="537742"/>
                <a:gridCol w="398642"/>
              </a:tblGrid>
              <a:tr h="122855">
                <a:tc gridSpan="6">
                  <a:txBody>
                    <a:bodyPr/>
                    <a:lstStyle/>
                    <a:p>
                      <a:pPr marL="22225">
                        <a:lnSpc>
                          <a:spcPts val="78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anaconda:/hom</a:t>
                      </a:r>
                      <a:r>
                        <a:rPr dirty="0" sz="800" spc="-5">
                          <a:latin typeface="PMingLiU"/>
                          <a:cs typeface="PMingLiU"/>
                        </a:rPr>
                        <a:t>e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/razvan#</a:t>
                      </a:r>
                      <a:r>
                        <a:rPr dirty="0" sz="800">
                          <a:solidFill>
                            <a:srgbClr val="FF0000"/>
                          </a:solidFill>
                          <a:latin typeface="PMingLiU"/>
                          <a:cs typeface="PMingLiU"/>
                        </a:rPr>
                        <a:t>free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0712">
                <a:tc>
                  <a:txBody>
                    <a:bodyPr/>
                    <a:lstStyle/>
                    <a:p>
                      <a:pPr algn="r" marR="126364">
                        <a:lnSpc>
                          <a:spcPts val="76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total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76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used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76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free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76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shared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ts val="760"/>
                        </a:lnSpc>
                      </a:pPr>
                      <a:r>
                        <a:rPr dirty="0" sz="800" spc="-5">
                          <a:latin typeface="PMingLiU"/>
                          <a:cs typeface="PMingLiU"/>
                        </a:rPr>
                        <a:t>b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uffers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76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cached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</a:tr>
              <a:tr h="120199">
                <a:tc>
                  <a:txBody>
                    <a:bodyPr/>
                    <a:lstStyle/>
                    <a:p>
                      <a:pPr algn="r" marR="126364">
                        <a:lnSpc>
                          <a:spcPts val="835"/>
                        </a:lnSpc>
                        <a:tabLst>
                          <a:tab pos="591185" algn="l"/>
                        </a:tabLst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Mem: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	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2552</a:t>
                      </a:r>
                      <a:r>
                        <a:rPr dirty="0" sz="800" spc="-5">
                          <a:latin typeface="PMingLiU"/>
                          <a:cs typeface="PMingLiU"/>
                        </a:rPr>
                        <a:t>4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8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232288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22960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0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10584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50692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</a:tr>
              <a:tr h="120192">
                <a:tc>
                  <a:txBody>
                    <a:bodyPr/>
                    <a:lstStyle/>
                    <a:p>
                      <a:pPr algn="r" marR="72390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-/+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 spc="5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buffers/cache: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171012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84236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</a:tr>
              <a:tr h="110706">
                <a:tc>
                  <a:txBody>
                    <a:bodyPr/>
                    <a:lstStyle/>
                    <a:p>
                      <a:pPr algn="r" marR="126364">
                        <a:lnSpc>
                          <a:spcPts val="835"/>
                        </a:lnSpc>
                        <a:tabLst>
                          <a:tab pos="591185" algn="l"/>
                        </a:tabLst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Swap: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	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763048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218940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5441</a:t>
                      </a:r>
                      <a:r>
                        <a:rPr dirty="0" sz="800" spc="-5">
                          <a:latin typeface="PMingLiU"/>
                          <a:cs typeface="PMingLiU"/>
                        </a:rPr>
                        <a:t>0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8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</a:tr>
              <a:tr h="129685">
                <a:tc gridSpan="6">
                  <a:txBody>
                    <a:bodyPr/>
                    <a:lstStyle/>
                    <a:p>
                      <a:pPr marL="22225">
                        <a:lnSpc>
                          <a:spcPts val="91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anaconda:/hom</a:t>
                      </a:r>
                      <a:r>
                        <a:rPr dirty="0" sz="800" spc="-5">
                          <a:latin typeface="PMingLiU"/>
                          <a:cs typeface="PMingLiU"/>
                        </a:rPr>
                        <a:t>e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/razvan#</a:t>
                      </a:r>
                      <a:r>
                        <a:rPr dirty="0" sz="800">
                          <a:solidFill>
                            <a:srgbClr val="FF0000"/>
                          </a:solidFill>
                          <a:latin typeface="PMingLiU"/>
                          <a:cs typeface="PMingLiU"/>
                        </a:rPr>
                        <a:t>free</a:t>
                      </a:r>
                      <a:r>
                        <a:rPr dirty="0" sz="800">
                          <a:solidFill>
                            <a:srgbClr val="FF0000"/>
                          </a:solidFill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 spc="5">
                          <a:solidFill>
                            <a:srgbClr val="FF0000"/>
                          </a:solidFill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solidFill>
                            <a:srgbClr val="FF0000"/>
                          </a:solidFill>
                          <a:latin typeface="PMingLiU"/>
                          <a:cs typeface="PMingLiU"/>
                        </a:rPr>
                        <a:t>-m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0199">
                <a:tc>
                  <a:txBody>
                    <a:bodyPr/>
                    <a:lstStyle/>
                    <a:p>
                      <a:pPr algn="r" marR="126364">
                        <a:lnSpc>
                          <a:spcPts val="76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total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76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used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76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free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ts val="76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shared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ts val="76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buffers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760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cached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</a:tr>
              <a:tr h="120192">
                <a:tc>
                  <a:txBody>
                    <a:bodyPr/>
                    <a:lstStyle/>
                    <a:p>
                      <a:pPr algn="r" marR="126364">
                        <a:lnSpc>
                          <a:spcPts val="835"/>
                        </a:lnSpc>
                        <a:tabLst>
                          <a:tab pos="913765" algn="r"/>
                        </a:tabLst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Mem: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249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227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22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0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10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835"/>
                        </a:lnSpc>
                      </a:pPr>
                      <a:r>
                        <a:rPr dirty="0" sz="800" spc="-5">
                          <a:latin typeface="PMingLiU"/>
                          <a:cs typeface="PMingLiU"/>
                        </a:rPr>
                        <a:t>4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9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</a:tr>
              <a:tr h="120192">
                <a:tc>
                  <a:txBody>
                    <a:bodyPr/>
                    <a:lstStyle/>
                    <a:p>
                      <a:pPr algn="r" marR="72390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-/+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 spc="5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buffers/cache: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167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81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</a:tr>
              <a:tr h="174206">
                <a:tc>
                  <a:txBody>
                    <a:bodyPr/>
                    <a:lstStyle/>
                    <a:p>
                      <a:pPr algn="r" marR="126364">
                        <a:lnSpc>
                          <a:spcPts val="835"/>
                        </a:lnSpc>
                        <a:tabLst>
                          <a:tab pos="913765" algn="r"/>
                        </a:tabLst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Swap: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745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213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ts val="835"/>
                        </a:lnSpc>
                      </a:pPr>
                      <a:r>
                        <a:rPr dirty="0" sz="800">
                          <a:latin typeface="PMingLiU"/>
                          <a:cs typeface="PMingLiU"/>
                        </a:rPr>
                        <a:t>531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B="0" marT="0">
                    <a:solidFill>
                      <a:srgbClr val="E9CCC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32860">
              <a:lnSpc>
                <a:spcPct val="100000"/>
              </a:lnSpc>
            </a:pPr>
            <a:r>
              <a:rPr dirty="0" spc="-30"/>
              <a:t>Discuri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644255"/>
            <a:ext cx="3706495" cy="238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410209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folosite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ersisten</a:t>
            </a:r>
            <a:r>
              <a:rPr dirty="0" sz="1100" spc="-5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25">
                <a:latin typeface="Tahoma"/>
                <a:cs typeface="Tahoma"/>
              </a:rPr>
              <a:t>ii: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date,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rograme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spa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15">
                <a:latin typeface="Tahoma"/>
                <a:cs typeface="Tahoma"/>
              </a:rPr>
              <a:t>iul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</a:t>
            </a:r>
            <a:r>
              <a:rPr dirty="0" sz="1100" spc="-125">
                <a:latin typeface="Tahoma"/>
                <a:cs typeface="Tahoma"/>
              </a:rPr>
              <a:t>w</a:t>
            </a:r>
            <a:r>
              <a:rPr dirty="0" sz="1100" spc="-65">
                <a:latin typeface="Tahoma"/>
                <a:cs typeface="Tahoma"/>
              </a:rPr>
              <a:t>ap: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tem</a:t>
            </a:r>
            <a:r>
              <a:rPr dirty="0" sz="1100" spc="-15">
                <a:latin typeface="Tahoma"/>
                <a:cs typeface="Tahoma"/>
              </a:rPr>
              <a:t>p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ii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mem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60">
                <a:latin typeface="Tahoma"/>
                <a:cs typeface="Tahoma"/>
              </a:rPr>
              <a:t>RAM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3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and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aceasta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insuficien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30">
                <a:latin typeface="Tahoma"/>
                <a:cs typeface="Tahoma"/>
              </a:rPr>
              <a:t>a)</a:t>
            </a:r>
            <a:endParaRPr sz="1100">
              <a:latin typeface="Tahoma"/>
              <a:cs typeface="Tahoma"/>
            </a:endParaRPr>
          </a:p>
          <a:p>
            <a:pPr marL="160655" marR="16256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disk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drive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0">
                <a:latin typeface="Tahoma"/>
                <a:cs typeface="Tahoma"/>
              </a:rPr>
              <a:t>(HDD),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solid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drive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(SSD),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CD-ROM,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USB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flash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45">
                <a:latin typeface="Tahoma"/>
                <a:cs typeface="Tahoma"/>
              </a:rPr>
              <a:t>ive</a:t>
            </a:r>
            <a:endParaRPr sz="1100">
              <a:latin typeface="Tahoma"/>
              <a:cs typeface="Tahoma"/>
            </a:endParaRPr>
          </a:p>
          <a:p>
            <a:pPr marL="160655" marR="31750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25">
                <a:latin typeface="Tahoma"/>
                <a:cs typeface="Tahoma"/>
              </a:rPr>
              <a:t>in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>
                <a:latin typeface="Tahoma"/>
                <a:cs typeface="Tahoma"/>
              </a:rPr>
              <a:t>rti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10">
                <a:latin typeface="Tahoma"/>
                <a:cs typeface="Tahoma"/>
              </a:rPr>
              <a:t>ii,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i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>
                <a:latin typeface="Tahoma"/>
                <a:cs typeface="Tahoma"/>
              </a:rPr>
              <a:t>rti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20">
                <a:latin typeface="Tahoma"/>
                <a:cs typeface="Tahoma"/>
              </a:rPr>
              <a:t>iile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rmatate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sisteme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55">
                <a:latin typeface="Tahoma"/>
                <a:cs typeface="Tahoma"/>
              </a:rPr>
              <a:t>iere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40">
                <a:latin typeface="Tahoma"/>
                <a:cs typeface="Tahoma"/>
              </a:rPr>
              <a:t>ıncete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de</a:t>
            </a:r>
            <a:r>
              <a:rPr dirty="0" sz="1100" spc="-6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15">
                <a:latin typeface="Tahoma"/>
                <a:cs typeface="Tahoma"/>
              </a:rPr>
              <a:t>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restul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sist</a:t>
            </a:r>
            <a:r>
              <a:rPr dirty="0" sz="1100" spc="-40">
                <a:latin typeface="Tahoma"/>
                <a:cs typeface="Tahoma"/>
              </a:rPr>
              <a:t>emului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20">
                <a:latin typeface="Tahoma"/>
                <a:cs typeface="Tahoma"/>
              </a:rPr>
              <a:t>racteristici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capacitate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0">
                <a:latin typeface="Tahoma"/>
                <a:cs typeface="Tahoma"/>
              </a:rPr>
              <a:t>(GB,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>
                <a:latin typeface="Tahoma"/>
                <a:cs typeface="Tahoma"/>
              </a:rPr>
              <a:t>T</a:t>
            </a:r>
            <a:r>
              <a:rPr dirty="0" sz="1000" spc="75">
                <a:latin typeface="Tahoma"/>
                <a:cs typeface="Tahoma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rata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tran</a:t>
            </a:r>
            <a:r>
              <a:rPr dirty="0" sz="1000" spc="-65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f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>
                <a:latin typeface="Tahoma"/>
                <a:cs typeface="Tahoma"/>
              </a:rPr>
              <a:t>(Mbit/s)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fiabilitate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24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34565">
              <a:lnSpc>
                <a:spcPct val="100000"/>
              </a:lnSpc>
            </a:pPr>
            <a:r>
              <a:rPr dirty="0" spc="-70"/>
              <a:t>Inf</a:t>
            </a:r>
            <a:r>
              <a:rPr dirty="0" spc="-125"/>
              <a:t>o</a:t>
            </a:r>
            <a:r>
              <a:rPr dirty="0" spc="-65"/>
              <a:t>rma</a:t>
            </a:r>
            <a:r>
              <a:rPr dirty="0" spc="-285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/>
              <a:t>ii</a:t>
            </a:r>
            <a:r>
              <a:rPr dirty="0" sz="1200" spc="10"/>
              <a:t> </a:t>
            </a:r>
            <a:r>
              <a:rPr dirty="0" sz="1200" spc="-80"/>
              <a:t>des</a:t>
            </a:r>
            <a:r>
              <a:rPr dirty="0" sz="1200" spc="-125"/>
              <a:t>p</a:t>
            </a:r>
            <a:r>
              <a:rPr dirty="0" sz="1200" spc="-75"/>
              <a:t>re</a:t>
            </a:r>
            <a:r>
              <a:rPr dirty="0" sz="1200" spc="15"/>
              <a:t> </a:t>
            </a:r>
            <a:r>
              <a:rPr dirty="0" sz="1200" spc="-45"/>
              <a:t>discuri</a:t>
            </a:r>
            <a:r>
              <a:rPr dirty="0" sz="1200" spc="-145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5"/>
              <a:t> </a:t>
            </a:r>
            <a:r>
              <a:rPr dirty="0" sz="1200" spc="-35"/>
              <a:t>Linux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915987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069632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3254959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3242259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3293059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960221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010983"/>
            <a:ext cx="50749" cy="2243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113891"/>
            <a:ext cx="3989704" cy="2192020"/>
          </a:xfrm>
          <a:custGeom>
            <a:avLst/>
            <a:gdLst/>
            <a:ahLst/>
            <a:cxnLst/>
            <a:rect l="l" t="t" r="r" b="b"/>
            <a:pathLst>
              <a:path w="3989704" h="2192020">
                <a:moveTo>
                  <a:pt x="3989654" y="0"/>
                </a:moveTo>
                <a:lnTo>
                  <a:pt x="0" y="0"/>
                </a:lnTo>
                <a:lnTo>
                  <a:pt x="0" y="2141067"/>
                </a:lnTo>
                <a:lnTo>
                  <a:pt x="4008" y="2160792"/>
                </a:lnTo>
                <a:lnTo>
                  <a:pt x="14922" y="2176945"/>
                </a:lnTo>
                <a:lnTo>
                  <a:pt x="31075" y="2187859"/>
                </a:lnTo>
                <a:lnTo>
                  <a:pt x="50800" y="2191867"/>
                </a:lnTo>
                <a:lnTo>
                  <a:pt x="3938854" y="2191867"/>
                </a:lnTo>
                <a:lnTo>
                  <a:pt x="3958579" y="2187859"/>
                </a:lnTo>
                <a:lnTo>
                  <a:pt x="3974732" y="2176945"/>
                </a:lnTo>
                <a:lnTo>
                  <a:pt x="3985646" y="2160792"/>
                </a:lnTo>
                <a:lnTo>
                  <a:pt x="3989654" y="2141067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998296"/>
            <a:ext cx="0" cy="2275840"/>
          </a:xfrm>
          <a:custGeom>
            <a:avLst/>
            <a:gdLst/>
            <a:ahLst/>
            <a:cxnLst/>
            <a:rect l="l" t="t" r="r" b="b"/>
            <a:pathLst>
              <a:path w="0" h="2275840">
                <a:moveTo>
                  <a:pt x="0" y="22757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9855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9728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9601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457629"/>
            <a:ext cx="3721100" cy="789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9560" marR="508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fiec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disc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intr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direct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25">
                <a:latin typeface="PMingLiU"/>
                <a:cs typeface="PMingLiU"/>
              </a:rPr>
              <a:t>/dev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intr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tip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dis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15">
                <a:latin typeface="Tahoma"/>
                <a:cs typeface="Tahoma"/>
              </a:rPr>
              <a:t>ozitiv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bl</a:t>
            </a:r>
            <a:r>
              <a:rPr dirty="0" sz="1100" spc="-1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ck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bl</a:t>
            </a:r>
            <a:r>
              <a:rPr dirty="0" sz="1100" spc="-45" i="1">
                <a:latin typeface="Trebuchet MS"/>
                <a:cs typeface="Trebuchet MS"/>
              </a:rPr>
              <a:t>o</a:t>
            </a:r>
            <a:r>
              <a:rPr dirty="0" sz="1100" spc="-25" i="1">
                <a:latin typeface="Trebuchet MS"/>
                <a:cs typeface="Trebuchet MS"/>
              </a:rPr>
              <a:t>ck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devic</a:t>
            </a:r>
            <a:r>
              <a:rPr dirty="0" sz="1100" spc="-5" i="1">
                <a:latin typeface="Trebuchet MS"/>
                <a:cs typeface="Trebuchet MS"/>
              </a:rPr>
              <a:t>e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discuri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baseline="-11111" sz="750" spc="-52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baseline="-11111" sz="750" spc="-11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ozitive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tip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900" spc="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ck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800" spc="80">
                <a:latin typeface="PMingLiU"/>
                <a:cs typeface="PMingLiU"/>
              </a:rPr>
              <a:t>razvan@einher</a:t>
            </a:r>
            <a:r>
              <a:rPr dirty="0" sz="800" spc="40">
                <a:latin typeface="PMingLiU"/>
                <a:cs typeface="PMingLiU"/>
              </a:rPr>
              <a:t>j</a:t>
            </a:r>
            <a:r>
              <a:rPr dirty="0" sz="800" spc="105">
                <a:latin typeface="PMingLiU"/>
                <a:cs typeface="PMingLiU"/>
              </a:rPr>
              <a:t>ar:~$</a:t>
            </a:r>
            <a:r>
              <a:rPr dirty="0" sz="800" spc="204">
                <a:solidFill>
                  <a:srgbClr val="FF0000"/>
                </a:solidFill>
                <a:latin typeface="PMingLiU"/>
                <a:cs typeface="PMingLiU"/>
              </a:rPr>
              <a:t>l</a:t>
            </a:r>
            <a:r>
              <a:rPr dirty="0" sz="800" spc="110">
                <a:solidFill>
                  <a:srgbClr val="FF0000"/>
                </a:solidFill>
                <a:latin typeface="PMingLiU"/>
                <a:cs typeface="PMingLiU"/>
              </a:rPr>
              <a:t>sblk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3752" y="1228115"/>
            <a:ext cx="196151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11200" algn="l"/>
              </a:tabLst>
            </a:pPr>
            <a:r>
              <a:rPr dirty="0" sz="800" spc="-10">
                <a:latin typeface="PMingLiU"/>
                <a:cs typeface="PMingLiU"/>
              </a:rPr>
              <a:t>MAJ</a:t>
            </a:r>
            <a:r>
              <a:rPr dirty="0" sz="800" spc="-10">
                <a:latin typeface="PMingLiU"/>
                <a:cs typeface="PMingLiU"/>
              </a:rPr>
              <a:t>:</a:t>
            </a:r>
            <a:r>
              <a:rPr dirty="0" sz="800" spc="-65">
                <a:latin typeface="PMingLiU"/>
                <a:cs typeface="PMingLiU"/>
              </a:rPr>
              <a:t>MIN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65">
                <a:latin typeface="PMingLiU"/>
                <a:cs typeface="PMingLiU"/>
              </a:rPr>
              <a:t>RM</a:t>
            </a:r>
            <a:r>
              <a:rPr dirty="0" sz="800">
                <a:latin typeface="PMingLiU"/>
                <a:cs typeface="PMingLiU"/>
              </a:rPr>
              <a:t>	</a:t>
            </a:r>
            <a:r>
              <a:rPr dirty="0" sz="800" spc="25">
                <a:latin typeface="PMingLiU"/>
                <a:cs typeface="PMingLiU"/>
              </a:rPr>
              <a:t>SIZE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00">
                <a:latin typeface="PMingLiU"/>
                <a:cs typeface="PMingLiU"/>
              </a:rPr>
              <a:t>RO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75">
                <a:latin typeface="PMingLiU"/>
                <a:cs typeface="PMingLiU"/>
              </a:rPr>
              <a:t>T</a:t>
            </a:r>
            <a:r>
              <a:rPr dirty="0" sz="800" spc="-90">
                <a:latin typeface="PMingLiU"/>
                <a:cs typeface="PMingLiU"/>
              </a:rPr>
              <a:t>Y</a:t>
            </a:r>
            <a:r>
              <a:rPr dirty="0" sz="800" spc="-20">
                <a:latin typeface="PMingLiU"/>
                <a:cs typeface="PMingLiU"/>
              </a:rPr>
              <a:t>PE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55">
                <a:latin typeface="PMingLiU"/>
                <a:cs typeface="PMingLiU"/>
              </a:rPr>
              <a:t>MOU</a:t>
            </a:r>
            <a:r>
              <a:rPr dirty="0" sz="800" spc="-150">
                <a:latin typeface="PMingLiU"/>
                <a:cs typeface="PMingLiU"/>
              </a:rPr>
              <a:t>N</a:t>
            </a:r>
            <a:r>
              <a:rPr dirty="0" sz="800" spc="-25">
                <a:latin typeface="PMingLiU"/>
                <a:cs typeface="PMingLiU"/>
              </a:rPr>
              <a:t>TPOINT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7646" y="1348320"/>
            <a:ext cx="45593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46</a:t>
            </a:r>
            <a:r>
              <a:rPr dirty="0" sz="800" spc="40">
                <a:latin typeface="PMingLiU"/>
                <a:cs typeface="PMingLiU"/>
              </a:rPr>
              <a:t>5</a:t>
            </a:r>
            <a:r>
              <a:rPr dirty="0" sz="800" spc="50">
                <a:latin typeface="PMingLiU"/>
                <a:cs typeface="PMingLiU"/>
              </a:rPr>
              <a:t>.8G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7636" y="1468526"/>
            <a:ext cx="79375" cy="741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0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45">
                <a:latin typeface="PMingLiU"/>
                <a:cs typeface="PMingLiU"/>
              </a:rPr>
              <a:t>0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45">
                <a:latin typeface="PMingLiU"/>
                <a:cs typeface="PMingLiU"/>
              </a:rPr>
              <a:t>0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45">
                <a:latin typeface="PMingLiU"/>
                <a:cs typeface="PMingLiU"/>
              </a:rPr>
              <a:t>0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45">
                <a:latin typeface="PMingLiU"/>
                <a:cs typeface="PMingLiU"/>
              </a:rPr>
              <a:t>0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0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7294" y="1228115"/>
            <a:ext cx="671195" cy="1221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ts val="955"/>
              </a:lnSpc>
            </a:pPr>
            <a:r>
              <a:rPr dirty="0" sz="800" spc="-130">
                <a:latin typeface="PMingLiU"/>
                <a:cs typeface="PMingLiU"/>
              </a:rPr>
              <a:t>NAME</a:t>
            </a:r>
            <a:endParaRPr sz="800">
              <a:latin typeface="PMingLiU"/>
              <a:cs typeface="PMingLiU"/>
            </a:endParaRPr>
          </a:p>
          <a:p>
            <a:pPr algn="just" marL="12700">
              <a:lnSpc>
                <a:spcPts val="944"/>
              </a:lnSpc>
              <a:tabLst>
                <a:tab pos="496570" algn="l"/>
              </a:tabLst>
            </a:pPr>
            <a:r>
              <a:rPr dirty="0" sz="800" spc="85">
                <a:latin typeface="PMingLiU"/>
                <a:cs typeface="PMingLiU"/>
              </a:rPr>
              <a:t>sda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 spc="-5">
                <a:latin typeface="Times New Roman"/>
                <a:cs typeface="Times New Roman"/>
              </a:rPr>
              <a:t>	</a:t>
            </a:r>
            <a:r>
              <a:rPr dirty="0" sz="800" spc="100">
                <a:latin typeface="PMingLiU"/>
                <a:cs typeface="PMingLiU"/>
              </a:rPr>
              <a:t>8:0</a:t>
            </a:r>
            <a:endParaRPr sz="800">
              <a:latin typeface="PMingLiU"/>
              <a:cs typeface="PMingLiU"/>
            </a:endParaRPr>
          </a:p>
          <a:p>
            <a:pPr algn="just" marL="12700">
              <a:lnSpc>
                <a:spcPts val="944"/>
              </a:lnSpc>
            </a:pPr>
            <a:r>
              <a:rPr dirty="0" sz="800" spc="125">
                <a:latin typeface="PMingLiU"/>
                <a:cs typeface="PMingLiU"/>
              </a:rPr>
              <a:t>|-sda1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 spc="-5">
                <a:latin typeface="Times New Roman"/>
                <a:cs typeface="Times New Roman"/>
              </a:rPr>
              <a:t>    </a:t>
            </a:r>
            <a:r>
              <a:rPr dirty="0" sz="800" spc="70">
                <a:latin typeface="Times New Roman"/>
                <a:cs typeface="Times New Roman"/>
              </a:rPr>
              <a:t> </a:t>
            </a:r>
            <a:r>
              <a:rPr dirty="0" sz="800" spc="165">
                <a:latin typeface="PMingLiU"/>
                <a:cs typeface="PMingLiU"/>
              </a:rPr>
              <a:t>8</a:t>
            </a:r>
            <a:r>
              <a:rPr dirty="0" sz="800" spc="85">
                <a:latin typeface="PMingLiU"/>
                <a:cs typeface="PMingLiU"/>
              </a:rPr>
              <a:t>:</a:t>
            </a:r>
            <a:r>
              <a:rPr dirty="0" sz="800" spc="45">
                <a:latin typeface="PMingLiU"/>
                <a:cs typeface="PMingLiU"/>
              </a:rPr>
              <a:t>1</a:t>
            </a:r>
            <a:endParaRPr sz="800">
              <a:latin typeface="PMingLiU"/>
              <a:cs typeface="PMingLiU"/>
            </a:endParaRPr>
          </a:p>
          <a:p>
            <a:pPr algn="just" marL="12700">
              <a:lnSpc>
                <a:spcPts val="944"/>
              </a:lnSpc>
            </a:pPr>
            <a:r>
              <a:rPr dirty="0" sz="800" spc="125">
                <a:latin typeface="PMingLiU"/>
                <a:cs typeface="PMingLiU"/>
              </a:rPr>
              <a:t>|-sda2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 spc="-5">
                <a:latin typeface="Times New Roman"/>
                <a:cs typeface="Times New Roman"/>
              </a:rPr>
              <a:t>    </a:t>
            </a:r>
            <a:r>
              <a:rPr dirty="0" sz="800" spc="70">
                <a:latin typeface="Times New Roman"/>
                <a:cs typeface="Times New Roman"/>
              </a:rPr>
              <a:t> </a:t>
            </a:r>
            <a:r>
              <a:rPr dirty="0" sz="800" spc="165">
                <a:latin typeface="PMingLiU"/>
                <a:cs typeface="PMingLiU"/>
              </a:rPr>
              <a:t>8</a:t>
            </a:r>
            <a:r>
              <a:rPr dirty="0" sz="800" spc="85">
                <a:latin typeface="PMingLiU"/>
                <a:cs typeface="PMingLiU"/>
              </a:rPr>
              <a:t>:</a:t>
            </a:r>
            <a:r>
              <a:rPr dirty="0" sz="800" spc="45">
                <a:latin typeface="PMingLiU"/>
                <a:cs typeface="PMingLiU"/>
              </a:rPr>
              <a:t>2</a:t>
            </a:r>
            <a:endParaRPr sz="800">
              <a:latin typeface="PMingLiU"/>
              <a:cs typeface="PMingLiU"/>
            </a:endParaRPr>
          </a:p>
          <a:p>
            <a:pPr algn="just" marL="12700">
              <a:lnSpc>
                <a:spcPts val="944"/>
              </a:lnSpc>
            </a:pPr>
            <a:r>
              <a:rPr dirty="0" sz="800" spc="125">
                <a:latin typeface="PMingLiU"/>
                <a:cs typeface="PMingLiU"/>
              </a:rPr>
              <a:t>|-sda3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 spc="-5">
                <a:latin typeface="Times New Roman"/>
                <a:cs typeface="Times New Roman"/>
              </a:rPr>
              <a:t>    </a:t>
            </a:r>
            <a:r>
              <a:rPr dirty="0" sz="800" spc="70">
                <a:latin typeface="Times New Roman"/>
                <a:cs typeface="Times New Roman"/>
              </a:rPr>
              <a:t> </a:t>
            </a:r>
            <a:r>
              <a:rPr dirty="0" sz="800" spc="165">
                <a:latin typeface="PMingLiU"/>
                <a:cs typeface="PMingLiU"/>
              </a:rPr>
              <a:t>8</a:t>
            </a:r>
            <a:r>
              <a:rPr dirty="0" sz="800" spc="85">
                <a:latin typeface="PMingLiU"/>
                <a:cs typeface="PMingLiU"/>
              </a:rPr>
              <a:t>:</a:t>
            </a:r>
            <a:r>
              <a:rPr dirty="0" sz="800" spc="45">
                <a:latin typeface="PMingLiU"/>
                <a:cs typeface="PMingLiU"/>
              </a:rPr>
              <a:t>3</a:t>
            </a:r>
            <a:endParaRPr sz="800">
              <a:latin typeface="PMingLiU"/>
              <a:cs typeface="PMingLiU"/>
            </a:endParaRPr>
          </a:p>
          <a:p>
            <a:pPr algn="just" marL="12700">
              <a:lnSpc>
                <a:spcPts val="944"/>
              </a:lnSpc>
            </a:pPr>
            <a:r>
              <a:rPr dirty="0" sz="800" spc="125">
                <a:latin typeface="PMingLiU"/>
                <a:cs typeface="PMingLiU"/>
              </a:rPr>
              <a:t>|-sda5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 spc="-5">
                <a:latin typeface="Times New Roman"/>
                <a:cs typeface="Times New Roman"/>
              </a:rPr>
              <a:t>    </a:t>
            </a:r>
            <a:r>
              <a:rPr dirty="0" sz="800" spc="70">
                <a:latin typeface="Times New Roman"/>
                <a:cs typeface="Times New Roman"/>
              </a:rPr>
              <a:t> </a:t>
            </a:r>
            <a:r>
              <a:rPr dirty="0" sz="800" spc="165">
                <a:latin typeface="PMingLiU"/>
                <a:cs typeface="PMingLiU"/>
              </a:rPr>
              <a:t>8</a:t>
            </a:r>
            <a:r>
              <a:rPr dirty="0" sz="800" spc="85">
                <a:latin typeface="PMingLiU"/>
                <a:cs typeface="PMingLiU"/>
              </a:rPr>
              <a:t>:</a:t>
            </a:r>
            <a:r>
              <a:rPr dirty="0" sz="800" spc="45">
                <a:latin typeface="PMingLiU"/>
                <a:cs typeface="PMingLiU"/>
              </a:rPr>
              <a:t>5</a:t>
            </a:r>
            <a:endParaRPr sz="800">
              <a:latin typeface="PMingLiU"/>
              <a:cs typeface="PMingLiU"/>
            </a:endParaRPr>
          </a:p>
          <a:p>
            <a:pPr algn="just" marL="12700">
              <a:lnSpc>
                <a:spcPts val="944"/>
              </a:lnSpc>
            </a:pPr>
            <a:r>
              <a:rPr dirty="0" sz="800" spc="125">
                <a:latin typeface="PMingLiU"/>
                <a:cs typeface="PMingLiU"/>
              </a:rPr>
              <a:t>|-sda6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 spc="-5">
                <a:latin typeface="Times New Roman"/>
                <a:cs typeface="Times New Roman"/>
              </a:rPr>
              <a:t>    </a:t>
            </a:r>
            <a:r>
              <a:rPr dirty="0" sz="800" spc="70">
                <a:latin typeface="Times New Roman"/>
                <a:cs typeface="Times New Roman"/>
              </a:rPr>
              <a:t> </a:t>
            </a:r>
            <a:r>
              <a:rPr dirty="0" sz="800" spc="165">
                <a:latin typeface="PMingLiU"/>
                <a:cs typeface="PMingLiU"/>
              </a:rPr>
              <a:t>8</a:t>
            </a:r>
            <a:r>
              <a:rPr dirty="0" sz="800" spc="85">
                <a:latin typeface="PMingLiU"/>
                <a:cs typeface="PMingLiU"/>
              </a:rPr>
              <a:t>:</a:t>
            </a:r>
            <a:r>
              <a:rPr dirty="0" sz="800" spc="45">
                <a:latin typeface="PMingLiU"/>
                <a:cs typeface="PMingLiU"/>
              </a:rPr>
              <a:t>6</a:t>
            </a:r>
            <a:endParaRPr sz="800">
              <a:latin typeface="PMingLiU"/>
              <a:cs typeface="PMingLiU"/>
            </a:endParaRPr>
          </a:p>
          <a:p>
            <a:pPr algn="just" marL="12700" marR="5080">
              <a:lnSpc>
                <a:spcPts val="950"/>
              </a:lnSpc>
              <a:spcBef>
                <a:spcPts val="30"/>
              </a:spcBef>
            </a:pPr>
            <a:r>
              <a:rPr dirty="0" sz="800" spc="125">
                <a:latin typeface="PMingLiU"/>
                <a:cs typeface="PMingLiU"/>
              </a:rPr>
              <a:t>|-sda7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 spc="-5">
                <a:latin typeface="Times New Roman"/>
                <a:cs typeface="Times New Roman"/>
              </a:rPr>
              <a:t>    </a:t>
            </a:r>
            <a:r>
              <a:rPr dirty="0" sz="800" spc="70">
                <a:latin typeface="Times New Roman"/>
                <a:cs typeface="Times New Roman"/>
              </a:rPr>
              <a:t> </a:t>
            </a:r>
            <a:r>
              <a:rPr dirty="0" sz="800" spc="165">
                <a:latin typeface="PMingLiU"/>
                <a:cs typeface="PMingLiU"/>
              </a:rPr>
              <a:t>8</a:t>
            </a:r>
            <a:r>
              <a:rPr dirty="0" sz="800" spc="85">
                <a:latin typeface="PMingLiU"/>
                <a:cs typeface="PMingLiU"/>
              </a:rPr>
              <a:t>:</a:t>
            </a:r>
            <a:r>
              <a:rPr dirty="0" sz="800" spc="45">
                <a:latin typeface="PMingLiU"/>
                <a:cs typeface="PMingLiU"/>
              </a:rPr>
              <a:t>7</a:t>
            </a:r>
            <a:r>
              <a:rPr dirty="0" sz="800" spc="25">
                <a:latin typeface="PMingLiU"/>
                <a:cs typeface="PMingLiU"/>
              </a:rPr>
              <a:t> </a:t>
            </a:r>
            <a:r>
              <a:rPr dirty="0" sz="800" spc="15">
                <a:latin typeface="PMingLiU"/>
                <a:cs typeface="PMingLiU"/>
              </a:rPr>
              <a:t>‘-sda8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    </a:t>
            </a:r>
            <a:r>
              <a:rPr dirty="0" sz="800" spc="70">
                <a:latin typeface="Times New Roman"/>
                <a:cs typeface="Times New Roman"/>
              </a:rPr>
              <a:t> </a:t>
            </a:r>
            <a:r>
              <a:rPr dirty="0" sz="800" spc="165">
                <a:latin typeface="PMingLiU"/>
                <a:cs typeface="PMingLiU"/>
              </a:rPr>
              <a:t>8</a:t>
            </a:r>
            <a:r>
              <a:rPr dirty="0" sz="800" spc="85">
                <a:latin typeface="PMingLiU"/>
                <a:cs typeface="PMingLiU"/>
              </a:rPr>
              <a:t>:</a:t>
            </a:r>
            <a:r>
              <a:rPr dirty="0" sz="800" spc="45">
                <a:latin typeface="PMingLiU"/>
                <a:cs typeface="PMingLiU"/>
              </a:rPr>
              <a:t>8</a:t>
            </a:r>
            <a:r>
              <a:rPr dirty="0" sz="800" spc="25">
                <a:latin typeface="PMingLiU"/>
                <a:cs typeface="PMingLiU"/>
              </a:rPr>
              <a:t> </a:t>
            </a:r>
            <a:r>
              <a:rPr dirty="0" sz="800" spc="114">
                <a:latin typeface="PMingLiU"/>
                <a:cs typeface="PMingLiU"/>
              </a:rPr>
              <a:t>sr0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         </a:t>
            </a:r>
            <a:r>
              <a:rPr dirty="0" sz="800" spc="-85">
                <a:latin typeface="Times New Roman"/>
                <a:cs typeface="Times New Roman"/>
              </a:rPr>
              <a:t> </a:t>
            </a:r>
            <a:r>
              <a:rPr dirty="0" sz="800" spc="85">
                <a:latin typeface="PMingLiU"/>
                <a:cs typeface="PMingLiU"/>
              </a:rPr>
              <a:t>11:0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7636" y="2189759"/>
            <a:ext cx="455930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342.</a:t>
            </a:r>
            <a:r>
              <a:rPr dirty="0" sz="800" spc="85">
                <a:latin typeface="PMingLiU"/>
                <a:cs typeface="PMingLiU"/>
              </a:rPr>
              <a:t>7</a:t>
            </a:r>
            <a:r>
              <a:rPr dirty="0" sz="800" spc="-120">
                <a:latin typeface="PMingLiU"/>
                <a:cs typeface="PMingLiU"/>
              </a:rPr>
              <a:t>G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1</a:t>
            </a:r>
            <a:r>
              <a:rPr dirty="0" sz="800" spc="45">
                <a:latin typeface="PMingLiU"/>
                <a:cs typeface="PMingLiU"/>
              </a:rPr>
              <a:t>   </a:t>
            </a:r>
            <a:r>
              <a:rPr dirty="0" sz="800" spc="1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</a:t>
            </a:r>
            <a:r>
              <a:rPr dirty="0" sz="800" spc="40">
                <a:latin typeface="PMingLiU"/>
                <a:cs typeface="PMingLiU"/>
              </a:rPr>
              <a:t>0</a:t>
            </a:r>
            <a:r>
              <a:rPr dirty="0" sz="800" spc="-55">
                <a:latin typeface="PMingLiU"/>
                <a:cs typeface="PMingLiU"/>
              </a:rPr>
              <a:t>24M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9011" y="1353401"/>
            <a:ext cx="1101090" cy="1096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66040" marR="381000" indent="322580">
              <a:lnSpc>
                <a:spcPts val="950"/>
              </a:lnSpc>
            </a:pP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disk</a:t>
            </a:r>
            <a:r>
              <a:rPr dirty="0" sz="800" spc="70">
                <a:latin typeface="PMingLiU"/>
                <a:cs typeface="PMingLiU"/>
              </a:rPr>
              <a:t> </a:t>
            </a:r>
            <a:r>
              <a:rPr dirty="0" sz="800" spc="50">
                <a:latin typeface="PMingLiU"/>
                <a:cs typeface="PMingLiU"/>
              </a:rPr>
              <a:t>1.2G</a:t>
            </a:r>
            <a:r>
              <a:rPr dirty="0" sz="800">
                <a:latin typeface="PMingLiU"/>
                <a:cs typeface="PMingLiU"/>
              </a:rPr>
              <a:t>   </a:t>
            </a:r>
            <a:r>
              <a:rPr dirty="0" sz="800" spc="1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part</a:t>
            </a:r>
            <a:r>
              <a:rPr dirty="0" sz="800" spc="90">
                <a:latin typeface="PMingLiU"/>
                <a:cs typeface="PMingLiU"/>
              </a:rPr>
              <a:t> </a:t>
            </a:r>
            <a:r>
              <a:rPr dirty="0" sz="800" spc="-10">
                <a:latin typeface="PMingLiU"/>
                <a:cs typeface="PMingLiU"/>
              </a:rPr>
              <a:t>80G</a:t>
            </a:r>
            <a:r>
              <a:rPr dirty="0" sz="800">
                <a:latin typeface="PMingLiU"/>
                <a:cs typeface="PMingLiU"/>
              </a:rPr>
              <a:t>   </a:t>
            </a:r>
            <a:r>
              <a:rPr dirty="0" sz="800" spc="1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part</a:t>
            </a:r>
            <a:r>
              <a:rPr dirty="0" sz="800" spc="90">
                <a:latin typeface="PMingLiU"/>
                <a:cs typeface="PMingLiU"/>
              </a:rPr>
              <a:t> </a:t>
            </a:r>
            <a:r>
              <a:rPr dirty="0" sz="800" spc="-40">
                <a:latin typeface="PMingLiU"/>
                <a:cs typeface="PMingLiU"/>
              </a:rPr>
              <a:t>1K</a:t>
            </a:r>
            <a:r>
              <a:rPr dirty="0" sz="800">
                <a:latin typeface="PMingLiU"/>
                <a:cs typeface="PMingLiU"/>
              </a:rPr>
              <a:t>   </a:t>
            </a:r>
            <a:r>
              <a:rPr dirty="0" sz="800" spc="10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part</a:t>
            </a:r>
            <a:endParaRPr sz="800">
              <a:latin typeface="PMingLiU"/>
              <a:cs typeface="PMingLiU"/>
            </a:endParaRPr>
          </a:p>
          <a:p>
            <a:pPr marL="66040">
              <a:lnSpc>
                <a:spcPts val="910"/>
              </a:lnSpc>
            </a:pPr>
            <a:r>
              <a:rPr dirty="0" sz="800" spc="105">
                <a:latin typeface="PMingLiU"/>
                <a:cs typeface="PMingLiU"/>
              </a:rPr>
              <a:t>3.7</a:t>
            </a:r>
            <a:r>
              <a:rPr dirty="0" sz="800" spc="-120">
                <a:latin typeface="PMingLiU"/>
                <a:cs typeface="PMingLiU"/>
              </a:rPr>
              <a:t>G</a:t>
            </a:r>
            <a:r>
              <a:rPr dirty="0" sz="800" spc="-120">
                <a:latin typeface="PMingLiU"/>
                <a:cs typeface="PMingLiU"/>
              </a:rPr>
              <a:t>   </a:t>
            </a:r>
            <a:r>
              <a:rPr dirty="0" sz="800" spc="10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part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0">
                <a:latin typeface="PMingLiU"/>
                <a:cs typeface="PMingLiU"/>
              </a:rPr>
              <a:t>[SWAP]</a:t>
            </a:r>
            <a:endParaRPr sz="800">
              <a:latin typeface="PMingLiU"/>
              <a:cs typeface="PMingLiU"/>
            </a:endParaRPr>
          </a:p>
          <a:p>
            <a:pPr marL="12700" marR="58419" indent="53340">
              <a:lnSpc>
                <a:spcPts val="950"/>
              </a:lnSpc>
              <a:spcBef>
                <a:spcPts val="30"/>
              </a:spcBef>
            </a:pPr>
            <a:r>
              <a:rPr dirty="0" sz="800" spc="-30">
                <a:latin typeface="PMingLiU"/>
                <a:cs typeface="PMingLiU"/>
              </a:rPr>
              <a:t>953M</a:t>
            </a:r>
            <a:r>
              <a:rPr dirty="0" sz="800" spc="-30">
                <a:latin typeface="PMingLiU"/>
                <a:cs typeface="PMingLiU"/>
              </a:rPr>
              <a:t>   </a:t>
            </a:r>
            <a:r>
              <a:rPr dirty="0" sz="800" spc="1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part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/boot</a:t>
            </a:r>
            <a:r>
              <a:rPr dirty="0" sz="800" spc="75">
                <a:latin typeface="PMingLiU"/>
                <a:cs typeface="PMingLiU"/>
              </a:rPr>
              <a:t> </a:t>
            </a:r>
            <a:r>
              <a:rPr dirty="0" sz="800" spc="50">
                <a:latin typeface="PMingLiU"/>
                <a:cs typeface="PMingLiU"/>
              </a:rPr>
              <a:t>37.3G</a:t>
            </a:r>
            <a:r>
              <a:rPr dirty="0" sz="800">
                <a:latin typeface="PMingLiU"/>
                <a:cs typeface="PMingLiU"/>
              </a:rPr>
              <a:t>   </a:t>
            </a:r>
            <a:r>
              <a:rPr dirty="0" sz="800" spc="10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part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/</a:t>
            </a:r>
            <a:endParaRPr sz="800">
              <a:latin typeface="PMingLiU"/>
              <a:cs typeface="PMingLiU"/>
            </a:endParaRPr>
          </a:p>
          <a:p>
            <a:pPr marL="388620">
              <a:lnSpc>
                <a:spcPts val="910"/>
              </a:lnSpc>
            </a:pP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part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/home</a:t>
            </a:r>
            <a:endParaRPr sz="800">
              <a:latin typeface="PMingLiU"/>
              <a:cs typeface="PMingLiU"/>
            </a:endParaRPr>
          </a:p>
          <a:p>
            <a:pPr algn="r" marR="434975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5">
                <a:latin typeface="PMingLiU"/>
                <a:cs typeface="PMingLiU"/>
              </a:rPr>
              <a:t>rom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7294" y="2435250"/>
            <a:ext cx="1746250" cy="25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dirty="0" sz="800" spc="80">
                <a:latin typeface="PMingLiU"/>
                <a:cs typeface="PMingLiU"/>
              </a:rPr>
              <a:t>razvan@einher</a:t>
            </a:r>
            <a:r>
              <a:rPr dirty="0" sz="800" spc="40">
                <a:latin typeface="PMingLiU"/>
                <a:cs typeface="PMingLiU"/>
              </a:rPr>
              <a:t>j</a:t>
            </a:r>
            <a:r>
              <a:rPr dirty="0" sz="800" spc="105">
                <a:latin typeface="PMingLiU"/>
                <a:cs typeface="PMingLiU"/>
              </a:rPr>
              <a:t>ar:~$</a:t>
            </a:r>
            <a:r>
              <a:rPr dirty="0" sz="800" spc="125">
                <a:solidFill>
                  <a:srgbClr val="FF0000"/>
                </a:solidFill>
                <a:latin typeface="PMingLiU"/>
                <a:cs typeface="PMingLiU"/>
              </a:rPr>
              <a:t>s</a:t>
            </a:r>
            <a:r>
              <a:rPr dirty="0" sz="800" spc="45">
                <a:solidFill>
                  <a:srgbClr val="FF0000"/>
                </a:solidFill>
                <a:latin typeface="PMingLiU"/>
                <a:cs typeface="PMingLiU"/>
              </a:rPr>
              <a:t>udo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PMingLiU"/>
                <a:cs typeface="PMingLiU"/>
              </a:rPr>
              <a:t>fd</a:t>
            </a:r>
            <a:r>
              <a:rPr dirty="0" sz="800" spc="100">
                <a:solidFill>
                  <a:srgbClr val="FF0000"/>
                </a:solidFill>
                <a:latin typeface="PMingLiU"/>
                <a:cs typeface="PMingLiU"/>
              </a:rPr>
              <a:t>i</a:t>
            </a:r>
            <a:r>
              <a:rPr dirty="0" sz="800" spc="85">
                <a:solidFill>
                  <a:srgbClr val="FF0000"/>
                </a:solidFill>
                <a:latin typeface="PMingLiU"/>
                <a:cs typeface="PMingLiU"/>
              </a:rPr>
              <a:t>sk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90">
                <a:solidFill>
                  <a:srgbClr val="FF0000"/>
                </a:solidFill>
                <a:latin typeface="PMingLiU"/>
                <a:cs typeface="PMingLiU"/>
              </a:rPr>
              <a:t>-l</a:t>
            </a:r>
            <a:r>
              <a:rPr dirty="0" sz="800" spc="17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[...]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28461" y="2670581"/>
            <a:ext cx="67119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95">
                <a:latin typeface="PMingLiU"/>
                <a:cs typeface="PMingLiU"/>
              </a:rPr>
              <a:t>Size</a:t>
            </a:r>
            <a:r>
              <a:rPr dirty="0" sz="800" spc="9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Id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35">
                <a:latin typeface="PMingLiU"/>
                <a:cs typeface="PMingLiU"/>
              </a:rPr>
              <a:t>Type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22759" y="2675661"/>
            <a:ext cx="294640" cy="25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040" marR="5080" indent="-53975">
              <a:lnSpc>
                <a:spcPts val="950"/>
              </a:lnSpc>
            </a:pPr>
            <a:r>
              <a:rPr dirty="0" sz="800" spc="130">
                <a:latin typeface="PMingLiU"/>
                <a:cs typeface="PMingLiU"/>
              </a:rPr>
              <a:t>Start </a:t>
            </a:r>
            <a:r>
              <a:rPr dirty="0" sz="800" spc="45">
                <a:latin typeface="PMingLiU"/>
                <a:cs typeface="PMingLiU"/>
              </a:rPr>
              <a:t>2048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52965" y="2675661"/>
            <a:ext cx="401955" cy="25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14629">
              <a:lnSpc>
                <a:spcPts val="950"/>
              </a:lnSpc>
            </a:pPr>
            <a:r>
              <a:rPr dirty="0" sz="800" spc="15">
                <a:latin typeface="PMingLiU"/>
                <a:cs typeface="PMingLiU"/>
              </a:rPr>
              <a:t>End </a:t>
            </a:r>
            <a:r>
              <a:rPr dirty="0" sz="800" spc="45">
                <a:latin typeface="PMingLiU"/>
                <a:cs typeface="PMingLiU"/>
              </a:rPr>
              <a:t>2459647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15233" y="2910992"/>
            <a:ext cx="14776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45">
                <a:latin typeface="PMingLiU"/>
                <a:cs typeface="PMingLiU"/>
              </a:rPr>
              <a:t>2459648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170224739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167765092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90668" y="2675661"/>
            <a:ext cx="778510" cy="375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ts val="950"/>
              </a:lnSpc>
              <a:tabLst>
                <a:tab pos="549910" algn="l"/>
              </a:tabLst>
            </a:pPr>
            <a:r>
              <a:rPr dirty="0" sz="800" spc="100">
                <a:latin typeface="PMingLiU"/>
                <a:cs typeface="PMingLiU"/>
              </a:rPr>
              <a:t>Sectors </a:t>
            </a:r>
            <a:r>
              <a:rPr dirty="0" sz="800" spc="45">
                <a:latin typeface="PMingLiU"/>
                <a:cs typeface="PMingLiU"/>
              </a:rPr>
              <a:t>2</a:t>
            </a:r>
            <a:r>
              <a:rPr dirty="0" sz="800" spc="40">
                <a:latin typeface="PMingLiU"/>
                <a:cs typeface="PMingLiU"/>
              </a:rPr>
              <a:t>4</a:t>
            </a:r>
            <a:r>
              <a:rPr dirty="0" sz="800" spc="45">
                <a:latin typeface="PMingLiU"/>
                <a:cs typeface="PMingLiU"/>
              </a:rPr>
              <a:t>57600</a:t>
            </a:r>
            <a:r>
              <a:rPr dirty="0" sz="800">
                <a:latin typeface="PMingLiU"/>
                <a:cs typeface="PMingLiU"/>
              </a:rPr>
              <a:t>	</a:t>
            </a:r>
            <a:r>
              <a:rPr dirty="0" sz="800" spc="50">
                <a:latin typeface="PMingLiU"/>
                <a:cs typeface="PMingLiU"/>
              </a:rPr>
              <a:t>1.2G</a:t>
            </a:r>
            <a:endParaRPr sz="800">
              <a:latin typeface="PMingLiU"/>
              <a:cs typeface="PMingLiU"/>
            </a:endParaRPr>
          </a:p>
          <a:p>
            <a:pPr algn="r" marR="5080">
              <a:lnSpc>
                <a:spcPts val="915"/>
              </a:lnSpc>
            </a:pPr>
            <a:r>
              <a:rPr dirty="0" sz="800" spc="-10">
                <a:latin typeface="PMingLiU"/>
                <a:cs typeface="PMingLiU"/>
              </a:rPr>
              <a:t>80G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7294" y="2670581"/>
            <a:ext cx="832485" cy="50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  <a:tabLst>
                <a:tab pos="603885" algn="l"/>
              </a:tabLst>
            </a:pPr>
            <a:r>
              <a:rPr dirty="0" sz="800" spc="65">
                <a:latin typeface="PMingLiU"/>
                <a:cs typeface="PMingLiU"/>
              </a:rPr>
              <a:t>Device</a:t>
            </a:r>
            <a:r>
              <a:rPr dirty="0" sz="800" spc="65">
                <a:latin typeface="PMingLiU"/>
                <a:cs typeface="PMingLiU"/>
              </a:rPr>
              <a:t>	</a:t>
            </a:r>
            <a:r>
              <a:rPr dirty="0" sz="800" spc="55">
                <a:latin typeface="PMingLiU"/>
                <a:cs typeface="PMingLiU"/>
              </a:rPr>
              <a:t>Boot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100">
                <a:latin typeface="PMingLiU"/>
                <a:cs typeface="PMingLiU"/>
              </a:rPr>
              <a:t>/dev/sda1</a:t>
            </a:r>
            <a:r>
              <a:rPr dirty="0" sz="800" spc="100">
                <a:latin typeface="PMingLiU"/>
                <a:cs typeface="PMingLiU"/>
              </a:rPr>
              <a:t>   </a:t>
            </a:r>
            <a:r>
              <a:rPr dirty="0" sz="800" spc="10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*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100">
                <a:latin typeface="PMingLiU"/>
                <a:cs typeface="PMingLiU"/>
              </a:rPr>
              <a:t>/dev/sda2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55"/>
              </a:lnSpc>
            </a:pPr>
            <a:r>
              <a:rPr dirty="0" sz="800" spc="100">
                <a:latin typeface="PMingLiU"/>
                <a:cs typeface="PMingLiU"/>
              </a:rPr>
              <a:t>/dev/sda3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07636" y="3031197"/>
            <a:ext cx="196151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45">
                <a:latin typeface="PMingLiU"/>
                <a:cs typeface="PMingLiU"/>
              </a:rPr>
              <a:t>170225662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976771071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806545410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0">
                <a:latin typeface="PMingLiU"/>
                <a:cs typeface="PMingLiU"/>
              </a:rPr>
              <a:t>384.6G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51060" y="2790787"/>
            <a:ext cx="93980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7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65">
                <a:latin typeface="PMingLiU"/>
                <a:cs typeface="PMingLiU"/>
              </a:rPr>
              <a:t>H</a:t>
            </a:r>
            <a:r>
              <a:rPr dirty="0" sz="800" spc="-55">
                <a:latin typeface="PMingLiU"/>
                <a:cs typeface="PMingLiU"/>
              </a:rPr>
              <a:t>P</a:t>
            </a:r>
            <a:r>
              <a:rPr dirty="0" sz="800" spc="20">
                <a:latin typeface="PMingLiU"/>
                <a:cs typeface="PMingLiU"/>
              </a:rPr>
              <a:t>FS/NTFS/exFAT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45">
                <a:latin typeface="PMingLiU"/>
                <a:cs typeface="PMingLiU"/>
              </a:rPr>
              <a:t>7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">
                <a:latin typeface="PMingLiU"/>
                <a:cs typeface="PMingLiU"/>
              </a:rPr>
              <a:t>HPFS/NTFS/exFAT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5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0">
                <a:latin typeface="PMingLiU"/>
                <a:cs typeface="PMingLiU"/>
              </a:rPr>
              <a:t>Ex</a:t>
            </a:r>
            <a:r>
              <a:rPr dirty="0" sz="800" spc="40">
                <a:latin typeface="PMingLiU"/>
                <a:cs typeface="PMingLiU"/>
              </a:rPr>
              <a:t>t</a:t>
            </a:r>
            <a:r>
              <a:rPr dirty="0" sz="800" spc="60">
                <a:latin typeface="PMingLiU"/>
                <a:cs typeface="PMingLiU"/>
              </a:rPr>
              <a:t>ended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7294" y="3151403"/>
            <a:ext cx="29464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210">
                <a:latin typeface="PMingLiU"/>
                <a:cs typeface="PMingLiU"/>
              </a:rPr>
              <a:t>[...]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9" action="ppaction://hlinksldjump"/>
              </a:rPr>
              <a:t>Cursul</a:t>
            </a:r>
            <a:r>
              <a:rPr dirty="0" baseline="5555" sz="750" spc="-52">
                <a:hlinkClick r:id="rId9" action="ppaction://hlinksldjump"/>
              </a:rPr>
              <a:t> </a:t>
            </a:r>
            <a:r>
              <a:rPr dirty="0" baseline="5555" sz="750" spc="-67">
                <a:hlinkClick r:id="rId9" action="ppaction://hlinksldjump"/>
              </a:rPr>
              <a:t>9,</a:t>
            </a:r>
            <a:r>
              <a:rPr dirty="0" baseline="5555" sz="750" spc="-67">
                <a:hlinkClick r:id="rId9" action="ppaction://hlinksldjump"/>
              </a:rPr>
              <a:t> </a:t>
            </a:r>
            <a:r>
              <a:rPr dirty="0" baseline="5555" sz="750" spc="-60">
                <a:hlinkClick r:id="rId9" action="ppaction://hlinksldjump"/>
              </a:rPr>
              <a:t>Considerente</a:t>
            </a:r>
            <a:r>
              <a:rPr dirty="0" baseline="5555" sz="750" spc="-60">
                <a:hlinkClick r:id="rId9" action="ppaction://hlinksldjump"/>
              </a:rPr>
              <a:t> </a:t>
            </a:r>
            <a:r>
              <a:rPr dirty="0" baseline="5555" sz="750" spc="-75">
                <a:hlinkClick r:id="rId9" action="ppaction://hlinksldjump"/>
              </a:rPr>
              <a:t>h</a:t>
            </a:r>
            <a:r>
              <a:rPr dirty="0" baseline="5555" sz="750" spc="-89">
                <a:hlinkClick r:id="rId9" action="ppaction://hlinksldjump"/>
              </a:rPr>
              <a:t>a</a:t>
            </a:r>
            <a:r>
              <a:rPr dirty="0" baseline="5555" sz="750" spc="-52">
                <a:hlinkClick r:id="rId9" action="ppaction://hlinksldjump"/>
              </a:rPr>
              <a:t>rd</a:t>
            </a:r>
            <a:r>
              <a:rPr dirty="0" baseline="5555" sz="750" spc="-104">
                <a:hlinkClick r:id="rId9" action="ppaction://hlinksldjump"/>
              </a:rPr>
              <a:t>w</a:t>
            </a:r>
            <a:r>
              <a:rPr dirty="0" baseline="5555" sz="750" spc="-97">
                <a:hlinkClick r:id="rId9" action="ppaction://hlinksldjump"/>
              </a:rPr>
              <a:t>a</a:t>
            </a:r>
            <a:r>
              <a:rPr dirty="0" baseline="5555" sz="750" spc="-67">
                <a:hlinkClick r:id="rId9" action="ppaction://hlinksldjump"/>
              </a:rPr>
              <a:t>re.</a:t>
            </a:r>
            <a:r>
              <a:rPr dirty="0" baseline="5555" sz="750" spc="82">
                <a:hlinkClick r:id="rId9" action="ppaction://hlinksldjump"/>
              </a:rPr>
              <a:t> </a:t>
            </a:r>
            <a:r>
              <a:rPr dirty="0" baseline="5555" sz="750" spc="-7">
                <a:hlinkClick r:id="rId9" action="ppaction://hlinksldjump"/>
              </a:rPr>
              <a:t>Ma</a:t>
            </a:r>
            <a:r>
              <a:rPr dirty="0" baseline="5555" sz="750" spc="-352">
                <a:hlinkClick r:id="rId9" action="ppaction://hlinksldjump"/>
              </a:rPr>
              <a:t>s</a:t>
            </a:r>
            <a:r>
              <a:rPr dirty="0" sz="500" spc="-10">
                <a:hlinkClick r:id="rId9" action="ppaction://hlinksldjump"/>
              </a:rPr>
              <a:t>,</a:t>
            </a:r>
            <a:r>
              <a:rPr dirty="0" baseline="5555" sz="750" spc="-37">
                <a:hlinkClick r:id="rId9" action="ppaction://hlinksldjump"/>
              </a:rPr>
              <a:t>ini</a:t>
            </a:r>
            <a:r>
              <a:rPr dirty="0" baseline="5555" sz="750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virtuale</a:t>
            </a:r>
            <a:endParaRPr baseline="5555" sz="750"/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25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37664">
              <a:lnSpc>
                <a:spcPct val="100000"/>
              </a:lnSpc>
            </a:pPr>
            <a:r>
              <a:rPr dirty="0" spc="-70"/>
              <a:t>Inf</a:t>
            </a:r>
            <a:r>
              <a:rPr dirty="0" spc="-125"/>
              <a:t>o</a:t>
            </a:r>
            <a:r>
              <a:rPr dirty="0" spc="-65"/>
              <a:t>rma</a:t>
            </a:r>
            <a:r>
              <a:rPr dirty="0" spc="-285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/>
              <a:t>ii</a:t>
            </a:r>
            <a:r>
              <a:rPr dirty="0" sz="1200" spc="10"/>
              <a:t> </a:t>
            </a:r>
            <a:r>
              <a:rPr dirty="0" sz="1200" spc="-80"/>
              <a:t>des</a:t>
            </a:r>
            <a:r>
              <a:rPr dirty="0" sz="1200" spc="-125"/>
              <a:t>p</a:t>
            </a:r>
            <a:r>
              <a:rPr dirty="0" sz="1200" spc="-75"/>
              <a:t>re</a:t>
            </a:r>
            <a:r>
              <a:rPr dirty="0" sz="1200" spc="15"/>
              <a:t> </a:t>
            </a:r>
            <a:r>
              <a:rPr dirty="0" sz="1200" spc="-45"/>
              <a:t>discuri</a:t>
            </a:r>
            <a:r>
              <a:rPr dirty="0" sz="1200" spc="15"/>
              <a:t> </a:t>
            </a:r>
            <a:r>
              <a:rPr dirty="0" sz="1200" spc="-405"/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12">
                <a:latin typeface="Verdana"/>
                <a:cs typeface="Verdana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70"/>
              <a:t>p</a:t>
            </a:r>
            <a:r>
              <a:rPr dirty="0" sz="1200" spc="-105"/>
              <a:t>a</a:t>
            </a:r>
            <a:r>
              <a:rPr dirty="0" sz="1200" spc="-5"/>
              <a:t>rti</a:t>
            </a:r>
            <a:r>
              <a:rPr dirty="0" sz="1200" spc="-285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/>
              <a:t>ii</a:t>
            </a:r>
            <a:r>
              <a:rPr dirty="0" sz="1200" spc="-140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0"/>
              <a:t> </a:t>
            </a:r>
            <a:r>
              <a:rPr dirty="0" sz="1200" spc="-35"/>
              <a:t>Linux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929512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7294" y="583781"/>
            <a:ext cx="2814320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Tahoma"/>
                <a:cs typeface="Tahoma"/>
              </a:rPr>
              <a:t>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interesea</a:t>
            </a:r>
            <a:r>
              <a:rPr dirty="0" sz="1100" spc="-65">
                <a:latin typeface="Tahoma"/>
                <a:cs typeface="Tahoma"/>
              </a:rPr>
              <a:t>z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tipul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>
                <a:latin typeface="Tahoma"/>
                <a:cs typeface="Tahoma"/>
              </a:rPr>
              <a:t>rti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30">
                <a:latin typeface="Tahoma"/>
                <a:cs typeface="Tahoma"/>
              </a:rPr>
              <a:t>iei,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spa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15">
                <a:latin typeface="Tahoma"/>
                <a:cs typeface="Tahoma"/>
              </a:rPr>
              <a:t>iul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cupat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Detalii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900" spc="-9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iscuri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baseline="-11111" sz="750" spc="-52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baseline="-11111" sz="750" spc="-11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900" spc="-7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35">
                <a:solidFill>
                  <a:srgbClr val="FFFFFF"/>
                </a:solidFill>
                <a:latin typeface="Arial"/>
                <a:cs typeface="Arial"/>
              </a:rPr>
              <a:t>rti</a:t>
            </a:r>
            <a:r>
              <a:rPr dirty="0" sz="900" spc="-16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-11111" sz="750" spc="-52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baseline="-11111" sz="750" spc="-127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4" y="1083157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3059023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5348" y="3046323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3097124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973747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1024521"/>
            <a:ext cx="50749" cy="20345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193" y="1127417"/>
            <a:ext cx="3989704" cy="1982470"/>
          </a:xfrm>
          <a:custGeom>
            <a:avLst/>
            <a:gdLst/>
            <a:ahLst/>
            <a:cxnLst/>
            <a:rect l="l" t="t" r="r" b="b"/>
            <a:pathLst>
              <a:path w="3989704" h="1982470">
                <a:moveTo>
                  <a:pt x="3989654" y="0"/>
                </a:moveTo>
                <a:lnTo>
                  <a:pt x="0" y="0"/>
                </a:lnTo>
                <a:lnTo>
                  <a:pt x="0" y="1931606"/>
                </a:lnTo>
                <a:lnTo>
                  <a:pt x="4008" y="1951331"/>
                </a:lnTo>
                <a:lnTo>
                  <a:pt x="14922" y="1967484"/>
                </a:lnTo>
                <a:lnTo>
                  <a:pt x="31075" y="1978398"/>
                </a:lnTo>
                <a:lnTo>
                  <a:pt x="50800" y="1982406"/>
                </a:lnTo>
                <a:lnTo>
                  <a:pt x="3938854" y="1982406"/>
                </a:lnTo>
                <a:lnTo>
                  <a:pt x="3958579" y="1978398"/>
                </a:lnTo>
                <a:lnTo>
                  <a:pt x="3974732" y="1967484"/>
                </a:lnTo>
                <a:lnTo>
                  <a:pt x="3985646" y="1951331"/>
                </a:lnTo>
                <a:lnTo>
                  <a:pt x="3989654" y="193160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011821"/>
            <a:ext cx="0" cy="2066289"/>
          </a:xfrm>
          <a:custGeom>
            <a:avLst/>
            <a:gdLst/>
            <a:ahLst/>
            <a:cxnLst/>
            <a:rect l="l" t="t" r="r" b="b"/>
            <a:pathLst>
              <a:path w="0" h="2066289">
                <a:moveTo>
                  <a:pt x="0" y="206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99912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98642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98848" y="97372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7294" y="1129271"/>
            <a:ext cx="4139565" cy="1348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90">
                <a:latin typeface="PMingLiU"/>
                <a:cs typeface="PMingLiU"/>
              </a:rPr>
              <a:t>jar:~$</a:t>
            </a:r>
            <a:r>
              <a:rPr dirty="0" sz="600" spc="50">
                <a:solidFill>
                  <a:srgbClr val="FF0000"/>
                </a:solidFill>
                <a:latin typeface="PMingLiU"/>
                <a:cs typeface="PMingLiU"/>
              </a:rPr>
              <a:t>sudo</a:t>
            </a:r>
            <a:r>
              <a:rPr dirty="0" sz="6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125">
                <a:solidFill>
                  <a:srgbClr val="FF0000"/>
                </a:solidFill>
                <a:latin typeface="PMingLiU"/>
                <a:cs typeface="PMingLiU"/>
              </a:rPr>
              <a:t>b</a:t>
            </a:r>
            <a:r>
              <a:rPr dirty="0" sz="600" spc="65">
                <a:solidFill>
                  <a:srgbClr val="FF0000"/>
                </a:solidFill>
                <a:latin typeface="PMingLiU"/>
                <a:cs typeface="PMingLiU"/>
              </a:rPr>
              <a:t>l</a:t>
            </a:r>
            <a:r>
              <a:rPr dirty="0" sz="600" spc="75">
                <a:solidFill>
                  <a:srgbClr val="FF0000"/>
                </a:solidFill>
                <a:latin typeface="PMingLiU"/>
                <a:cs typeface="PMingLiU"/>
              </a:rPr>
              <a:t>kid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95"/>
              </a:lnSpc>
            </a:pPr>
            <a:r>
              <a:rPr dirty="0" sz="600" spc="85">
                <a:latin typeface="PMingLiU"/>
                <a:cs typeface="PMingLiU"/>
              </a:rPr>
              <a:t>/dev/sda1:</a:t>
            </a:r>
            <a:r>
              <a:rPr dirty="0" sz="600" spc="8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25">
                <a:latin typeface="PMingLiU"/>
                <a:cs typeface="PMingLiU"/>
              </a:rPr>
              <a:t>LABEL="S</a:t>
            </a:r>
            <a:r>
              <a:rPr dirty="0" sz="600" spc="-35">
                <a:latin typeface="PMingLiU"/>
                <a:cs typeface="PMingLiU"/>
              </a:rPr>
              <a:t>Y</a:t>
            </a:r>
            <a:r>
              <a:rPr dirty="0" sz="600" spc="-40">
                <a:latin typeface="PMingLiU"/>
                <a:cs typeface="PMingLiU"/>
              </a:rPr>
              <a:t>STEM_DRV"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5">
                <a:latin typeface="PMingLiU"/>
                <a:cs typeface="PMingLiU"/>
              </a:rPr>
              <a:t>UUID="F008935808931</a:t>
            </a:r>
            <a:r>
              <a:rPr dirty="0" sz="600" spc="10">
                <a:latin typeface="PMingLiU"/>
                <a:cs typeface="PMingLiU"/>
              </a:rPr>
              <a:t>C</a:t>
            </a:r>
            <a:r>
              <a:rPr dirty="0" sz="600" spc="10">
                <a:latin typeface="PMingLiU"/>
                <a:cs typeface="PMingLiU"/>
              </a:rPr>
              <a:t>A2"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40">
                <a:latin typeface="PMingLiU"/>
                <a:cs typeface="PMingLiU"/>
              </a:rPr>
              <a:t>TY</a:t>
            </a:r>
            <a:r>
              <a:rPr dirty="0" sz="600" spc="-40">
                <a:latin typeface="PMingLiU"/>
                <a:cs typeface="PMingLiU"/>
              </a:rPr>
              <a:t>P</a:t>
            </a:r>
            <a:r>
              <a:rPr dirty="0" sz="600" spc="70">
                <a:latin typeface="PMingLiU"/>
                <a:cs typeface="PMingLiU"/>
              </a:rPr>
              <a:t>E="ntfs"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5">
                <a:latin typeface="PMingLiU"/>
                <a:cs typeface="PMingLiU"/>
              </a:rPr>
              <a:t>PARTUUID="154f20e1-0</a:t>
            </a:r>
            <a:r>
              <a:rPr dirty="0" sz="600" spc="10">
                <a:latin typeface="PMingLiU"/>
                <a:cs typeface="PMingLiU"/>
              </a:rPr>
              <a:t>1</a:t>
            </a:r>
            <a:r>
              <a:rPr dirty="0" sz="600" spc="85">
                <a:latin typeface="PMingLiU"/>
                <a:cs typeface="PMingLiU"/>
              </a:rPr>
              <a:t>"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95"/>
              </a:lnSpc>
            </a:pPr>
            <a:r>
              <a:rPr dirty="0" sz="600" spc="85">
                <a:latin typeface="PMingLiU"/>
                <a:cs typeface="PMingLiU"/>
              </a:rPr>
              <a:t>/dev/sda2:</a:t>
            </a:r>
            <a:r>
              <a:rPr dirty="0" sz="600" spc="8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25">
                <a:latin typeface="PMingLiU"/>
                <a:cs typeface="PMingLiU"/>
              </a:rPr>
              <a:t>LABEL="W</a:t>
            </a:r>
            <a:r>
              <a:rPr dirty="0" sz="600" spc="-15">
                <a:latin typeface="PMingLiU"/>
                <a:cs typeface="PMingLiU"/>
              </a:rPr>
              <a:t>i</a:t>
            </a:r>
            <a:r>
              <a:rPr dirty="0" sz="600" spc="15">
                <a:latin typeface="PMingLiU"/>
                <a:cs typeface="PMingLiU"/>
              </a:rPr>
              <a:t>ndows7_OS"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25">
                <a:latin typeface="PMingLiU"/>
                <a:cs typeface="PMingLiU"/>
              </a:rPr>
              <a:t>UUID="AAAC973AAC96</a:t>
            </a:r>
            <a:r>
              <a:rPr dirty="0" sz="600" spc="-30">
                <a:latin typeface="PMingLiU"/>
                <a:cs typeface="PMingLiU"/>
              </a:rPr>
              <a:t>F</a:t>
            </a:r>
            <a:r>
              <a:rPr dirty="0" sz="600" spc="-15">
                <a:latin typeface="PMingLiU"/>
                <a:cs typeface="PMingLiU"/>
              </a:rPr>
              <a:t>FCD"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55">
                <a:latin typeface="PMingLiU"/>
                <a:cs typeface="PMingLiU"/>
              </a:rPr>
              <a:t>T</a:t>
            </a:r>
            <a:r>
              <a:rPr dirty="0" sz="600" spc="-70">
                <a:latin typeface="PMingLiU"/>
                <a:cs typeface="PMingLiU"/>
              </a:rPr>
              <a:t>Y</a:t>
            </a:r>
            <a:r>
              <a:rPr dirty="0" sz="600" spc="60">
                <a:latin typeface="PMingLiU"/>
                <a:cs typeface="PMingLiU"/>
              </a:rPr>
              <a:t>PE="ntfs"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5">
                <a:latin typeface="PMingLiU"/>
                <a:cs typeface="PMingLiU"/>
              </a:rPr>
              <a:t>PARTUUID="154f20e1-</a:t>
            </a:r>
            <a:r>
              <a:rPr dirty="0" sz="600" spc="10">
                <a:latin typeface="PMingLiU"/>
                <a:cs typeface="PMingLiU"/>
              </a:rPr>
              <a:t>0</a:t>
            </a:r>
            <a:r>
              <a:rPr dirty="0" sz="600" spc="60">
                <a:latin typeface="PMingLiU"/>
                <a:cs typeface="PMingLiU"/>
              </a:rPr>
              <a:t>2"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95"/>
              </a:lnSpc>
            </a:pPr>
            <a:r>
              <a:rPr dirty="0" sz="600" spc="85">
                <a:latin typeface="PMingLiU"/>
                <a:cs typeface="PMingLiU"/>
              </a:rPr>
              <a:t>/dev/sda5:</a:t>
            </a:r>
            <a:r>
              <a:rPr dirty="0" sz="600" spc="8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5">
                <a:latin typeface="PMingLiU"/>
                <a:cs typeface="PMingLiU"/>
              </a:rPr>
              <a:t>UUID="9f</a:t>
            </a:r>
            <a:r>
              <a:rPr dirty="0" sz="600" spc="10">
                <a:latin typeface="PMingLiU"/>
                <a:cs typeface="PMingLiU"/>
              </a:rPr>
              <a:t>b</a:t>
            </a:r>
            <a:r>
              <a:rPr dirty="0" sz="600" spc="55">
                <a:latin typeface="PMingLiU"/>
                <a:cs typeface="PMingLiU"/>
              </a:rPr>
              <a:t>85035-95fb-4c3d-84b3-54</a:t>
            </a:r>
            <a:r>
              <a:rPr dirty="0" sz="600" spc="55">
                <a:latin typeface="PMingLiU"/>
                <a:cs typeface="PMingLiU"/>
              </a:rPr>
              <a:t>1</a:t>
            </a:r>
            <a:r>
              <a:rPr dirty="0" sz="600" spc="45">
                <a:latin typeface="PMingLiU"/>
                <a:cs typeface="PMingLiU"/>
              </a:rPr>
              <a:t>11176ed4c"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">
                <a:latin typeface="PMingLiU"/>
                <a:cs typeface="PMingLiU"/>
              </a:rPr>
              <a:t>TYPE="swap"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0">
                <a:latin typeface="PMingLiU"/>
                <a:cs typeface="PMingLiU"/>
              </a:rPr>
              <a:t>PARTUUID="15</a:t>
            </a:r>
            <a:r>
              <a:rPr dirty="0" sz="600" spc="-15">
                <a:latin typeface="PMingLiU"/>
                <a:cs typeface="PMingLiU"/>
              </a:rPr>
              <a:t>4</a:t>
            </a:r>
            <a:r>
              <a:rPr dirty="0" sz="600" spc="65">
                <a:latin typeface="PMingLiU"/>
                <a:cs typeface="PMingLiU"/>
              </a:rPr>
              <a:t>f20e1-05"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95"/>
              </a:lnSpc>
            </a:pPr>
            <a:r>
              <a:rPr dirty="0" sz="600" spc="85">
                <a:latin typeface="PMingLiU"/>
                <a:cs typeface="PMingLiU"/>
              </a:rPr>
              <a:t>/dev/sda6:</a:t>
            </a:r>
            <a:r>
              <a:rPr dirty="0" sz="600" spc="8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UUID="d3</a:t>
            </a:r>
            <a:r>
              <a:rPr dirty="0" sz="600">
                <a:latin typeface="PMingLiU"/>
                <a:cs typeface="PMingLiU"/>
              </a:rPr>
              <a:t>2</a:t>
            </a:r>
            <a:r>
              <a:rPr dirty="0" sz="600" spc="60">
                <a:latin typeface="PMingLiU"/>
                <a:cs typeface="PMingLiU"/>
              </a:rPr>
              <a:t>526c4-ef1b-4e67-9a19-61</a:t>
            </a:r>
            <a:r>
              <a:rPr dirty="0" sz="600" spc="60">
                <a:latin typeface="PMingLiU"/>
                <a:cs typeface="PMingLiU"/>
              </a:rPr>
              <a:t>0</a:t>
            </a:r>
            <a:r>
              <a:rPr dirty="0" sz="600" spc="50">
                <a:latin typeface="PMingLiU"/>
                <a:cs typeface="PMingLiU"/>
              </a:rPr>
              <a:t>da6e35a54"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0">
                <a:latin typeface="PMingLiU"/>
                <a:cs typeface="PMingLiU"/>
              </a:rPr>
              <a:t>TYPE="ext4"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0">
                <a:latin typeface="PMingLiU"/>
                <a:cs typeface="PMingLiU"/>
              </a:rPr>
              <a:t>PARTUUID="15</a:t>
            </a:r>
            <a:r>
              <a:rPr dirty="0" sz="600" spc="-15">
                <a:latin typeface="PMingLiU"/>
                <a:cs typeface="PMingLiU"/>
              </a:rPr>
              <a:t>4</a:t>
            </a:r>
            <a:r>
              <a:rPr dirty="0" sz="600" spc="65">
                <a:latin typeface="PMingLiU"/>
                <a:cs typeface="PMingLiU"/>
              </a:rPr>
              <a:t>f20e1-06"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95"/>
              </a:lnSpc>
            </a:pPr>
            <a:r>
              <a:rPr dirty="0" sz="600" spc="85">
                <a:latin typeface="PMingLiU"/>
                <a:cs typeface="PMingLiU"/>
              </a:rPr>
              <a:t>/dev/sda7:</a:t>
            </a:r>
            <a:r>
              <a:rPr dirty="0" sz="600" spc="8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">
                <a:latin typeface="PMingLiU"/>
                <a:cs typeface="PMingLiU"/>
              </a:rPr>
              <a:t>UUID="a5</a:t>
            </a:r>
            <a:r>
              <a:rPr dirty="0" sz="600" spc="5">
                <a:latin typeface="PMingLiU"/>
                <a:cs typeface="PMingLiU"/>
              </a:rPr>
              <a:t>a</a:t>
            </a:r>
            <a:r>
              <a:rPr dirty="0" sz="600" spc="60">
                <a:latin typeface="PMingLiU"/>
                <a:cs typeface="PMingLiU"/>
              </a:rPr>
              <a:t>dfd45-b103-4a5e-ac6c-7d</a:t>
            </a:r>
            <a:r>
              <a:rPr dirty="0" sz="600" spc="55">
                <a:latin typeface="PMingLiU"/>
                <a:cs typeface="PMingLiU"/>
              </a:rPr>
              <a:t>c</a:t>
            </a:r>
            <a:r>
              <a:rPr dirty="0" sz="600" spc="50">
                <a:latin typeface="PMingLiU"/>
                <a:cs typeface="PMingLiU"/>
              </a:rPr>
              <a:t>0c732f62b"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0">
                <a:latin typeface="PMingLiU"/>
                <a:cs typeface="PMingLiU"/>
              </a:rPr>
              <a:t>TYPE="ext4"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0">
                <a:latin typeface="PMingLiU"/>
                <a:cs typeface="PMingLiU"/>
              </a:rPr>
              <a:t>PARTUUID="15</a:t>
            </a:r>
            <a:r>
              <a:rPr dirty="0" sz="600" spc="-15">
                <a:latin typeface="PMingLiU"/>
                <a:cs typeface="PMingLiU"/>
              </a:rPr>
              <a:t>4</a:t>
            </a:r>
            <a:r>
              <a:rPr dirty="0" sz="600" spc="65">
                <a:latin typeface="PMingLiU"/>
                <a:cs typeface="PMingLiU"/>
              </a:rPr>
              <a:t>f20e1-07"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710"/>
              </a:lnSpc>
            </a:pPr>
            <a:r>
              <a:rPr dirty="0" sz="600" spc="85">
                <a:latin typeface="PMingLiU"/>
                <a:cs typeface="PMingLiU"/>
              </a:rPr>
              <a:t>/dev/sda8:</a:t>
            </a:r>
            <a:r>
              <a:rPr dirty="0" sz="600" spc="8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0">
                <a:latin typeface="PMingLiU"/>
                <a:cs typeface="PMingLiU"/>
              </a:rPr>
              <a:t>LABEL="h</a:t>
            </a:r>
            <a:r>
              <a:rPr dirty="0" sz="600" spc="-15">
                <a:latin typeface="PMingLiU"/>
                <a:cs typeface="PMingLiU"/>
              </a:rPr>
              <a:t>o</a:t>
            </a:r>
            <a:r>
              <a:rPr dirty="0" sz="600" spc="10">
                <a:latin typeface="PMingLiU"/>
                <a:cs typeface="PMingLiU"/>
              </a:rPr>
              <a:t>me"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20">
                <a:latin typeface="PMingLiU"/>
                <a:cs typeface="PMingLiU"/>
              </a:rPr>
              <a:t>UU</a:t>
            </a:r>
            <a:r>
              <a:rPr dirty="0" sz="600" spc="-15">
                <a:latin typeface="PMingLiU"/>
                <a:cs typeface="PMingLiU"/>
              </a:rPr>
              <a:t>I</a:t>
            </a:r>
            <a:r>
              <a:rPr dirty="0" sz="600" spc="50">
                <a:latin typeface="PMingLiU"/>
                <a:cs typeface="PMingLiU"/>
              </a:rPr>
              <a:t>D="48c72370-aeec-4656-</a:t>
            </a:r>
            <a:r>
              <a:rPr dirty="0" sz="600" spc="40">
                <a:latin typeface="PMingLiU"/>
                <a:cs typeface="PMingLiU"/>
              </a:rPr>
              <a:t>a</a:t>
            </a:r>
            <a:r>
              <a:rPr dirty="0" sz="600" spc="55">
                <a:latin typeface="PMingLiU"/>
                <a:cs typeface="PMingLiU"/>
              </a:rPr>
              <a:t>b8f-7e00c05a84a3"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0">
                <a:latin typeface="PMingLiU"/>
                <a:cs typeface="PMingLiU"/>
              </a:rPr>
              <a:t>TYPE="ext4"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35">
                <a:latin typeface="PMingLiU"/>
                <a:cs typeface="PMingLiU"/>
              </a:rPr>
              <a:t>PARTUU</a:t>
            </a:r>
            <a:r>
              <a:rPr dirty="0" sz="600" spc="-25">
                <a:latin typeface="PMingLiU"/>
                <a:cs typeface="PMingLiU"/>
              </a:rPr>
              <a:t>I</a:t>
            </a:r>
            <a:r>
              <a:rPr dirty="0" sz="600" spc="35">
                <a:latin typeface="PMingLiU"/>
                <a:cs typeface="PMingLiU"/>
              </a:rPr>
              <a:t>D="154f20e1</a:t>
            </a:r>
            <a:r>
              <a:rPr dirty="0" sz="600" spc="70">
                <a:latin typeface="PMingLiU"/>
                <a:cs typeface="PMingLiU"/>
              </a:rPr>
              <a:t>-08"</a:t>
            </a:r>
            <a:endParaRPr sz="6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ts val="710"/>
              </a:lnSpc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90">
                <a:latin typeface="PMingLiU"/>
                <a:cs typeface="PMingLiU"/>
              </a:rPr>
              <a:t>jar:~$</a:t>
            </a:r>
            <a:r>
              <a:rPr dirty="0" sz="600" spc="95">
                <a:solidFill>
                  <a:srgbClr val="FF0000"/>
                </a:solidFill>
                <a:latin typeface="PMingLiU"/>
                <a:cs typeface="PMingLiU"/>
              </a:rPr>
              <a:t>inxi</a:t>
            </a:r>
            <a:r>
              <a:rPr dirty="0" sz="6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80">
                <a:solidFill>
                  <a:srgbClr val="FF0000"/>
                </a:solidFill>
                <a:latin typeface="PMingLiU"/>
                <a:cs typeface="PMingLiU"/>
              </a:rPr>
              <a:t>-p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95"/>
              </a:lnSpc>
            </a:pPr>
            <a:r>
              <a:rPr dirty="0" sz="600" spc="105">
                <a:latin typeface="PMingLiU"/>
                <a:cs typeface="PMingLiU"/>
              </a:rPr>
              <a:t>Partition:</a:t>
            </a:r>
            <a:r>
              <a:rPr dirty="0" sz="600" spc="10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ID-1: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60">
                <a:latin typeface="PMingLiU"/>
                <a:cs typeface="PMingLiU"/>
              </a:rPr>
              <a:t>/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10">
                <a:latin typeface="PMingLiU"/>
                <a:cs typeface="PMingLiU"/>
              </a:rPr>
              <a:t>size: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0">
                <a:latin typeface="PMingLiU"/>
                <a:cs typeface="PMingLiU"/>
              </a:rPr>
              <a:t>37G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used: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0">
                <a:latin typeface="PMingLiU"/>
                <a:cs typeface="PMingLiU"/>
              </a:rPr>
              <a:t>21G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(59%)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0">
                <a:latin typeface="PMingLiU"/>
                <a:cs typeface="PMingLiU"/>
              </a:rPr>
              <a:t>f</a:t>
            </a:r>
            <a:r>
              <a:rPr dirty="0" sz="600" spc="125">
                <a:latin typeface="PMingLiU"/>
                <a:cs typeface="PMingLiU"/>
              </a:rPr>
              <a:t>s: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ext4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dev: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/dev/s</a:t>
            </a:r>
            <a:r>
              <a:rPr dirty="0" sz="600" spc="95">
                <a:latin typeface="PMingLiU"/>
                <a:cs typeface="PMingLiU"/>
              </a:rPr>
              <a:t>d</a:t>
            </a:r>
            <a:r>
              <a:rPr dirty="0" sz="600" spc="50">
                <a:latin typeface="PMingLiU"/>
                <a:cs typeface="PMingLiU"/>
              </a:rPr>
              <a:t>a7</a:t>
            </a:r>
            <a:endParaRPr sz="600">
              <a:latin typeface="PMingLiU"/>
              <a:cs typeface="PMingLiU"/>
            </a:endParaRPr>
          </a:p>
          <a:p>
            <a:pPr marL="455930" marR="1094105">
              <a:lnSpc>
                <a:spcPts val="700"/>
              </a:lnSpc>
              <a:spcBef>
                <a:spcPts val="25"/>
              </a:spcBef>
            </a:pPr>
            <a:r>
              <a:rPr dirty="0" sz="600" spc="70">
                <a:latin typeface="PMingLiU"/>
                <a:cs typeface="PMingLiU"/>
              </a:rPr>
              <a:t>ID-2:</a:t>
            </a:r>
            <a:r>
              <a:rPr dirty="0" sz="600" spc="7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5">
                <a:latin typeface="PMingLiU"/>
                <a:cs typeface="PMingLiU"/>
              </a:rPr>
              <a:t>/boot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10">
                <a:latin typeface="PMingLiU"/>
                <a:cs typeface="PMingLiU"/>
              </a:rPr>
              <a:t>size: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20">
                <a:latin typeface="PMingLiU"/>
                <a:cs typeface="PMingLiU"/>
              </a:rPr>
              <a:t>922M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used: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40">
                <a:latin typeface="PMingLiU"/>
                <a:cs typeface="PMingLiU"/>
              </a:rPr>
              <a:t>95M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(12%)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fs: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e</a:t>
            </a:r>
            <a:r>
              <a:rPr dirty="0" sz="600" spc="45">
                <a:latin typeface="PMingLiU"/>
                <a:cs typeface="PMingLiU"/>
              </a:rPr>
              <a:t>x</a:t>
            </a:r>
            <a:r>
              <a:rPr dirty="0" sz="600" spc="95">
                <a:latin typeface="PMingLiU"/>
                <a:cs typeface="PMingLiU"/>
              </a:rPr>
              <a:t>t4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dev: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90">
                <a:latin typeface="PMingLiU"/>
                <a:cs typeface="PMingLiU"/>
              </a:rPr>
              <a:t>/dev/</a:t>
            </a:r>
            <a:r>
              <a:rPr dirty="0" sz="600" spc="85">
                <a:latin typeface="PMingLiU"/>
                <a:cs typeface="PMingLiU"/>
              </a:rPr>
              <a:t>s</a:t>
            </a:r>
            <a:r>
              <a:rPr dirty="0" sz="600" spc="45">
                <a:latin typeface="PMingLiU"/>
                <a:cs typeface="PMingLiU"/>
              </a:rPr>
              <a:t>da6</a:t>
            </a:r>
            <a:r>
              <a:rPr dirty="0" sz="600" spc="25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ID-3: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/home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10">
                <a:latin typeface="PMingLiU"/>
                <a:cs typeface="PMingLiU"/>
              </a:rPr>
              <a:t>size: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>
                <a:latin typeface="PMingLiU"/>
                <a:cs typeface="PMingLiU"/>
              </a:rPr>
              <a:t>338G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used: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>
                <a:latin typeface="PMingLiU"/>
                <a:cs typeface="PMingLiU"/>
              </a:rPr>
              <a:t>319G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(100%)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fs: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ext4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d</a:t>
            </a:r>
            <a:r>
              <a:rPr dirty="0" sz="600" spc="40">
                <a:latin typeface="PMingLiU"/>
                <a:cs typeface="PMingLiU"/>
              </a:rPr>
              <a:t>e</a:t>
            </a:r>
            <a:r>
              <a:rPr dirty="0" sz="600" spc="95">
                <a:latin typeface="PMingLiU"/>
                <a:cs typeface="PMingLiU"/>
              </a:rPr>
              <a:t>v: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/de</a:t>
            </a:r>
            <a:r>
              <a:rPr dirty="0" sz="600" spc="80">
                <a:latin typeface="PMingLiU"/>
                <a:cs typeface="PMingLiU"/>
              </a:rPr>
              <a:t>v</a:t>
            </a:r>
            <a:r>
              <a:rPr dirty="0" sz="600" spc="75">
                <a:latin typeface="PMingLiU"/>
                <a:cs typeface="PMingLiU"/>
              </a:rPr>
              <a:t>/sda8</a:t>
            </a:r>
            <a:endParaRPr sz="600">
              <a:latin typeface="PMingLiU"/>
              <a:cs typeface="PMingLiU"/>
            </a:endParaRPr>
          </a:p>
          <a:p>
            <a:pPr marL="455930">
              <a:lnSpc>
                <a:spcPts val="675"/>
              </a:lnSpc>
            </a:pPr>
            <a:r>
              <a:rPr dirty="0" sz="600" spc="70">
                <a:latin typeface="PMingLiU"/>
                <a:cs typeface="PMingLiU"/>
              </a:rPr>
              <a:t>ID-4:</a:t>
            </a:r>
            <a:r>
              <a:rPr dirty="0" sz="600" spc="7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swap-1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10">
                <a:latin typeface="PMingLiU"/>
                <a:cs typeface="PMingLiU"/>
              </a:rPr>
              <a:t>size: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0">
                <a:latin typeface="PMingLiU"/>
                <a:cs typeface="PMingLiU"/>
              </a:rPr>
              <a:t>4.00GB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used: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0">
                <a:latin typeface="PMingLiU"/>
                <a:cs typeface="PMingLiU"/>
              </a:rPr>
              <a:t>0.14GB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(3%)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fs: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5">
                <a:latin typeface="PMingLiU"/>
                <a:cs typeface="PMingLiU"/>
              </a:rPr>
              <a:t>swap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dev: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55">
                <a:latin typeface="PMingLiU"/>
                <a:cs typeface="PMingLiU"/>
              </a:rPr>
              <a:t>/</a:t>
            </a:r>
            <a:r>
              <a:rPr dirty="0" sz="600" spc="65">
                <a:latin typeface="PMingLiU"/>
                <a:cs typeface="PMingLiU"/>
              </a:rPr>
              <a:t>dev/sda5</a:t>
            </a:r>
            <a:endParaRPr sz="6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90">
                <a:latin typeface="PMingLiU"/>
                <a:cs typeface="PMingLiU"/>
              </a:rPr>
              <a:t>jar:~$</a:t>
            </a:r>
            <a:r>
              <a:rPr dirty="0" sz="600" spc="80">
                <a:solidFill>
                  <a:srgbClr val="FF0000"/>
                </a:solidFill>
                <a:latin typeface="PMingLiU"/>
                <a:cs typeface="PMingLiU"/>
              </a:rPr>
              <a:t>df</a:t>
            </a:r>
            <a:r>
              <a:rPr dirty="0" sz="6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600" spc="80">
                <a:solidFill>
                  <a:srgbClr val="FF0000"/>
                </a:solidFill>
                <a:latin typeface="PMingLiU"/>
                <a:cs typeface="PMingLiU"/>
              </a:rPr>
              <a:t>-h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2576" y="2462847"/>
            <a:ext cx="131635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05" marR="5080" indent="-40640">
              <a:lnSpc>
                <a:spcPts val="700"/>
              </a:lnSpc>
            </a:pPr>
            <a:r>
              <a:rPr dirty="0" sz="600" spc="70">
                <a:latin typeface="PMingLiU"/>
                <a:cs typeface="PMingLiU"/>
              </a:rPr>
              <a:t>Size</a:t>
            </a:r>
            <a:r>
              <a:rPr dirty="0" sz="600" spc="7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-95">
                <a:latin typeface="PMingLiU"/>
                <a:cs typeface="PMingLiU"/>
              </a:rPr>
              <a:t>U</a:t>
            </a:r>
            <a:r>
              <a:rPr dirty="0" sz="600" spc="65">
                <a:latin typeface="PMingLiU"/>
                <a:cs typeface="PMingLiU"/>
              </a:rPr>
              <a:t>sed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>
                <a:latin typeface="PMingLiU"/>
                <a:cs typeface="PMingLiU"/>
              </a:rPr>
              <a:t>Av</a:t>
            </a:r>
            <a:r>
              <a:rPr dirty="0" sz="600" spc="-5">
                <a:latin typeface="PMingLiU"/>
                <a:cs typeface="PMingLiU"/>
              </a:rPr>
              <a:t>a</a:t>
            </a:r>
            <a:r>
              <a:rPr dirty="0" sz="600" spc="160">
                <a:latin typeface="PMingLiU"/>
                <a:cs typeface="PMingLiU"/>
              </a:rPr>
              <a:t>il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5">
                <a:latin typeface="PMingLiU"/>
                <a:cs typeface="PMingLiU"/>
              </a:rPr>
              <a:t>Us</a:t>
            </a:r>
            <a:r>
              <a:rPr dirty="0" sz="600" spc="15">
                <a:latin typeface="PMingLiU"/>
                <a:cs typeface="PMingLiU"/>
              </a:rPr>
              <a:t>e</a:t>
            </a:r>
            <a:r>
              <a:rPr dirty="0" sz="600" spc="-155">
                <a:latin typeface="PMingLiU"/>
                <a:cs typeface="PMingLiU"/>
              </a:rPr>
              <a:t>%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5">
                <a:latin typeface="PMingLiU"/>
                <a:cs typeface="PMingLiU"/>
              </a:rPr>
              <a:t>Moun</a:t>
            </a:r>
            <a:r>
              <a:rPr dirty="0" sz="600">
                <a:latin typeface="PMingLiU"/>
                <a:cs typeface="PMingLiU"/>
              </a:rPr>
              <a:t>t</a:t>
            </a:r>
            <a:r>
              <a:rPr dirty="0" sz="600" spc="50">
                <a:latin typeface="PMingLiU"/>
                <a:cs typeface="PMingLiU"/>
              </a:rPr>
              <a:t>ed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on</a:t>
            </a:r>
            <a:r>
              <a:rPr dirty="0" sz="600" spc="15">
                <a:latin typeface="PMingLiU"/>
                <a:cs typeface="PMingLiU"/>
              </a:rPr>
              <a:t> </a:t>
            </a:r>
            <a:r>
              <a:rPr dirty="0" sz="600" spc="-10">
                <a:latin typeface="PMingLiU"/>
                <a:cs typeface="PMingLiU"/>
              </a:rPr>
              <a:t>37G</a:t>
            </a:r>
            <a:r>
              <a:rPr dirty="0" sz="600">
                <a:latin typeface="PMingLiU"/>
                <a:cs typeface="PMingLiU"/>
              </a:rPr>
              <a:t>     </a:t>
            </a:r>
            <a:r>
              <a:rPr dirty="0" sz="600" spc="15">
                <a:latin typeface="PMingLiU"/>
                <a:cs typeface="PMingLiU"/>
              </a:rPr>
              <a:t> </a:t>
            </a:r>
            <a:r>
              <a:rPr dirty="0" sz="600" spc="-10">
                <a:latin typeface="PMingLiU"/>
                <a:cs typeface="PMingLiU"/>
              </a:rPr>
              <a:t>21G</a:t>
            </a:r>
            <a:r>
              <a:rPr dirty="0" sz="600">
                <a:latin typeface="PMingLiU"/>
                <a:cs typeface="PMingLiU"/>
              </a:rPr>
              <a:t>     </a:t>
            </a:r>
            <a:r>
              <a:rPr dirty="0" sz="600" spc="15">
                <a:latin typeface="PMingLiU"/>
                <a:cs typeface="PMingLiU"/>
              </a:rPr>
              <a:t> </a:t>
            </a:r>
            <a:r>
              <a:rPr dirty="0" sz="600" spc="-10">
                <a:latin typeface="PMingLiU"/>
                <a:cs typeface="PMingLiU"/>
              </a:rPr>
              <a:t>15G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-30">
                <a:latin typeface="PMingLiU"/>
                <a:cs typeface="PMingLiU"/>
              </a:rPr>
              <a:t>59%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60">
                <a:latin typeface="PMingLiU"/>
                <a:cs typeface="PMingLiU"/>
              </a:rPr>
              <a:t>/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2553" y="2723438"/>
            <a:ext cx="1114425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 sz="600" spc="-20">
                <a:latin typeface="PMingLiU"/>
                <a:cs typeface="PMingLiU"/>
              </a:rPr>
              <a:t>922M</a:t>
            </a:r>
            <a:r>
              <a:rPr dirty="0" sz="600" spc="-20">
                <a:latin typeface="PMingLiU"/>
                <a:cs typeface="PMingLiU"/>
              </a:rPr>
              <a:t>     </a:t>
            </a:r>
            <a:r>
              <a:rPr dirty="0" sz="600" spc="15">
                <a:latin typeface="PMingLiU"/>
                <a:cs typeface="PMingLiU"/>
              </a:rPr>
              <a:t> </a:t>
            </a:r>
            <a:r>
              <a:rPr dirty="0" sz="600" spc="-40">
                <a:latin typeface="PMingLiU"/>
                <a:cs typeface="PMingLiU"/>
              </a:rPr>
              <a:t>95M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-20">
                <a:latin typeface="PMingLiU"/>
                <a:cs typeface="PMingLiU"/>
              </a:rPr>
              <a:t>764M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-30">
                <a:latin typeface="PMingLiU"/>
                <a:cs typeface="PMingLiU"/>
              </a:rPr>
              <a:t>12%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5">
                <a:latin typeface="PMingLiU"/>
                <a:cs typeface="PMingLiU"/>
              </a:rPr>
              <a:t>/boot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710"/>
              </a:lnSpc>
            </a:pPr>
            <a:r>
              <a:rPr dirty="0" sz="600">
                <a:latin typeface="PMingLiU"/>
                <a:cs typeface="PMingLiU"/>
              </a:rPr>
              <a:t>338G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>
                <a:latin typeface="PMingLiU"/>
                <a:cs typeface="PMingLiU"/>
              </a:rPr>
              <a:t>319G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1.5G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5">
                <a:latin typeface="PMingLiU"/>
                <a:cs typeface="PMingLiU"/>
              </a:rPr>
              <a:t>100%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/home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7294" y="2457767"/>
            <a:ext cx="429259" cy="551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 sz="600" spc="70">
                <a:latin typeface="PMingLiU"/>
                <a:cs typeface="PMingLiU"/>
              </a:rPr>
              <a:t>Filesystem</a:t>
            </a:r>
            <a:endParaRPr sz="600">
              <a:latin typeface="PMingLiU"/>
              <a:cs typeface="PMingLiU"/>
            </a:endParaRPr>
          </a:p>
          <a:p>
            <a:pPr marL="12700" marR="45085">
              <a:lnSpc>
                <a:spcPts val="700"/>
              </a:lnSpc>
              <a:spcBef>
                <a:spcPts val="25"/>
              </a:spcBef>
            </a:pPr>
            <a:r>
              <a:rPr dirty="0" sz="600" spc="70">
                <a:latin typeface="PMingLiU"/>
                <a:cs typeface="PMingLiU"/>
              </a:rPr>
              <a:t>/dev/sda7 </a:t>
            </a:r>
            <a:r>
              <a:rPr dirty="0" sz="600" spc="155">
                <a:latin typeface="PMingLiU"/>
                <a:cs typeface="PMingLiU"/>
              </a:rPr>
              <a:t>[...]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75">
                <a:latin typeface="PMingLiU"/>
                <a:cs typeface="PMingLiU"/>
              </a:rPr>
              <a:t>/dev/sda6</a:t>
            </a:r>
            <a:endParaRPr sz="600">
              <a:latin typeface="PMingLiU"/>
              <a:cs typeface="PMingLiU"/>
            </a:endParaRPr>
          </a:p>
          <a:p>
            <a:pPr marL="12700" marR="45085">
              <a:lnSpc>
                <a:spcPts val="700"/>
              </a:lnSpc>
              <a:spcBef>
                <a:spcPts val="25"/>
              </a:spcBef>
            </a:pPr>
            <a:r>
              <a:rPr dirty="0" sz="600" spc="70">
                <a:latin typeface="PMingLiU"/>
                <a:cs typeface="PMingLiU"/>
              </a:rPr>
              <a:t>/dev/sda8 </a:t>
            </a:r>
            <a:r>
              <a:rPr dirty="0" sz="600" spc="155">
                <a:latin typeface="PMingLiU"/>
                <a:cs typeface="PMingLiU"/>
              </a:rPr>
              <a:t>[...]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9" action="ppaction://hlinksldjump"/>
              </a:rPr>
              <a:t>Cursul</a:t>
            </a:r>
            <a:r>
              <a:rPr dirty="0" baseline="5555" sz="750" spc="-52">
                <a:hlinkClick r:id="rId9" action="ppaction://hlinksldjump"/>
              </a:rPr>
              <a:t> </a:t>
            </a:r>
            <a:r>
              <a:rPr dirty="0" baseline="5555" sz="750" spc="-67">
                <a:hlinkClick r:id="rId9" action="ppaction://hlinksldjump"/>
              </a:rPr>
              <a:t>9,</a:t>
            </a:r>
            <a:r>
              <a:rPr dirty="0" baseline="5555" sz="750" spc="-67">
                <a:hlinkClick r:id="rId9" action="ppaction://hlinksldjump"/>
              </a:rPr>
              <a:t> </a:t>
            </a:r>
            <a:r>
              <a:rPr dirty="0" baseline="5555" sz="750" spc="-60">
                <a:hlinkClick r:id="rId9" action="ppaction://hlinksldjump"/>
              </a:rPr>
              <a:t>Considerente</a:t>
            </a:r>
            <a:r>
              <a:rPr dirty="0" baseline="5555" sz="750" spc="-60">
                <a:hlinkClick r:id="rId9" action="ppaction://hlinksldjump"/>
              </a:rPr>
              <a:t> </a:t>
            </a:r>
            <a:r>
              <a:rPr dirty="0" baseline="5555" sz="750" spc="-75">
                <a:hlinkClick r:id="rId9" action="ppaction://hlinksldjump"/>
              </a:rPr>
              <a:t>h</a:t>
            </a:r>
            <a:r>
              <a:rPr dirty="0" baseline="5555" sz="750" spc="-89">
                <a:hlinkClick r:id="rId9" action="ppaction://hlinksldjump"/>
              </a:rPr>
              <a:t>a</a:t>
            </a:r>
            <a:r>
              <a:rPr dirty="0" baseline="5555" sz="750" spc="-52">
                <a:hlinkClick r:id="rId9" action="ppaction://hlinksldjump"/>
              </a:rPr>
              <a:t>rd</a:t>
            </a:r>
            <a:r>
              <a:rPr dirty="0" baseline="5555" sz="750" spc="-104">
                <a:hlinkClick r:id="rId9" action="ppaction://hlinksldjump"/>
              </a:rPr>
              <a:t>w</a:t>
            </a:r>
            <a:r>
              <a:rPr dirty="0" baseline="5555" sz="750" spc="-97">
                <a:hlinkClick r:id="rId9" action="ppaction://hlinksldjump"/>
              </a:rPr>
              <a:t>a</a:t>
            </a:r>
            <a:r>
              <a:rPr dirty="0" baseline="5555" sz="750" spc="-67">
                <a:hlinkClick r:id="rId9" action="ppaction://hlinksldjump"/>
              </a:rPr>
              <a:t>re.</a:t>
            </a:r>
            <a:r>
              <a:rPr dirty="0" baseline="5555" sz="750" spc="82">
                <a:hlinkClick r:id="rId9" action="ppaction://hlinksldjump"/>
              </a:rPr>
              <a:t> </a:t>
            </a:r>
            <a:r>
              <a:rPr dirty="0" baseline="5555" sz="750" spc="-7">
                <a:hlinkClick r:id="rId9" action="ppaction://hlinksldjump"/>
              </a:rPr>
              <a:t>Ma</a:t>
            </a:r>
            <a:r>
              <a:rPr dirty="0" baseline="5555" sz="750" spc="-352">
                <a:hlinkClick r:id="rId9" action="ppaction://hlinksldjump"/>
              </a:rPr>
              <a:t>s</a:t>
            </a:r>
            <a:r>
              <a:rPr dirty="0" sz="500" spc="-10">
                <a:hlinkClick r:id="rId9" action="ppaction://hlinksldjump"/>
              </a:rPr>
              <a:t>,</a:t>
            </a:r>
            <a:r>
              <a:rPr dirty="0" baseline="5555" sz="750" spc="-37">
                <a:hlinkClick r:id="rId9" action="ppaction://hlinksldjump"/>
              </a:rPr>
              <a:t>ini</a:t>
            </a:r>
            <a:r>
              <a:rPr dirty="0" baseline="5555" sz="750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virtuale</a:t>
            </a:r>
            <a:endParaRPr baseline="5555" sz="750"/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26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26769">
              <a:lnSpc>
                <a:spcPct val="100000"/>
              </a:lnSpc>
            </a:pPr>
            <a:r>
              <a:rPr dirty="0" spc="-65"/>
              <a:t>Sum</a:t>
            </a:r>
            <a:r>
              <a:rPr dirty="0" spc="-90"/>
              <a:t>a</a:t>
            </a:r>
            <a:r>
              <a:rPr dirty="0" spc="-40"/>
              <a:t>r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40"/>
              <a:t>c</a:t>
            </a:r>
            <a:r>
              <a:rPr dirty="0" spc="-60"/>
              <a:t>omenzi</a:t>
            </a:r>
            <a:r>
              <a:rPr dirty="0" spc="10"/>
              <a:t> </a:t>
            </a:r>
            <a:r>
              <a:rPr dirty="0" spc="-35"/>
              <a:t>p</a:t>
            </a:r>
            <a:r>
              <a:rPr dirty="0" spc="-55"/>
              <a:t>entru</a:t>
            </a:r>
            <a:r>
              <a:rPr dirty="0" spc="15"/>
              <a:t> </a:t>
            </a:r>
            <a:r>
              <a:rPr dirty="0" spc="-50"/>
              <a:t>investig</a:t>
            </a:r>
            <a:r>
              <a:rPr dirty="0" spc="-100"/>
              <a:t>a</a:t>
            </a:r>
            <a:r>
              <a:rPr dirty="0" spc="-75"/>
              <a:t>re</a:t>
            </a:r>
            <a:r>
              <a:rPr dirty="0" spc="15"/>
              <a:t> </a:t>
            </a:r>
            <a:r>
              <a:rPr dirty="0" spc="-75"/>
              <a:t>h</a:t>
            </a:r>
            <a:r>
              <a:rPr dirty="0" spc="-105"/>
              <a:t>a</a:t>
            </a:r>
            <a:r>
              <a:rPr dirty="0" spc="-55"/>
              <a:t>rd</a:t>
            </a:r>
            <a:r>
              <a:rPr dirty="0" spc="-125"/>
              <a:t>w</a:t>
            </a:r>
            <a:r>
              <a:rPr dirty="0" spc="-110"/>
              <a:t>a</a:t>
            </a:r>
            <a:r>
              <a:rPr dirty="0" spc="-75"/>
              <a:t>re</a:t>
            </a:r>
            <a:r>
              <a:rPr dirty="0" spc="-140"/>
              <a:t> </a:t>
            </a:r>
            <a:r>
              <a:rPr dirty="0" spc="-505"/>
              <a:t>ˆ</a:t>
            </a:r>
            <a:r>
              <a:rPr dirty="0" spc="-35"/>
              <a:t>ın</a:t>
            </a:r>
            <a:r>
              <a:rPr dirty="0" spc="10"/>
              <a:t> </a:t>
            </a:r>
            <a:r>
              <a:rPr dirty="0" spc="-35"/>
              <a:t>Linux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65455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generaliste:</a:t>
            </a:r>
            <a:r>
              <a:rPr dirty="0" sz="1100" spc="145">
                <a:latin typeface="Tahoma"/>
                <a:cs typeface="Tahoma"/>
              </a:rPr>
              <a:t> </a:t>
            </a:r>
            <a:r>
              <a:rPr dirty="0" sz="1100" spc="80"/>
              <a:t>lshw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80"/>
              <a:t>hwinfo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70"/>
              <a:t>inxi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ces</a:t>
            </a:r>
            <a:r>
              <a:rPr dirty="0" sz="1100" spc="-10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r: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135"/>
              <a:t>lscpu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25"/>
              <a:t>arch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00"/>
              <a:t>nproc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70"/>
              <a:t>cat</a:t>
            </a:r>
            <a:r>
              <a:rPr dirty="0" sz="1100"/>
              <a:t>  </a:t>
            </a:r>
            <a:r>
              <a:rPr dirty="0" sz="1100" spc="140"/>
              <a:t>/proc/cpuinfo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Tahoma"/>
                <a:cs typeface="Tahoma"/>
              </a:rPr>
              <a:t>memm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rie: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170"/>
              <a:t>free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70"/>
              <a:t>cat</a:t>
            </a:r>
            <a:r>
              <a:rPr dirty="0" sz="1100"/>
              <a:t>  </a:t>
            </a:r>
            <a:r>
              <a:rPr dirty="0" sz="1100" spc="140"/>
              <a:t>/proc/cpuinfo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discuri: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170"/>
              <a:t>lsblk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40"/>
              <a:t>df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80"/>
              <a:t>sudo</a:t>
            </a:r>
            <a:r>
              <a:rPr dirty="0" sz="1100"/>
              <a:t>  </a:t>
            </a:r>
            <a:r>
              <a:rPr dirty="0" sz="1100" spc="155"/>
              <a:t>fdisk</a:t>
            </a:r>
            <a:r>
              <a:rPr dirty="0" sz="1100"/>
              <a:t>  </a:t>
            </a:r>
            <a:r>
              <a:rPr dirty="0" sz="1100" spc="280"/>
              <a:t>-</a:t>
            </a:r>
            <a:r>
              <a:rPr dirty="0" sz="1100" spc="225"/>
              <a:t>l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80"/>
              <a:t>sudo</a:t>
            </a:r>
            <a:r>
              <a:rPr dirty="0" sz="1100"/>
              <a:t>  </a:t>
            </a:r>
            <a:r>
              <a:rPr dirty="0" sz="1100" spc="145"/>
              <a:t>blkid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27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71545">
              <a:lnSpc>
                <a:spcPct val="100000"/>
              </a:lnSpc>
            </a:pPr>
            <a:r>
              <a:rPr dirty="0" spc="-65"/>
              <a:t>Comand</a:t>
            </a:r>
            <a:r>
              <a:rPr dirty="0" spc="-55"/>
              <a:t>a</a:t>
            </a:r>
            <a:r>
              <a:rPr dirty="0" spc="20"/>
              <a:t> </a:t>
            </a:r>
            <a:r>
              <a:rPr dirty="0" spc="-5">
                <a:latin typeface="Gautami"/>
                <a:cs typeface="Gautami"/>
              </a:rPr>
              <a:t>dd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949413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7294" y="477901"/>
            <a:ext cx="3651250" cy="63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folosi</a:t>
            </a:r>
            <a:r>
              <a:rPr dirty="0" sz="1000" spc="-3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lucrul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iere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ozitive</a:t>
            </a:r>
            <a:endParaRPr sz="1000">
              <a:latin typeface="Tahoma"/>
              <a:cs typeface="Tahoma"/>
            </a:endParaRPr>
          </a:p>
          <a:p>
            <a:pPr marL="141605">
              <a:lnSpc>
                <a:spcPct val="100000"/>
              </a:lnSpc>
              <a:spcBef>
                <a:spcPts val="1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uzual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folosire: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PMingLiU"/>
                <a:cs typeface="PMingLiU"/>
              </a:rPr>
              <a:t>dd</a:t>
            </a:r>
            <a:r>
              <a:rPr dirty="0" sz="1000">
                <a:latin typeface="PMingLiU"/>
                <a:cs typeface="PMingLiU"/>
              </a:rPr>
              <a:t>  </a:t>
            </a:r>
            <a:r>
              <a:rPr dirty="0" sz="1000" spc="165">
                <a:latin typeface="PMingLiU"/>
                <a:cs typeface="PMingLiU"/>
              </a:rPr>
              <a:t>if=input-file</a:t>
            </a:r>
            <a:r>
              <a:rPr dirty="0" sz="1000">
                <a:latin typeface="PMingLiU"/>
                <a:cs typeface="PMingLiU"/>
              </a:rPr>
              <a:t>  </a:t>
            </a:r>
            <a:r>
              <a:rPr dirty="0" sz="1000" spc="140">
                <a:latin typeface="PMingLiU"/>
                <a:cs typeface="PMingLiU"/>
              </a:rPr>
              <a:t>out=output-file</a:t>
            </a:r>
            <a:endParaRPr sz="10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dirty="0" sz="900" spc="-16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-11111" sz="750" spc="-52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baseline="-11111" sz="750" spc="-127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inerea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unui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dirty="0" sz="900" spc="-35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baseline="-11111" sz="750" spc="-52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baseline="-11111" sz="750" spc="-11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ier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100KB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plin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zero-uri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4" y="1103058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1501559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5348" y="1488859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1539659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993648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1044434"/>
            <a:ext cx="50749" cy="457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193" y="1147330"/>
            <a:ext cx="3989704" cy="405130"/>
          </a:xfrm>
          <a:custGeom>
            <a:avLst/>
            <a:gdLst/>
            <a:ahLst/>
            <a:cxnLst/>
            <a:rect l="l" t="t" r="r" b="b"/>
            <a:pathLst>
              <a:path w="3989704" h="405130">
                <a:moveTo>
                  <a:pt x="3989654" y="0"/>
                </a:moveTo>
                <a:lnTo>
                  <a:pt x="0" y="0"/>
                </a:lnTo>
                <a:lnTo>
                  <a:pt x="0" y="354228"/>
                </a:lnTo>
                <a:lnTo>
                  <a:pt x="4008" y="373953"/>
                </a:lnTo>
                <a:lnTo>
                  <a:pt x="14922" y="390106"/>
                </a:lnTo>
                <a:lnTo>
                  <a:pt x="31075" y="401020"/>
                </a:lnTo>
                <a:lnTo>
                  <a:pt x="50800" y="405028"/>
                </a:lnTo>
                <a:lnTo>
                  <a:pt x="3938854" y="405028"/>
                </a:lnTo>
                <a:lnTo>
                  <a:pt x="3958579" y="401020"/>
                </a:lnTo>
                <a:lnTo>
                  <a:pt x="3974732" y="390106"/>
                </a:lnTo>
                <a:lnTo>
                  <a:pt x="3985646" y="373953"/>
                </a:lnTo>
                <a:lnTo>
                  <a:pt x="3989654" y="3542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031734"/>
            <a:ext cx="0" cy="488950"/>
          </a:xfrm>
          <a:custGeom>
            <a:avLst/>
            <a:gdLst/>
            <a:ahLst/>
            <a:cxnLst/>
            <a:rect l="l" t="t" r="r" b="b"/>
            <a:pathLst>
              <a:path w="0" h="488950">
                <a:moveTo>
                  <a:pt x="0" y="4888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019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0063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98848" y="9936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3" y="1686432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9194" y="1840090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9994" y="2238591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35348" y="2225890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0794" y="2276691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730679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98848" y="1781465"/>
            <a:ext cx="50749" cy="4571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193" y="1884362"/>
            <a:ext cx="3989704" cy="405130"/>
          </a:xfrm>
          <a:custGeom>
            <a:avLst/>
            <a:gdLst/>
            <a:ahLst/>
            <a:cxnLst/>
            <a:rect l="l" t="t" r="r" b="b"/>
            <a:pathLst>
              <a:path w="3989704" h="405130">
                <a:moveTo>
                  <a:pt x="3989654" y="0"/>
                </a:moveTo>
                <a:lnTo>
                  <a:pt x="0" y="0"/>
                </a:lnTo>
                <a:lnTo>
                  <a:pt x="0" y="354228"/>
                </a:lnTo>
                <a:lnTo>
                  <a:pt x="4008" y="373953"/>
                </a:lnTo>
                <a:lnTo>
                  <a:pt x="14922" y="390106"/>
                </a:lnTo>
                <a:lnTo>
                  <a:pt x="31075" y="401020"/>
                </a:lnTo>
                <a:lnTo>
                  <a:pt x="50800" y="405028"/>
                </a:lnTo>
                <a:lnTo>
                  <a:pt x="3938854" y="405028"/>
                </a:lnTo>
                <a:lnTo>
                  <a:pt x="3958579" y="401020"/>
                </a:lnTo>
                <a:lnTo>
                  <a:pt x="3974732" y="390106"/>
                </a:lnTo>
                <a:lnTo>
                  <a:pt x="3985646" y="373953"/>
                </a:lnTo>
                <a:lnTo>
                  <a:pt x="3989654" y="3542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768765"/>
            <a:ext cx="0" cy="488950"/>
          </a:xfrm>
          <a:custGeom>
            <a:avLst/>
            <a:gdLst/>
            <a:ahLst/>
            <a:cxnLst/>
            <a:rect l="l" t="t" r="r" b="b"/>
            <a:pathLst>
              <a:path w="0" h="488950">
                <a:moveTo>
                  <a:pt x="0" y="4888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7560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7433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8848" y="17306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193" y="2423464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9194" y="2577122"/>
            <a:ext cx="3989653" cy="506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9994" y="2709926"/>
            <a:ext cx="101600" cy="101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35348" y="2697225"/>
            <a:ext cx="114249" cy="114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0794" y="2748026"/>
            <a:ext cx="3837254" cy="634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98848" y="2467711"/>
            <a:ext cx="50749" cy="101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98848" y="2518507"/>
            <a:ext cx="50749" cy="1914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9193" y="2621404"/>
            <a:ext cx="3989704" cy="139700"/>
          </a:xfrm>
          <a:custGeom>
            <a:avLst/>
            <a:gdLst/>
            <a:ahLst/>
            <a:cxnLst/>
            <a:rect l="l" t="t" r="r" b="b"/>
            <a:pathLst>
              <a:path w="3989704" h="139700">
                <a:moveTo>
                  <a:pt x="3989654" y="0"/>
                </a:moveTo>
                <a:lnTo>
                  <a:pt x="0" y="0"/>
                </a:lnTo>
                <a:lnTo>
                  <a:pt x="0" y="88521"/>
                </a:lnTo>
                <a:lnTo>
                  <a:pt x="4008" y="108246"/>
                </a:lnTo>
                <a:lnTo>
                  <a:pt x="14922" y="124399"/>
                </a:lnTo>
                <a:lnTo>
                  <a:pt x="31075" y="135313"/>
                </a:lnTo>
                <a:lnTo>
                  <a:pt x="50800" y="139321"/>
                </a:lnTo>
                <a:lnTo>
                  <a:pt x="3938854" y="139321"/>
                </a:lnTo>
                <a:lnTo>
                  <a:pt x="3958579" y="135313"/>
                </a:lnTo>
                <a:lnTo>
                  <a:pt x="3974732" y="124399"/>
                </a:lnTo>
                <a:lnTo>
                  <a:pt x="3985646" y="108246"/>
                </a:lnTo>
                <a:lnTo>
                  <a:pt x="3989654" y="8852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98848" y="2505807"/>
            <a:ext cx="0" cy="223520"/>
          </a:xfrm>
          <a:custGeom>
            <a:avLst/>
            <a:gdLst/>
            <a:ahLst/>
            <a:cxnLst/>
            <a:rect l="l" t="t" r="r" b="b"/>
            <a:pathLst>
              <a:path w="0" h="223519">
                <a:moveTo>
                  <a:pt x="0" y="22316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298848" y="24931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98848" y="24804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298848" y="24677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9193" y="2894799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9194" y="3048444"/>
            <a:ext cx="3989653" cy="5060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59994" y="3181248"/>
            <a:ext cx="101600" cy="101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35348" y="3168548"/>
            <a:ext cx="114249" cy="1143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0794" y="3219348"/>
            <a:ext cx="3837254" cy="634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298848" y="2939034"/>
            <a:ext cx="50749" cy="1016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298848" y="2989830"/>
            <a:ext cx="50749" cy="1914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09193" y="3092726"/>
            <a:ext cx="3989704" cy="139700"/>
          </a:xfrm>
          <a:custGeom>
            <a:avLst/>
            <a:gdLst/>
            <a:ahLst/>
            <a:cxnLst/>
            <a:rect l="l" t="t" r="r" b="b"/>
            <a:pathLst>
              <a:path w="3989704" h="139700">
                <a:moveTo>
                  <a:pt x="3989654" y="0"/>
                </a:moveTo>
                <a:lnTo>
                  <a:pt x="0" y="0"/>
                </a:lnTo>
                <a:lnTo>
                  <a:pt x="0" y="88521"/>
                </a:lnTo>
                <a:lnTo>
                  <a:pt x="4008" y="108246"/>
                </a:lnTo>
                <a:lnTo>
                  <a:pt x="14922" y="124399"/>
                </a:lnTo>
                <a:lnTo>
                  <a:pt x="31075" y="135313"/>
                </a:lnTo>
                <a:lnTo>
                  <a:pt x="50800" y="139321"/>
                </a:lnTo>
                <a:lnTo>
                  <a:pt x="3938854" y="139321"/>
                </a:lnTo>
                <a:lnTo>
                  <a:pt x="3958579" y="135313"/>
                </a:lnTo>
                <a:lnTo>
                  <a:pt x="3974732" y="124399"/>
                </a:lnTo>
                <a:lnTo>
                  <a:pt x="3985646" y="108246"/>
                </a:lnTo>
                <a:lnTo>
                  <a:pt x="3989654" y="8852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298848" y="2977130"/>
            <a:ext cx="0" cy="223520"/>
          </a:xfrm>
          <a:custGeom>
            <a:avLst/>
            <a:gdLst/>
            <a:ahLst/>
            <a:cxnLst/>
            <a:rect l="l" t="t" r="r" b="b"/>
            <a:pathLst>
              <a:path w="0" h="223519">
                <a:moveTo>
                  <a:pt x="0" y="22316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298848" y="296443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298848" y="295173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298848" y="293903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347294" y="1154239"/>
            <a:ext cx="2848610" cy="2048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5730">
              <a:lnSpc>
                <a:spcPts val="700"/>
              </a:lnSpc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110">
                <a:latin typeface="PMingLiU"/>
                <a:cs typeface="PMingLiU"/>
              </a:rPr>
              <a:t>jar:$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0">
                <a:latin typeface="PMingLiU"/>
                <a:cs typeface="PMingLiU"/>
              </a:rPr>
              <a:t>d</a:t>
            </a:r>
            <a:r>
              <a:rPr dirty="0" sz="600" spc="35">
                <a:latin typeface="PMingLiU"/>
                <a:cs typeface="PMingLiU"/>
              </a:rPr>
              <a:t>d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90">
                <a:latin typeface="PMingLiU"/>
                <a:cs typeface="PMingLiU"/>
              </a:rPr>
              <a:t>if=/</a:t>
            </a:r>
            <a:r>
              <a:rPr dirty="0" sz="600" spc="114">
                <a:latin typeface="PMingLiU"/>
                <a:cs typeface="PMingLiU"/>
              </a:rPr>
              <a:t>d</a:t>
            </a:r>
            <a:r>
              <a:rPr dirty="0" sz="600" spc="80">
                <a:latin typeface="PMingLiU"/>
                <a:cs typeface="PMingLiU"/>
              </a:rPr>
              <a:t>ev/zero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of=zero-100K.dat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count=100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5">
                <a:latin typeface="PMingLiU"/>
                <a:cs typeface="PMingLiU"/>
              </a:rPr>
              <a:t>bs=1K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5">
                <a:latin typeface="PMingLiU"/>
                <a:cs typeface="PMingLiU"/>
              </a:rPr>
              <a:t>100+0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records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95">
                <a:latin typeface="PMingLiU"/>
                <a:cs typeface="PMingLiU"/>
              </a:rPr>
              <a:t>in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25">
                <a:latin typeface="PMingLiU"/>
                <a:cs typeface="PMingLiU"/>
              </a:rPr>
              <a:t>100+0</a:t>
            </a:r>
            <a:r>
              <a:rPr dirty="0" sz="600" spc="2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records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out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710"/>
              </a:lnSpc>
            </a:pPr>
            <a:r>
              <a:rPr dirty="0" sz="600" spc="35">
                <a:latin typeface="PMingLiU"/>
                <a:cs typeface="PMingLiU"/>
              </a:rPr>
              <a:t>102400</a:t>
            </a:r>
            <a:r>
              <a:rPr dirty="0" sz="600" spc="3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bytes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5">
                <a:latin typeface="PMingLiU"/>
                <a:cs typeface="PMingLiU"/>
              </a:rPr>
              <a:t>(102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kB)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copied,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0.00049237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35">
                <a:latin typeface="PMingLiU"/>
                <a:cs typeface="PMingLiU"/>
              </a:rPr>
              <a:t>s,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208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>
                <a:latin typeface="PMingLiU"/>
                <a:cs typeface="PMingLiU"/>
              </a:rPr>
              <a:t>MB/s</a:t>
            </a:r>
            <a:endParaRPr sz="6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dirty="0" sz="900" spc="-16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-11111" sz="750" spc="-52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baseline="-11111" sz="750" spc="-127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inerea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unui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dirty="0" sz="900" spc="-35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baseline="-11111" sz="750" spc="-52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baseline="-11111" sz="750" spc="-11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ier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10MB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plin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aleato</a:t>
            </a:r>
            <a:r>
              <a:rPr dirty="0" sz="900" spc="-6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700"/>
              </a:lnSpc>
              <a:spcBef>
                <a:spcPts val="509"/>
              </a:spcBef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110">
                <a:latin typeface="PMingLiU"/>
                <a:cs typeface="PMingLiU"/>
              </a:rPr>
              <a:t>jar:$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0">
                <a:latin typeface="PMingLiU"/>
                <a:cs typeface="PMingLiU"/>
              </a:rPr>
              <a:t>d</a:t>
            </a:r>
            <a:r>
              <a:rPr dirty="0" sz="600" spc="35">
                <a:latin typeface="PMingLiU"/>
                <a:cs typeface="PMingLiU"/>
              </a:rPr>
              <a:t>d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90">
                <a:latin typeface="PMingLiU"/>
                <a:cs typeface="PMingLiU"/>
              </a:rPr>
              <a:t>if=/</a:t>
            </a:r>
            <a:r>
              <a:rPr dirty="0" sz="600" spc="114">
                <a:latin typeface="PMingLiU"/>
                <a:cs typeface="PMingLiU"/>
              </a:rPr>
              <a:t>d</a:t>
            </a:r>
            <a:r>
              <a:rPr dirty="0" sz="600" spc="45">
                <a:latin typeface="PMingLiU"/>
                <a:cs typeface="PMingLiU"/>
              </a:rPr>
              <a:t>ev/urandom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of=random-10M.dat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count=10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5">
                <a:latin typeface="PMingLiU"/>
                <a:cs typeface="PMingLiU"/>
              </a:rPr>
              <a:t>bs=1M</a:t>
            </a:r>
            <a:r>
              <a:rPr dirty="0" sz="600" spc="-5">
                <a:latin typeface="PMingLiU"/>
                <a:cs typeface="PMingLiU"/>
              </a:rPr>
              <a:t> </a:t>
            </a:r>
            <a:r>
              <a:rPr dirty="0" sz="600" spc="25">
                <a:latin typeface="PMingLiU"/>
                <a:cs typeface="PMingLiU"/>
              </a:rPr>
              <a:t>10+0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records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95">
                <a:latin typeface="PMingLiU"/>
                <a:cs typeface="PMingLiU"/>
              </a:rPr>
              <a:t>in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25">
                <a:latin typeface="PMingLiU"/>
                <a:cs typeface="PMingLiU"/>
              </a:rPr>
              <a:t>10+0</a:t>
            </a:r>
            <a:r>
              <a:rPr dirty="0" sz="600" spc="2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records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out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710"/>
              </a:lnSpc>
            </a:pPr>
            <a:r>
              <a:rPr dirty="0" sz="600" spc="35">
                <a:latin typeface="PMingLiU"/>
                <a:cs typeface="PMingLiU"/>
              </a:rPr>
              <a:t>10485760</a:t>
            </a:r>
            <a:r>
              <a:rPr dirty="0" sz="600" spc="3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bytes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(10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40">
                <a:latin typeface="PMingLiU"/>
                <a:cs typeface="PMingLiU"/>
              </a:rPr>
              <a:t>MB)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copied,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0.785093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35">
                <a:latin typeface="PMingLiU"/>
                <a:cs typeface="PMingLiU"/>
              </a:rPr>
              <a:t>s,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13.4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>
                <a:latin typeface="PMingLiU"/>
                <a:cs typeface="PMingLiU"/>
              </a:rPr>
              <a:t>MB/s</a:t>
            </a:r>
            <a:endParaRPr sz="6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Umplerea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5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-16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-11111" sz="750" spc="-52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baseline="-11111" sz="750" spc="-127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iului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900" spc="3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900" spc="-9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disc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zero-uri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110">
                <a:latin typeface="PMingLiU"/>
                <a:cs typeface="PMingLiU"/>
              </a:rPr>
              <a:t>jar:$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0">
                <a:latin typeface="PMingLiU"/>
                <a:cs typeface="PMingLiU"/>
              </a:rPr>
              <a:t>d</a:t>
            </a:r>
            <a:r>
              <a:rPr dirty="0" sz="600" spc="35">
                <a:latin typeface="PMingLiU"/>
                <a:cs typeface="PMingLiU"/>
              </a:rPr>
              <a:t>d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90">
                <a:latin typeface="PMingLiU"/>
                <a:cs typeface="PMingLiU"/>
              </a:rPr>
              <a:t>if=/</a:t>
            </a:r>
            <a:r>
              <a:rPr dirty="0" sz="600" spc="114">
                <a:latin typeface="PMingLiU"/>
                <a:cs typeface="PMingLiU"/>
              </a:rPr>
              <a:t>d</a:t>
            </a:r>
            <a:r>
              <a:rPr dirty="0" sz="600" spc="80">
                <a:latin typeface="PMingLiU"/>
                <a:cs typeface="PMingLiU"/>
              </a:rPr>
              <a:t>ev/zero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95">
                <a:latin typeface="PMingLiU"/>
                <a:cs typeface="PMingLiU"/>
              </a:rPr>
              <a:t>of=zero-file.dat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>
                <a:latin typeface="PMingLiU"/>
                <a:cs typeface="PMingLiU"/>
              </a:rPr>
              <a:t>bs=32M</a:t>
            </a:r>
            <a:endParaRPr sz="6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55">
                <a:solidFill>
                  <a:srgbClr val="FFFFFF"/>
                </a:solidFill>
                <a:latin typeface="Arial"/>
                <a:cs typeface="Arial"/>
              </a:rPr>
              <a:t>Cre</a:t>
            </a:r>
            <a:r>
              <a:rPr dirty="0" sz="900" spc="-8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rea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unui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dirty="0" sz="900" spc="-35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baseline="-11111" sz="750" spc="-52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baseline="-11111" sz="750" spc="-11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ier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imagine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170">
                <a:solidFill>
                  <a:srgbClr val="FFFFFF"/>
                </a:solidFill>
                <a:latin typeface="PMingLiU"/>
                <a:cs typeface="PMingLiU"/>
              </a:rPr>
              <a:t>.iso</a:t>
            </a:r>
            <a:r>
              <a:rPr dirty="0" sz="900" spc="7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unui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CD-ROM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110">
                <a:latin typeface="PMingLiU"/>
                <a:cs typeface="PMingLiU"/>
              </a:rPr>
              <a:t>jar:$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0">
                <a:latin typeface="PMingLiU"/>
                <a:cs typeface="PMingLiU"/>
              </a:rPr>
              <a:t>d</a:t>
            </a:r>
            <a:r>
              <a:rPr dirty="0" sz="600" spc="35">
                <a:latin typeface="PMingLiU"/>
                <a:cs typeface="PMingLiU"/>
              </a:rPr>
              <a:t>d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90">
                <a:latin typeface="PMingLiU"/>
                <a:cs typeface="PMingLiU"/>
              </a:rPr>
              <a:t>if=/</a:t>
            </a:r>
            <a:r>
              <a:rPr dirty="0" sz="600" spc="114">
                <a:latin typeface="PMingLiU"/>
                <a:cs typeface="PMingLiU"/>
              </a:rPr>
              <a:t>d</a:t>
            </a:r>
            <a:r>
              <a:rPr dirty="0" sz="600" spc="85">
                <a:latin typeface="PMingLiU"/>
                <a:cs typeface="PMingLiU"/>
              </a:rPr>
              <a:t>ev/sr0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5">
                <a:latin typeface="PMingLiU"/>
                <a:cs typeface="PMingLiU"/>
              </a:rPr>
              <a:t>of=mycd.iso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5">
                <a:latin typeface="PMingLiU"/>
                <a:cs typeface="PMingLiU"/>
              </a:rPr>
              <a:t>bs=8M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27" action="ppaction://hlinksldjump"/>
              </a:rPr>
              <a:t>Cursul</a:t>
            </a:r>
            <a:r>
              <a:rPr dirty="0" baseline="5555" sz="750" spc="-52">
                <a:hlinkClick r:id="rId27" action="ppaction://hlinksldjump"/>
              </a:rPr>
              <a:t> </a:t>
            </a:r>
            <a:r>
              <a:rPr dirty="0" baseline="5555" sz="750" spc="-67">
                <a:hlinkClick r:id="rId27" action="ppaction://hlinksldjump"/>
              </a:rPr>
              <a:t>9,</a:t>
            </a:r>
            <a:r>
              <a:rPr dirty="0" baseline="5555" sz="750" spc="-67">
                <a:hlinkClick r:id="rId27" action="ppaction://hlinksldjump"/>
              </a:rPr>
              <a:t> </a:t>
            </a:r>
            <a:r>
              <a:rPr dirty="0" baseline="5555" sz="750" spc="-60">
                <a:hlinkClick r:id="rId27" action="ppaction://hlinksldjump"/>
              </a:rPr>
              <a:t>Considerente</a:t>
            </a:r>
            <a:r>
              <a:rPr dirty="0" baseline="5555" sz="750" spc="-60">
                <a:hlinkClick r:id="rId27" action="ppaction://hlinksldjump"/>
              </a:rPr>
              <a:t> </a:t>
            </a:r>
            <a:r>
              <a:rPr dirty="0" baseline="5555" sz="750" spc="-75">
                <a:hlinkClick r:id="rId27" action="ppaction://hlinksldjump"/>
              </a:rPr>
              <a:t>h</a:t>
            </a:r>
            <a:r>
              <a:rPr dirty="0" baseline="5555" sz="750" spc="-89">
                <a:hlinkClick r:id="rId27" action="ppaction://hlinksldjump"/>
              </a:rPr>
              <a:t>a</a:t>
            </a:r>
            <a:r>
              <a:rPr dirty="0" baseline="5555" sz="750" spc="-52">
                <a:hlinkClick r:id="rId27" action="ppaction://hlinksldjump"/>
              </a:rPr>
              <a:t>rd</a:t>
            </a:r>
            <a:r>
              <a:rPr dirty="0" baseline="5555" sz="750" spc="-104">
                <a:hlinkClick r:id="rId27" action="ppaction://hlinksldjump"/>
              </a:rPr>
              <a:t>w</a:t>
            </a:r>
            <a:r>
              <a:rPr dirty="0" baseline="5555" sz="750" spc="-97">
                <a:hlinkClick r:id="rId27" action="ppaction://hlinksldjump"/>
              </a:rPr>
              <a:t>a</a:t>
            </a:r>
            <a:r>
              <a:rPr dirty="0" baseline="5555" sz="750" spc="-67">
                <a:hlinkClick r:id="rId27" action="ppaction://hlinksldjump"/>
              </a:rPr>
              <a:t>re.</a:t>
            </a:r>
            <a:r>
              <a:rPr dirty="0" baseline="5555" sz="750" spc="82">
                <a:hlinkClick r:id="rId27" action="ppaction://hlinksldjump"/>
              </a:rPr>
              <a:t> </a:t>
            </a:r>
            <a:r>
              <a:rPr dirty="0" baseline="5555" sz="750" spc="-7">
                <a:hlinkClick r:id="rId27" action="ppaction://hlinksldjump"/>
              </a:rPr>
              <a:t>Ma</a:t>
            </a:r>
            <a:r>
              <a:rPr dirty="0" baseline="5555" sz="750" spc="-352">
                <a:hlinkClick r:id="rId27" action="ppaction://hlinksldjump"/>
              </a:rPr>
              <a:t>s</a:t>
            </a:r>
            <a:r>
              <a:rPr dirty="0" sz="500" spc="-10">
                <a:hlinkClick r:id="rId27" action="ppaction://hlinksldjump"/>
              </a:rPr>
              <a:t>,</a:t>
            </a:r>
            <a:r>
              <a:rPr dirty="0" baseline="5555" sz="750" spc="-37">
                <a:hlinkClick r:id="rId27" action="ppaction://hlinksldjump"/>
              </a:rPr>
              <a:t>ini</a:t>
            </a:r>
            <a:r>
              <a:rPr dirty="0" baseline="5555" sz="750">
                <a:hlinkClick r:id="rId27" action="ppaction://hlinksldjump"/>
              </a:rPr>
              <a:t> </a:t>
            </a:r>
            <a:r>
              <a:rPr dirty="0" baseline="5555" sz="750" spc="-52">
                <a:hlinkClick r:id="rId27" action="ppaction://hlinksldjump"/>
              </a:rPr>
              <a:t>virtuale</a:t>
            </a:r>
            <a:endParaRPr baseline="5555" sz="750"/>
          </a:p>
        </p:txBody>
      </p:sp>
      <p:sp>
        <p:nvSpPr>
          <p:cNvPr id="58" name="object 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28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07005">
              <a:lnSpc>
                <a:spcPct val="100000"/>
              </a:lnSpc>
            </a:pPr>
            <a:r>
              <a:rPr dirty="0" spc="-60"/>
              <a:t>Nevoie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80"/>
              <a:t>ma</a:t>
            </a:r>
            <a:r>
              <a:rPr dirty="0" spc="-405"/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12">
                <a:latin typeface="Verdana"/>
                <a:cs typeface="Verdana"/>
              </a:rPr>
              <a:t> </a:t>
            </a:r>
            <a:r>
              <a:rPr dirty="0" sz="1200" spc="-25"/>
              <a:t>ini</a:t>
            </a:r>
            <a:r>
              <a:rPr dirty="0" sz="1200" spc="10"/>
              <a:t> </a:t>
            </a:r>
            <a:r>
              <a:rPr dirty="0" sz="1200" spc="-45"/>
              <a:t>virtuale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96568"/>
            <a:ext cx="3541395" cy="989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rul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Wind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75">
                <a:latin typeface="Tahoma"/>
                <a:cs typeface="Tahoma"/>
              </a:rPr>
              <a:t>ws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Linux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Linux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Wind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75">
                <a:latin typeface="Tahoma"/>
                <a:cs typeface="Tahoma"/>
              </a:rPr>
              <a:t>ws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mediu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test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dezvolt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mediu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izolat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rul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anumit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rograme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mediu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comun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lucru:</a:t>
            </a:r>
            <a:r>
              <a:rPr dirty="0" sz="1100" spc="13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acela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95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(virtual),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acelea</a:t>
            </a:r>
            <a:r>
              <a:rPr dirty="0" sz="1100" spc="-380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rograme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30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50895">
              <a:lnSpc>
                <a:spcPct val="100000"/>
              </a:lnSpc>
            </a:pPr>
            <a:r>
              <a:rPr dirty="0" spc="5"/>
              <a:t>Ma</a:t>
            </a:r>
            <a:r>
              <a:rPr dirty="0" spc="-405"/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12">
                <a:latin typeface="Verdana"/>
                <a:cs typeface="Verdana"/>
              </a:rPr>
              <a:t> </a:t>
            </a:r>
            <a:r>
              <a:rPr dirty="0" sz="1200" spc="-25"/>
              <a:t>ini</a:t>
            </a:r>
            <a:r>
              <a:rPr dirty="0" sz="1200" spc="10"/>
              <a:t> </a:t>
            </a:r>
            <a:r>
              <a:rPr dirty="0" sz="1200" spc="-45"/>
              <a:t>virtuale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32828"/>
            <a:ext cx="3686810" cy="192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virtual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machine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ofe</a:t>
            </a:r>
            <a:r>
              <a:rPr dirty="0" sz="1100" spc="-50">
                <a:latin typeface="Tahoma"/>
                <a:cs typeface="Tahoma"/>
              </a:rPr>
              <a:t>r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interf</a:t>
            </a:r>
            <a:r>
              <a:rPr dirty="0" sz="1100" spc="-3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72">
                <a:latin typeface="Verdana"/>
                <a:cs typeface="Verdana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comple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(me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25">
                <a:latin typeface="Tahoma"/>
                <a:cs typeface="Tahoma"/>
              </a:rPr>
              <a:t>iu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re)</a:t>
            </a:r>
            <a:endParaRPr sz="1100">
              <a:latin typeface="Tahoma"/>
              <a:cs typeface="Tahoma"/>
            </a:endParaRPr>
          </a:p>
          <a:p>
            <a:pPr marL="160655" marR="21272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aceas</a:t>
            </a:r>
            <a:r>
              <a:rPr dirty="0" sz="1100" spc="-5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interf</a:t>
            </a:r>
            <a:r>
              <a:rPr dirty="0" sz="1100" spc="-3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72">
                <a:latin typeface="Verdana"/>
                <a:cs typeface="Verdana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rula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rula,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ndul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90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multe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75">
                <a:latin typeface="Tahoma"/>
                <a:cs typeface="Tahoma"/>
              </a:rPr>
              <a:t>cese</a:t>
            </a:r>
            <a:endParaRPr sz="1100">
              <a:latin typeface="Tahoma"/>
              <a:cs typeface="Tahoma"/>
            </a:endParaRPr>
          </a:p>
          <a:p>
            <a:pPr marL="160655" marR="123825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ofe</a:t>
            </a:r>
            <a:r>
              <a:rPr dirty="0" sz="1100" spc="-50">
                <a:latin typeface="Tahoma"/>
                <a:cs typeface="Tahoma"/>
              </a:rPr>
              <a:t>r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acces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resursele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reale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(h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disk,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60">
                <a:latin typeface="Tahoma"/>
                <a:cs typeface="Tahoma"/>
              </a:rPr>
              <a:t>ea, </a:t>
            </a:r>
            <a:r>
              <a:rPr dirty="0" sz="1100" spc="-35">
                <a:latin typeface="Tahoma"/>
                <a:cs typeface="Tahoma"/>
              </a:rPr>
              <a:t>displ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y)</a:t>
            </a:r>
            <a:endParaRPr sz="1100">
              <a:latin typeface="Tahoma"/>
              <a:cs typeface="Tahoma"/>
            </a:endParaRPr>
          </a:p>
          <a:p>
            <a:pPr marL="160655" marR="5143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sof</a:t>
            </a:r>
            <a:r>
              <a:rPr dirty="0" sz="1100" spc="-60">
                <a:latin typeface="Tahoma"/>
                <a:cs typeface="Tahoma"/>
              </a:rPr>
              <a:t>t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re-ul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virtualiz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>
                <a:latin typeface="Tahoma"/>
                <a:cs typeface="Tahoma"/>
              </a:rPr>
              <a:t>r</a:t>
            </a:r>
            <a:r>
              <a:rPr dirty="0" sz="1100" spc="-1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numele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virtual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machine</a:t>
            </a:r>
            <a:r>
              <a:rPr dirty="0" sz="1100" spc="-35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monit</a:t>
            </a:r>
            <a:r>
              <a:rPr dirty="0" sz="1100" spc="-90" i="1">
                <a:latin typeface="Trebuchet MS"/>
                <a:cs typeface="Trebuchet MS"/>
              </a:rPr>
              <a:t>o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r>
              <a:rPr dirty="0" sz="1100" spc="150" i="1">
                <a:latin typeface="Trebuchet MS"/>
                <a:cs typeface="Trebuchet MS"/>
              </a:rPr>
              <a:t> </a:t>
            </a:r>
            <a:r>
              <a:rPr dirty="0" sz="1100" spc="55">
                <a:latin typeface="Tahoma"/>
                <a:cs typeface="Tahoma"/>
              </a:rPr>
              <a:t>(VMM)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hy</a:t>
            </a:r>
            <a:r>
              <a:rPr dirty="0" sz="1100" spc="-20" i="1">
                <a:latin typeface="Trebuchet MS"/>
                <a:cs typeface="Trebuchet MS"/>
              </a:rPr>
              <a:t>p</a:t>
            </a:r>
            <a:r>
              <a:rPr dirty="0" sz="1100" spc="-65" i="1">
                <a:latin typeface="Trebuchet MS"/>
                <a:cs typeface="Trebuchet MS"/>
              </a:rPr>
              <a:t>ervis</a:t>
            </a:r>
            <a:r>
              <a:rPr dirty="0" sz="1100" spc="-114" i="1">
                <a:latin typeface="Trebuchet MS"/>
                <a:cs typeface="Trebuchet MS"/>
              </a:rPr>
              <a:t>o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endParaRPr sz="1100">
              <a:latin typeface="Trebuchet MS"/>
              <a:cs typeface="Trebuchet MS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Tahoma"/>
                <a:cs typeface="Tahoma"/>
              </a:rPr>
              <a:t>exemple: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VM</a:t>
            </a:r>
            <a:r>
              <a:rPr dirty="0" sz="1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W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rkstation,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VirtualB</a:t>
            </a:r>
            <a:r>
              <a:rPr dirty="0" sz="1100" spc="-3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x,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60">
                <a:latin typeface="Tahoma"/>
                <a:cs typeface="Tahoma"/>
              </a:rPr>
              <a:t>KVM,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Microsoft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Virtual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60">
                <a:latin typeface="Tahoma"/>
                <a:cs typeface="Tahoma"/>
              </a:rPr>
              <a:t>PC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31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04339">
              <a:lnSpc>
                <a:spcPct val="100000"/>
              </a:lnSpc>
            </a:pPr>
            <a:r>
              <a:rPr dirty="0" spc="-30"/>
              <a:t>Arhitectura</a:t>
            </a:r>
            <a:r>
              <a:rPr dirty="0" spc="15"/>
              <a:t> </a:t>
            </a:r>
            <a:r>
              <a:rPr dirty="0" spc="-65"/>
              <a:t>unei</a:t>
            </a:r>
            <a:r>
              <a:rPr dirty="0" spc="15"/>
              <a:t> </a:t>
            </a:r>
            <a:r>
              <a:rPr dirty="0" spc="-60"/>
              <a:t>solu</a:t>
            </a:r>
            <a:r>
              <a:rPr dirty="0" spc="-285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/>
              <a:t>ii</a:t>
            </a:r>
            <a:r>
              <a:rPr dirty="0" sz="1200" spc="10"/>
              <a:t> </a:t>
            </a:r>
            <a:r>
              <a:rPr dirty="0" sz="1200" spc="-55"/>
              <a:t>cu</a:t>
            </a:r>
            <a:r>
              <a:rPr dirty="0" sz="1200" spc="15"/>
              <a:t> </a:t>
            </a:r>
            <a:r>
              <a:rPr dirty="0" sz="1200" spc="-80"/>
              <a:t>ma</a:t>
            </a:r>
            <a:r>
              <a:rPr dirty="0" sz="1200" spc="-405"/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12">
                <a:latin typeface="Verdana"/>
                <a:cs typeface="Verdana"/>
              </a:rPr>
              <a:t> </a:t>
            </a:r>
            <a:r>
              <a:rPr dirty="0" sz="1200" spc="-25"/>
              <a:t>ini</a:t>
            </a:r>
            <a:r>
              <a:rPr dirty="0" sz="1200" spc="10"/>
              <a:t> </a:t>
            </a:r>
            <a:r>
              <a:rPr dirty="0" sz="1200" spc="-45"/>
              <a:t>virtuale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32001" y="834582"/>
            <a:ext cx="1943982" cy="1692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74090" y="2544381"/>
            <a:ext cx="346011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58875" marR="5080" indent="-1146810">
              <a:lnSpc>
                <a:spcPts val="700"/>
              </a:lnSpc>
            </a:pPr>
            <a:r>
              <a:rPr dirty="0" sz="600" spc="100">
                <a:latin typeface="PMingLiU"/>
                <a:cs typeface="PMingLiU"/>
                <a:hlinkClick r:id="rId4"/>
              </a:rPr>
              <a:t>http://arc</a:t>
            </a:r>
            <a:r>
              <a:rPr dirty="0" sz="600" spc="135">
                <a:latin typeface="PMingLiU"/>
                <a:cs typeface="PMingLiU"/>
                <a:hlinkClick r:id="rId4"/>
              </a:rPr>
              <a:t>h</a:t>
            </a:r>
            <a:r>
              <a:rPr dirty="0" sz="600" spc="105">
                <a:latin typeface="PMingLiU"/>
                <a:cs typeface="PMingLiU"/>
                <a:hlinkClick r:id="rId4"/>
              </a:rPr>
              <a:t>iv.iwi.uni</a:t>
            </a:r>
            <a:r>
              <a:rPr dirty="0" sz="600" spc="130">
                <a:latin typeface="PMingLiU"/>
                <a:cs typeface="PMingLiU"/>
                <a:hlinkClick r:id="rId4"/>
              </a:rPr>
              <a:t>-</a:t>
            </a:r>
            <a:r>
              <a:rPr dirty="0" sz="600" spc="80">
                <a:latin typeface="PMingLiU"/>
                <a:cs typeface="PMingLiU"/>
                <a:hlinkClick r:id="rId4"/>
              </a:rPr>
              <a:t>hannover.de/upload/</a:t>
            </a:r>
            <a:r>
              <a:rPr dirty="0" sz="600" spc="45">
                <a:latin typeface="PMingLiU"/>
                <a:cs typeface="PMingLiU"/>
                <a:hlinkClick r:id="rId4"/>
              </a:rPr>
              <a:t>l</a:t>
            </a:r>
            <a:r>
              <a:rPr dirty="0" sz="600" spc="75">
                <a:latin typeface="PMingLiU"/>
                <a:cs typeface="PMingLiU"/>
                <a:hlinkClick r:id="rId4"/>
              </a:rPr>
              <a:t>v/wisem0910/Virtualisi</a:t>
            </a:r>
            <a:r>
              <a:rPr dirty="0" sz="600" spc="70">
                <a:latin typeface="PMingLiU"/>
                <a:cs typeface="PMingLiU"/>
                <a:hlinkClick r:id="rId4"/>
              </a:rPr>
              <a:t>e</a:t>
            </a:r>
            <a:r>
              <a:rPr dirty="0" sz="600" spc="80">
                <a:latin typeface="PMingLiU"/>
                <a:cs typeface="PMingLiU"/>
                <a:hlinkClick r:id="rId4"/>
              </a:rPr>
              <a:t>rung/webseite/feske/</a:t>
            </a:r>
            <a:r>
              <a:rPr dirty="0" sz="600" spc="55">
                <a:latin typeface="PMingLiU"/>
                <a:cs typeface="PMingLiU"/>
              </a:rPr>
              <a:t> </a:t>
            </a:r>
            <a:r>
              <a:rPr dirty="0" sz="600" spc="60">
                <a:latin typeface="PMingLiU"/>
                <a:cs typeface="PMingLiU"/>
                <a:hlinkClick r:id="rId4"/>
              </a:rPr>
              <a:t>322</a:t>
            </a:r>
            <a:r>
              <a:rPr dirty="0" sz="600" spc="80">
                <a:latin typeface="PMingLiU"/>
                <a:cs typeface="PMingLiU"/>
                <a:hlinkClick r:id="rId4"/>
              </a:rPr>
              <a:t>-</a:t>
            </a:r>
            <a:r>
              <a:rPr dirty="0" sz="600" spc="120">
                <a:latin typeface="PMingLiU"/>
                <a:cs typeface="PMingLiU"/>
                <a:hlinkClick r:id="rId4"/>
              </a:rPr>
              <a:t>full</a:t>
            </a:r>
            <a:r>
              <a:rPr dirty="0" sz="600" spc="155">
                <a:latin typeface="PMingLiU"/>
                <a:cs typeface="PMingLiU"/>
                <a:hlinkClick r:id="rId4"/>
              </a:rPr>
              <a:t>-</a:t>
            </a:r>
            <a:r>
              <a:rPr dirty="0" sz="600" spc="95">
                <a:latin typeface="PMingLiU"/>
                <a:cs typeface="PMingLiU"/>
                <a:hlinkClick r:id="rId4"/>
              </a:rPr>
              <a:t>virtualization.html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5" action="ppaction://hlinksldjump"/>
              </a:rPr>
              <a:t>Cursul</a:t>
            </a:r>
            <a:r>
              <a:rPr dirty="0" baseline="5555" sz="750" spc="-52">
                <a:hlinkClick r:id="rId5" action="ppaction://hlinksldjump"/>
              </a:rPr>
              <a:t> </a:t>
            </a:r>
            <a:r>
              <a:rPr dirty="0" baseline="5555" sz="750" spc="-67">
                <a:hlinkClick r:id="rId5" action="ppaction://hlinksldjump"/>
              </a:rPr>
              <a:t>9,</a:t>
            </a:r>
            <a:r>
              <a:rPr dirty="0" baseline="5555" sz="750" spc="-67">
                <a:hlinkClick r:id="rId5" action="ppaction://hlinksldjump"/>
              </a:rPr>
              <a:t> </a:t>
            </a:r>
            <a:r>
              <a:rPr dirty="0" baseline="5555" sz="750" spc="-60">
                <a:hlinkClick r:id="rId5" action="ppaction://hlinksldjump"/>
              </a:rPr>
              <a:t>Considerente</a:t>
            </a:r>
            <a:r>
              <a:rPr dirty="0" baseline="5555" sz="750" spc="-60">
                <a:hlinkClick r:id="rId5" action="ppaction://hlinksldjump"/>
              </a:rPr>
              <a:t> </a:t>
            </a:r>
            <a:r>
              <a:rPr dirty="0" baseline="5555" sz="750" spc="-75">
                <a:hlinkClick r:id="rId5" action="ppaction://hlinksldjump"/>
              </a:rPr>
              <a:t>h</a:t>
            </a:r>
            <a:r>
              <a:rPr dirty="0" baseline="5555" sz="750" spc="-89">
                <a:hlinkClick r:id="rId5" action="ppaction://hlinksldjump"/>
              </a:rPr>
              <a:t>a</a:t>
            </a:r>
            <a:r>
              <a:rPr dirty="0" baseline="5555" sz="750" spc="-52">
                <a:hlinkClick r:id="rId5" action="ppaction://hlinksldjump"/>
              </a:rPr>
              <a:t>rd</a:t>
            </a:r>
            <a:r>
              <a:rPr dirty="0" baseline="5555" sz="750" spc="-104">
                <a:hlinkClick r:id="rId5" action="ppaction://hlinksldjump"/>
              </a:rPr>
              <a:t>w</a:t>
            </a:r>
            <a:r>
              <a:rPr dirty="0" baseline="5555" sz="750" spc="-97">
                <a:hlinkClick r:id="rId5" action="ppaction://hlinksldjump"/>
              </a:rPr>
              <a:t>a</a:t>
            </a:r>
            <a:r>
              <a:rPr dirty="0" baseline="5555" sz="750" spc="-67">
                <a:hlinkClick r:id="rId5" action="ppaction://hlinksldjump"/>
              </a:rPr>
              <a:t>re.</a:t>
            </a:r>
            <a:r>
              <a:rPr dirty="0" baseline="5555" sz="750" spc="82">
                <a:hlinkClick r:id="rId5" action="ppaction://hlinksldjump"/>
              </a:rPr>
              <a:t> </a:t>
            </a:r>
            <a:r>
              <a:rPr dirty="0" baseline="5555" sz="750" spc="-7">
                <a:hlinkClick r:id="rId5" action="ppaction://hlinksldjump"/>
              </a:rPr>
              <a:t>Ma</a:t>
            </a:r>
            <a:r>
              <a:rPr dirty="0" baseline="5555" sz="750" spc="-352">
                <a:hlinkClick r:id="rId5" action="ppaction://hlinksldjump"/>
              </a:rPr>
              <a:t>s</a:t>
            </a:r>
            <a:r>
              <a:rPr dirty="0" sz="500" spc="-10">
                <a:hlinkClick r:id="rId5" action="ppaction://hlinksldjump"/>
              </a:rPr>
              <a:t>,</a:t>
            </a:r>
            <a:r>
              <a:rPr dirty="0" baseline="5555" sz="750" spc="-37">
                <a:hlinkClick r:id="rId5" action="ppaction://hlinksldjump"/>
              </a:rPr>
              <a:t>ini</a:t>
            </a:r>
            <a:r>
              <a:rPr dirty="0" baseline="5555" sz="750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virtuale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32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27680">
              <a:lnSpc>
                <a:spcPct val="100000"/>
              </a:lnSpc>
            </a:pPr>
            <a:r>
              <a:rPr dirty="0" spc="-50"/>
              <a:t>Configu</a:t>
            </a:r>
            <a:r>
              <a:rPr dirty="0" spc="-45"/>
              <a:t>r</a:t>
            </a:r>
            <a:r>
              <a:rPr dirty="0" spc="-650"/>
              <a:t>˘</a:t>
            </a:r>
            <a:r>
              <a:rPr dirty="0" spc="-40"/>
              <a:t>ari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 spc="-95"/>
              <a:t>ea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72249" y="500407"/>
            <a:ext cx="850265" cy="276860"/>
          </a:xfrm>
          <a:custGeom>
            <a:avLst/>
            <a:gdLst/>
            <a:ahLst/>
            <a:cxnLst/>
            <a:rect l="l" t="t" r="r" b="b"/>
            <a:pathLst>
              <a:path w="850264" h="276859">
                <a:moveTo>
                  <a:pt x="0" y="276397"/>
                </a:moveTo>
                <a:lnTo>
                  <a:pt x="850173" y="276397"/>
                </a:lnTo>
                <a:lnTo>
                  <a:pt x="850173" y="0"/>
                </a:lnTo>
                <a:lnTo>
                  <a:pt x="0" y="0"/>
                </a:lnTo>
                <a:lnTo>
                  <a:pt x="0" y="276397"/>
                </a:lnTo>
                <a:close/>
              </a:path>
            </a:pathLst>
          </a:custGeom>
          <a:ln w="9095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71865" y="592200"/>
            <a:ext cx="54013" cy="77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70237" y="498394"/>
            <a:ext cx="862330" cy="278765"/>
          </a:xfrm>
          <a:custGeom>
            <a:avLst/>
            <a:gdLst/>
            <a:ahLst/>
            <a:cxnLst/>
            <a:rect l="l" t="t" r="r" b="b"/>
            <a:pathLst>
              <a:path w="862330" h="278765">
                <a:moveTo>
                  <a:pt x="0" y="278409"/>
                </a:moveTo>
                <a:lnTo>
                  <a:pt x="861735" y="278409"/>
                </a:lnTo>
                <a:lnTo>
                  <a:pt x="861735" y="0"/>
                </a:lnTo>
                <a:lnTo>
                  <a:pt x="0" y="0"/>
                </a:lnTo>
                <a:lnTo>
                  <a:pt x="0" y="278409"/>
                </a:lnTo>
                <a:close/>
              </a:path>
            </a:pathLst>
          </a:custGeom>
          <a:ln w="9189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60667" y="592200"/>
            <a:ext cx="54013" cy="77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2838" y="599844"/>
            <a:ext cx="43822" cy="92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64570" y="955650"/>
            <a:ext cx="855980" cy="275590"/>
          </a:xfrm>
          <a:custGeom>
            <a:avLst/>
            <a:gdLst/>
            <a:ahLst/>
            <a:cxnLst/>
            <a:rect l="l" t="t" r="r" b="b"/>
            <a:pathLst>
              <a:path w="855980" h="275590">
                <a:moveTo>
                  <a:pt x="0" y="275245"/>
                </a:moveTo>
                <a:lnTo>
                  <a:pt x="855646" y="275245"/>
                </a:lnTo>
                <a:lnTo>
                  <a:pt x="855646" y="0"/>
                </a:lnTo>
                <a:lnTo>
                  <a:pt x="0" y="0"/>
                </a:lnTo>
                <a:lnTo>
                  <a:pt x="0" y="275245"/>
                </a:lnTo>
                <a:close/>
              </a:path>
            </a:pathLst>
          </a:custGeom>
          <a:ln w="9105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66731" y="963170"/>
            <a:ext cx="861694" cy="266700"/>
          </a:xfrm>
          <a:custGeom>
            <a:avLst/>
            <a:gdLst/>
            <a:ahLst/>
            <a:cxnLst/>
            <a:rect l="l" t="t" r="r" b="b"/>
            <a:pathLst>
              <a:path w="861694" h="266700">
                <a:moveTo>
                  <a:pt x="0" y="266507"/>
                </a:moveTo>
                <a:lnTo>
                  <a:pt x="861200" y="266507"/>
                </a:lnTo>
                <a:lnTo>
                  <a:pt x="861200" y="0"/>
                </a:lnTo>
                <a:lnTo>
                  <a:pt x="0" y="0"/>
                </a:lnTo>
                <a:lnTo>
                  <a:pt x="0" y="266507"/>
                </a:lnTo>
                <a:close/>
              </a:path>
            </a:pathLst>
          </a:custGeom>
          <a:ln w="8988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93955" y="887456"/>
            <a:ext cx="386080" cy="0"/>
          </a:xfrm>
          <a:custGeom>
            <a:avLst/>
            <a:gdLst/>
            <a:ahLst/>
            <a:cxnLst/>
            <a:rect l="l" t="t" r="r" b="b"/>
            <a:pathLst>
              <a:path w="386079" h="0">
                <a:moveTo>
                  <a:pt x="0" y="0"/>
                </a:moveTo>
                <a:lnTo>
                  <a:pt x="385814" y="0"/>
                </a:lnTo>
              </a:path>
            </a:pathLst>
          </a:custGeom>
          <a:ln w="12229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49037" y="833192"/>
            <a:ext cx="147320" cy="108585"/>
          </a:xfrm>
          <a:custGeom>
            <a:avLst/>
            <a:gdLst/>
            <a:ahLst/>
            <a:cxnLst/>
            <a:rect l="l" t="t" r="r" b="b"/>
            <a:pathLst>
              <a:path w="147320" h="108584">
                <a:moveTo>
                  <a:pt x="0" y="0"/>
                </a:moveTo>
                <a:lnTo>
                  <a:pt x="15582" y="35392"/>
                </a:lnTo>
                <a:lnTo>
                  <a:pt x="17547" y="54284"/>
                </a:lnTo>
                <a:lnTo>
                  <a:pt x="17529" y="56181"/>
                </a:lnTo>
                <a:lnTo>
                  <a:pt x="8128" y="94768"/>
                </a:lnTo>
                <a:lnTo>
                  <a:pt x="0" y="108103"/>
                </a:lnTo>
                <a:lnTo>
                  <a:pt x="146978" y="540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84166" y="1505916"/>
            <a:ext cx="0" cy="1683385"/>
          </a:xfrm>
          <a:custGeom>
            <a:avLst/>
            <a:gdLst/>
            <a:ahLst/>
            <a:cxnLst/>
            <a:rect l="l" t="t" r="r" b="b"/>
            <a:pathLst>
              <a:path w="0" h="1683385">
                <a:moveTo>
                  <a:pt x="0" y="0"/>
                </a:moveTo>
                <a:lnTo>
                  <a:pt x="0" y="1683008"/>
                </a:lnTo>
              </a:path>
            </a:pathLst>
          </a:custGeom>
          <a:ln w="8152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3681" y="2257164"/>
            <a:ext cx="3575685" cy="0"/>
          </a:xfrm>
          <a:custGeom>
            <a:avLst/>
            <a:gdLst/>
            <a:ahLst/>
            <a:cxnLst/>
            <a:rect l="l" t="t" r="r" b="b"/>
            <a:pathLst>
              <a:path w="3575685" h="0">
                <a:moveTo>
                  <a:pt x="3575673" y="0"/>
                </a:moveTo>
                <a:lnTo>
                  <a:pt x="0" y="0"/>
                </a:lnTo>
              </a:path>
            </a:pathLst>
          </a:custGeom>
          <a:ln w="8152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57123" y="493779"/>
            <a:ext cx="3891279" cy="269557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00785">
              <a:lnSpc>
                <a:spcPct val="100000"/>
              </a:lnSpc>
              <a:spcBef>
                <a:spcPts val="625"/>
              </a:spcBef>
              <a:tabLst>
                <a:tab pos="2014855" algn="l"/>
              </a:tabLst>
            </a:pPr>
            <a:r>
              <a:rPr dirty="0" sz="750" spc="95" b="1">
                <a:solidFill>
                  <a:srgbClr val="FC7100"/>
                </a:solidFill>
                <a:latin typeface="Trebuchet MS"/>
                <a:cs typeface="Trebuchet MS"/>
              </a:rPr>
              <a:t>adr</a:t>
            </a:r>
            <a:r>
              <a:rPr dirty="0" sz="750" spc="120" b="1">
                <a:solidFill>
                  <a:srgbClr val="FC7100"/>
                </a:solidFill>
                <a:latin typeface="Trebuchet MS"/>
                <a:cs typeface="Trebuchet MS"/>
              </a:rPr>
              <a:t>e</a:t>
            </a:r>
            <a:r>
              <a:rPr dirty="0" sz="750" spc="95" b="1">
                <a:solidFill>
                  <a:srgbClr val="FC7100"/>
                </a:solidFill>
                <a:latin typeface="Trebuchet MS"/>
                <a:cs typeface="Trebuchet MS"/>
              </a:rPr>
              <a:t>s</a:t>
            </a:r>
            <a:r>
              <a:rPr dirty="0" sz="750" b="1">
                <a:solidFill>
                  <a:srgbClr val="FC7100"/>
                </a:solidFill>
                <a:latin typeface="Times New Roman"/>
                <a:cs typeface="Times New Roman"/>
              </a:rPr>
              <a:t>   </a:t>
            </a:r>
            <a:r>
              <a:rPr dirty="0" sz="750" spc="35" b="1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100" b="1">
                <a:solidFill>
                  <a:srgbClr val="FC7100"/>
                </a:solidFill>
                <a:latin typeface="Trebuchet MS"/>
                <a:cs typeface="Trebuchet MS"/>
              </a:rPr>
              <a:t>IP</a:t>
            </a:r>
            <a:r>
              <a:rPr dirty="0" sz="750" b="1">
                <a:solidFill>
                  <a:srgbClr val="FC7100"/>
                </a:solidFill>
                <a:latin typeface="Times New Roman"/>
                <a:cs typeface="Times New Roman"/>
              </a:rPr>
              <a:t>	</a:t>
            </a:r>
            <a:r>
              <a:rPr dirty="0" sz="750" spc="120" b="1">
                <a:solidFill>
                  <a:srgbClr val="FC7100"/>
                </a:solidFill>
                <a:latin typeface="Trebuchet MS"/>
                <a:cs typeface="Trebuchet MS"/>
              </a:rPr>
              <a:t>masc</a:t>
            </a:r>
            <a:r>
              <a:rPr dirty="0" sz="750" b="1">
                <a:solidFill>
                  <a:srgbClr val="FC7100"/>
                </a:solidFill>
                <a:latin typeface="Times New Roman"/>
                <a:cs typeface="Times New Roman"/>
              </a:rPr>
              <a:t>   </a:t>
            </a:r>
            <a:r>
              <a:rPr dirty="0" sz="750" spc="40" b="1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100" b="1">
                <a:solidFill>
                  <a:srgbClr val="FC7100"/>
                </a:solidFill>
                <a:latin typeface="Trebuchet MS"/>
                <a:cs typeface="Trebuchet MS"/>
              </a:rPr>
              <a:t>de</a:t>
            </a:r>
            <a:r>
              <a:rPr dirty="0" sz="750" spc="80" b="1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55" b="1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750" spc="85" b="1">
                <a:solidFill>
                  <a:srgbClr val="FC7100"/>
                </a:solidFill>
                <a:latin typeface="Trebuchet MS"/>
                <a:cs typeface="Trebuchet MS"/>
              </a:rPr>
              <a:t>e</a:t>
            </a:r>
            <a:r>
              <a:rPr dirty="0" sz="750" b="1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-10" b="1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100" b="1">
                <a:solidFill>
                  <a:srgbClr val="FC7100"/>
                </a:solidFill>
                <a:latin typeface="Trebuchet MS"/>
                <a:cs typeface="Trebuchet MS"/>
              </a:rPr>
              <a:t>ea</a:t>
            </a:r>
            <a:endParaRPr sz="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950">
              <a:latin typeface="Times New Roman"/>
              <a:cs typeface="Times New Roman"/>
            </a:endParaRPr>
          </a:p>
          <a:p>
            <a:pPr marL="1224280">
              <a:lnSpc>
                <a:spcPct val="100000"/>
              </a:lnSpc>
              <a:tabLst>
                <a:tab pos="2134235" algn="l"/>
              </a:tabLst>
            </a:pPr>
            <a:r>
              <a:rPr dirty="0" baseline="7407" sz="1125" spc="172" b="1">
                <a:solidFill>
                  <a:srgbClr val="FC7100"/>
                </a:solidFill>
                <a:latin typeface="Trebuchet MS"/>
                <a:cs typeface="Trebuchet MS"/>
              </a:rPr>
              <a:t>gatew</a:t>
            </a:r>
            <a:r>
              <a:rPr dirty="0" baseline="7407" sz="1125" spc="127" b="1">
                <a:solidFill>
                  <a:srgbClr val="FC7100"/>
                </a:solidFill>
                <a:latin typeface="Trebuchet MS"/>
                <a:cs typeface="Trebuchet MS"/>
              </a:rPr>
              <a:t>a</a:t>
            </a:r>
            <a:r>
              <a:rPr dirty="0" baseline="7407" sz="1125" spc="150" b="1">
                <a:solidFill>
                  <a:srgbClr val="FC7100"/>
                </a:solidFill>
                <a:latin typeface="Trebuchet MS"/>
                <a:cs typeface="Trebuchet MS"/>
              </a:rPr>
              <a:t>y</a:t>
            </a:r>
            <a:r>
              <a:rPr dirty="0" baseline="7407" sz="1125" b="1">
                <a:solidFill>
                  <a:srgbClr val="FC7100"/>
                </a:solidFill>
                <a:latin typeface="Times New Roman"/>
                <a:cs typeface="Times New Roman"/>
              </a:rPr>
              <a:t>	</a:t>
            </a:r>
            <a:r>
              <a:rPr dirty="0" sz="750" spc="85" b="1">
                <a:solidFill>
                  <a:srgbClr val="FC7100"/>
                </a:solidFill>
                <a:latin typeface="Trebuchet MS"/>
                <a:cs typeface="Trebuchet MS"/>
              </a:rPr>
              <a:t>serve</a:t>
            </a:r>
            <a:r>
              <a:rPr dirty="0" sz="750" spc="75" b="1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750" spc="80" b="1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155" b="1">
                <a:solidFill>
                  <a:srgbClr val="FC7100"/>
                </a:solidFill>
                <a:latin typeface="Trebuchet MS"/>
                <a:cs typeface="Trebuchet MS"/>
              </a:rPr>
              <a:t>DNS</a:t>
            </a:r>
            <a:endParaRPr sz="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L="56515">
              <a:lnSpc>
                <a:spcPct val="100000"/>
              </a:lnSpc>
              <a:tabLst>
                <a:tab pos="740410" algn="l"/>
              </a:tabLst>
            </a:pPr>
            <a:r>
              <a:rPr dirty="0" sz="650" spc="20">
                <a:solidFill>
                  <a:srgbClr val="FC7100"/>
                </a:solidFill>
                <a:latin typeface="Trebuchet MS"/>
                <a:cs typeface="Trebuchet MS"/>
              </a:rPr>
              <a:t>static</a:t>
            </a:r>
            <a:r>
              <a:rPr dirty="0" sz="650" spc="20">
                <a:solidFill>
                  <a:srgbClr val="FC7100"/>
                </a:solidFill>
                <a:latin typeface="Times New Roman"/>
                <a:cs typeface="Times New Roman"/>
              </a:rPr>
              <a:t>	</a:t>
            </a:r>
            <a:r>
              <a:rPr dirty="0" sz="650" spc="35">
                <a:solidFill>
                  <a:srgbClr val="4A76CC"/>
                </a:solidFill>
                <a:latin typeface="Trebuchet MS"/>
                <a:cs typeface="Trebuchet MS"/>
              </a:rPr>
              <a:t>dinamic</a:t>
            </a:r>
            <a:endParaRPr sz="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500" spc="5" b="1">
                <a:latin typeface="Courier New"/>
                <a:cs typeface="Courier New"/>
              </a:rPr>
              <a:t>ifconf</a:t>
            </a:r>
            <a:r>
              <a:rPr dirty="0" sz="500" b="1">
                <a:latin typeface="Courier New"/>
                <a:cs typeface="Courier New"/>
              </a:rPr>
              <a:t>i</a:t>
            </a:r>
            <a:r>
              <a:rPr dirty="0" sz="500" spc="5" b="1">
                <a:latin typeface="Courier New"/>
                <a:cs typeface="Courier New"/>
              </a:rPr>
              <a:t>g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eth0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192.168</a:t>
            </a:r>
            <a:r>
              <a:rPr dirty="0" sz="500" b="1">
                <a:latin typeface="Courier New"/>
                <a:cs typeface="Courier New"/>
              </a:rPr>
              <a:t>.</a:t>
            </a:r>
            <a:r>
              <a:rPr dirty="0" sz="500" spc="5" b="1">
                <a:latin typeface="Courier New"/>
                <a:cs typeface="Courier New"/>
              </a:rPr>
              <a:t>0.2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ne</a:t>
            </a:r>
            <a:r>
              <a:rPr dirty="0" sz="500" b="1">
                <a:latin typeface="Courier New"/>
                <a:cs typeface="Courier New"/>
              </a:rPr>
              <a:t>t</a:t>
            </a:r>
            <a:r>
              <a:rPr dirty="0" sz="500" spc="5" b="1">
                <a:latin typeface="Courier New"/>
                <a:cs typeface="Courier New"/>
              </a:rPr>
              <a:t>mask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25</a:t>
            </a:r>
            <a:r>
              <a:rPr dirty="0" sz="500" b="1">
                <a:latin typeface="Courier New"/>
                <a:cs typeface="Courier New"/>
              </a:rPr>
              <a:t>5</a:t>
            </a:r>
            <a:r>
              <a:rPr dirty="0" sz="500" spc="5" b="1">
                <a:latin typeface="Courier New"/>
                <a:cs typeface="Courier New"/>
              </a:rPr>
              <a:t>.255.25</a:t>
            </a:r>
            <a:r>
              <a:rPr dirty="0" sz="500" b="1">
                <a:latin typeface="Courier New"/>
                <a:cs typeface="Courier New"/>
              </a:rPr>
              <a:t>5</a:t>
            </a:r>
            <a:r>
              <a:rPr dirty="0" sz="500" spc="5" b="1">
                <a:latin typeface="Courier New"/>
                <a:cs typeface="Courier New"/>
              </a:rPr>
              <a:t>.0</a:t>
            </a:r>
            <a:endParaRPr sz="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tabLst>
                <a:tab pos="2489835" algn="l"/>
              </a:tabLst>
            </a:pPr>
            <a:r>
              <a:rPr dirty="0" sz="500" spc="5" b="1">
                <a:latin typeface="Courier New"/>
                <a:cs typeface="Courier New"/>
              </a:rPr>
              <a:t>route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b="1">
                <a:latin typeface="Courier New"/>
                <a:cs typeface="Courier New"/>
              </a:rPr>
              <a:t>a</a:t>
            </a:r>
            <a:r>
              <a:rPr dirty="0" sz="500" spc="5" b="1">
                <a:latin typeface="Courier New"/>
                <a:cs typeface="Courier New"/>
              </a:rPr>
              <a:t>dd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def</a:t>
            </a:r>
            <a:r>
              <a:rPr dirty="0" sz="500" b="1">
                <a:latin typeface="Courier New"/>
                <a:cs typeface="Courier New"/>
              </a:rPr>
              <a:t>a</a:t>
            </a:r>
            <a:r>
              <a:rPr dirty="0" sz="500" spc="5" b="1">
                <a:latin typeface="Courier New"/>
                <a:cs typeface="Courier New"/>
              </a:rPr>
              <a:t>ult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gw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b="1">
                <a:latin typeface="Courier New"/>
                <a:cs typeface="Courier New"/>
              </a:rPr>
              <a:t>1</a:t>
            </a:r>
            <a:r>
              <a:rPr dirty="0" sz="500" spc="5" b="1">
                <a:latin typeface="Courier New"/>
                <a:cs typeface="Courier New"/>
              </a:rPr>
              <a:t>92.168</a:t>
            </a:r>
            <a:r>
              <a:rPr dirty="0" sz="500" b="1">
                <a:latin typeface="Courier New"/>
                <a:cs typeface="Courier New"/>
              </a:rPr>
              <a:t>.</a:t>
            </a:r>
            <a:r>
              <a:rPr dirty="0" sz="500" spc="5" b="1">
                <a:latin typeface="Courier New"/>
                <a:cs typeface="Courier New"/>
              </a:rPr>
              <a:t>0.1</a:t>
            </a:r>
            <a:r>
              <a:rPr dirty="0" sz="500" b="1">
                <a:latin typeface="Courier New"/>
                <a:cs typeface="Courier New"/>
              </a:rPr>
              <a:t>	</a:t>
            </a:r>
            <a:r>
              <a:rPr dirty="0" baseline="24691" sz="675" spc="52" b="1">
                <a:latin typeface="Courier New"/>
                <a:cs typeface="Courier New"/>
              </a:rPr>
              <a:t>dhclie</a:t>
            </a:r>
            <a:r>
              <a:rPr dirty="0" baseline="24691" sz="675" spc="44" b="1">
                <a:latin typeface="Courier New"/>
                <a:cs typeface="Courier New"/>
              </a:rPr>
              <a:t>n</a:t>
            </a:r>
            <a:r>
              <a:rPr dirty="0" baseline="24691" sz="675" spc="52" b="1">
                <a:latin typeface="Courier New"/>
                <a:cs typeface="Courier New"/>
              </a:rPr>
              <a:t>t</a:t>
            </a:r>
            <a:r>
              <a:rPr dirty="0" baseline="24691" sz="675" spc="52" b="1">
                <a:latin typeface="Courier New"/>
                <a:cs typeface="Courier New"/>
              </a:rPr>
              <a:t> </a:t>
            </a:r>
            <a:r>
              <a:rPr dirty="0" baseline="24691" sz="675" spc="52" b="1">
                <a:latin typeface="Courier New"/>
                <a:cs typeface="Courier New"/>
              </a:rPr>
              <a:t>eth0</a:t>
            </a:r>
            <a:endParaRPr baseline="24691" sz="675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500" spc="5" b="1">
                <a:latin typeface="Courier New"/>
                <a:cs typeface="Courier New"/>
              </a:rPr>
              <a:t>echo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"</a:t>
            </a:r>
            <a:r>
              <a:rPr dirty="0" sz="500" b="1">
                <a:latin typeface="Courier New"/>
                <a:cs typeface="Courier New"/>
              </a:rPr>
              <a:t>n</a:t>
            </a:r>
            <a:r>
              <a:rPr dirty="0" sz="500" spc="5" b="1">
                <a:latin typeface="Courier New"/>
                <a:cs typeface="Courier New"/>
              </a:rPr>
              <a:t>ameser</a:t>
            </a:r>
            <a:r>
              <a:rPr dirty="0" sz="500" b="1">
                <a:latin typeface="Courier New"/>
                <a:cs typeface="Courier New"/>
              </a:rPr>
              <a:t>v</a:t>
            </a:r>
            <a:r>
              <a:rPr dirty="0" sz="500" spc="5" b="1">
                <a:latin typeface="Courier New"/>
                <a:cs typeface="Courier New"/>
              </a:rPr>
              <a:t>er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8.8.</a:t>
            </a:r>
            <a:r>
              <a:rPr dirty="0" sz="500" b="1">
                <a:latin typeface="Courier New"/>
                <a:cs typeface="Courier New"/>
              </a:rPr>
              <a:t>8</a:t>
            </a:r>
            <a:r>
              <a:rPr dirty="0" sz="500" spc="5" b="1">
                <a:latin typeface="Courier New"/>
                <a:cs typeface="Courier New"/>
              </a:rPr>
              <a:t>.8"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&gt;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b="1">
                <a:latin typeface="Courier New"/>
                <a:cs typeface="Courier New"/>
              </a:rPr>
              <a:t>/</a:t>
            </a:r>
            <a:r>
              <a:rPr dirty="0" sz="500" spc="5" b="1">
                <a:latin typeface="Courier New"/>
                <a:cs typeface="Courier New"/>
              </a:rPr>
              <a:t>etc/res</a:t>
            </a:r>
            <a:r>
              <a:rPr dirty="0" sz="500" b="1">
                <a:latin typeface="Courier New"/>
                <a:cs typeface="Courier New"/>
              </a:rPr>
              <a:t>o</a:t>
            </a:r>
            <a:r>
              <a:rPr dirty="0" sz="500" spc="5" b="1">
                <a:latin typeface="Courier New"/>
                <a:cs typeface="Courier New"/>
              </a:rPr>
              <a:t>lv.conf</a:t>
            </a:r>
            <a:endParaRPr sz="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  <a:spcBef>
                <a:spcPts val="355"/>
              </a:spcBef>
            </a:pPr>
            <a:r>
              <a:rPr dirty="0" sz="650" spc="35">
                <a:solidFill>
                  <a:srgbClr val="FC7100"/>
                </a:solidFill>
                <a:latin typeface="Trebuchet MS"/>
                <a:cs typeface="Trebuchet MS"/>
              </a:rPr>
              <a:t>temporar</a:t>
            </a:r>
            <a:endParaRPr sz="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6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tabLst>
                <a:tab pos="1270635" algn="l"/>
              </a:tabLst>
            </a:pPr>
            <a:r>
              <a:rPr dirty="0" baseline="21367" sz="975" spc="52">
                <a:solidFill>
                  <a:srgbClr val="4A76CC"/>
                </a:solidFill>
                <a:latin typeface="Trebuchet MS"/>
                <a:cs typeface="Trebuchet MS"/>
              </a:rPr>
              <a:t>persisten</a:t>
            </a:r>
            <a:r>
              <a:rPr dirty="0" baseline="21367" sz="975" spc="-15">
                <a:solidFill>
                  <a:srgbClr val="4A76CC"/>
                </a:solidFill>
                <a:latin typeface="Trebuchet MS"/>
                <a:cs typeface="Trebuchet MS"/>
              </a:rPr>
              <a:t>t</a:t>
            </a:r>
            <a:r>
              <a:rPr dirty="0" baseline="21367" sz="975" spc="-15">
                <a:solidFill>
                  <a:srgbClr val="4A76CC"/>
                </a:solidFill>
                <a:latin typeface="Times New Roman"/>
                <a:cs typeface="Times New Roman"/>
              </a:rPr>
              <a:t>	</a:t>
            </a:r>
            <a:r>
              <a:rPr dirty="0" sz="750" spc="65" b="1">
                <a:latin typeface="Trebuchet MS"/>
                <a:cs typeface="Trebuchet MS"/>
              </a:rPr>
              <a:t>/etc/netwo</a:t>
            </a:r>
            <a:r>
              <a:rPr dirty="0" sz="750" spc="55" b="1">
                <a:latin typeface="Trebuchet MS"/>
                <a:cs typeface="Trebuchet MS"/>
              </a:rPr>
              <a:t>r</a:t>
            </a:r>
            <a:r>
              <a:rPr dirty="0" sz="750" spc="55" b="1">
                <a:latin typeface="Trebuchet MS"/>
                <a:cs typeface="Trebuchet MS"/>
              </a:rPr>
              <a:t>k/in</a:t>
            </a:r>
            <a:r>
              <a:rPr dirty="0" sz="750" spc="80" b="1">
                <a:latin typeface="Trebuchet MS"/>
                <a:cs typeface="Trebuchet MS"/>
              </a:rPr>
              <a:t>terfa</a:t>
            </a:r>
            <a:r>
              <a:rPr dirty="0" sz="750" spc="95" b="1">
                <a:latin typeface="Trebuchet MS"/>
                <a:cs typeface="Trebuchet MS"/>
              </a:rPr>
              <a:t>ces</a:t>
            </a:r>
            <a:endParaRPr sz="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700">
              <a:latin typeface="Times New Roman"/>
              <a:cs typeface="Times New Roman"/>
            </a:endParaRPr>
          </a:p>
          <a:p>
            <a:pPr marL="382270">
              <a:lnSpc>
                <a:spcPct val="100000"/>
              </a:lnSpc>
            </a:pPr>
            <a:r>
              <a:rPr dirty="0" sz="500" spc="5" b="1">
                <a:latin typeface="Courier New"/>
                <a:cs typeface="Courier New"/>
              </a:rPr>
              <a:t>auto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e</a:t>
            </a:r>
            <a:r>
              <a:rPr dirty="0" sz="500" b="1">
                <a:latin typeface="Courier New"/>
                <a:cs typeface="Courier New"/>
              </a:rPr>
              <a:t>t</a:t>
            </a:r>
            <a:r>
              <a:rPr dirty="0" sz="500" spc="5" b="1">
                <a:latin typeface="Courier New"/>
                <a:cs typeface="Courier New"/>
              </a:rPr>
              <a:t>h0</a:t>
            </a:r>
            <a:endParaRPr sz="500">
              <a:latin typeface="Courier New"/>
              <a:cs typeface="Courier New"/>
            </a:endParaRPr>
          </a:p>
          <a:p>
            <a:pPr marL="382270">
              <a:lnSpc>
                <a:spcPct val="100000"/>
              </a:lnSpc>
              <a:spcBef>
                <a:spcPts val="40"/>
              </a:spcBef>
              <a:tabLst>
                <a:tab pos="2489835" algn="l"/>
              </a:tabLst>
            </a:pPr>
            <a:r>
              <a:rPr dirty="0" sz="500" spc="5" b="1">
                <a:latin typeface="Courier New"/>
                <a:cs typeface="Courier New"/>
              </a:rPr>
              <a:t>iface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b="1">
                <a:latin typeface="Courier New"/>
                <a:cs typeface="Courier New"/>
              </a:rPr>
              <a:t>e</a:t>
            </a:r>
            <a:r>
              <a:rPr dirty="0" sz="500" spc="5" b="1">
                <a:latin typeface="Courier New"/>
                <a:cs typeface="Courier New"/>
              </a:rPr>
              <a:t>th0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in</a:t>
            </a:r>
            <a:r>
              <a:rPr dirty="0" sz="500" b="1">
                <a:latin typeface="Courier New"/>
                <a:cs typeface="Courier New"/>
              </a:rPr>
              <a:t>e</a:t>
            </a:r>
            <a:r>
              <a:rPr dirty="0" sz="500" spc="5" b="1">
                <a:latin typeface="Courier New"/>
                <a:cs typeface="Courier New"/>
              </a:rPr>
              <a:t>t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static</a:t>
            </a:r>
            <a:r>
              <a:rPr dirty="0" sz="500" b="1">
                <a:latin typeface="Courier New"/>
                <a:cs typeface="Courier New"/>
              </a:rPr>
              <a:t>	</a:t>
            </a:r>
            <a:r>
              <a:rPr dirty="0" baseline="-27777" sz="750" spc="7" b="1">
                <a:latin typeface="Courier New"/>
                <a:cs typeface="Courier New"/>
              </a:rPr>
              <a:t>auto</a:t>
            </a:r>
            <a:r>
              <a:rPr dirty="0" baseline="-27777" sz="750" spc="7" b="1">
                <a:latin typeface="Courier New"/>
                <a:cs typeface="Courier New"/>
              </a:rPr>
              <a:t> </a:t>
            </a:r>
            <a:r>
              <a:rPr dirty="0" baseline="-27777" sz="750" spc="7" b="1">
                <a:latin typeface="Courier New"/>
                <a:cs typeface="Courier New"/>
              </a:rPr>
              <a:t>e</a:t>
            </a:r>
            <a:r>
              <a:rPr dirty="0" baseline="-27777" sz="750" b="1">
                <a:latin typeface="Courier New"/>
                <a:cs typeface="Courier New"/>
              </a:rPr>
              <a:t>t</a:t>
            </a:r>
            <a:r>
              <a:rPr dirty="0" baseline="-27777" sz="750" spc="7" b="1">
                <a:latin typeface="Courier New"/>
                <a:cs typeface="Courier New"/>
              </a:rPr>
              <a:t>h0</a:t>
            </a:r>
            <a:endParaRPr baseline="-27777" sz="750">
              <a:latin typeface="Courier New"/>
              <a:cs typeface="Courier New"/>
            </a:endParaRPr>
          </a:p>
          <a:p>
            <a:pPr marL="695960" marR="607695">
              <a:lnSpc>
                <a:spcPct val="107000"/>
              </a:lnSpc>
              <a:tabLst>
                <a:tab pos="2489835" algn="l"/>
              </a:tabLst>
            </a:pPr>
            <a:r>
              <a:rPr dirty="0" sz="500" spc="5" b="1">
                <a:latin typeface="Courier New"/>
                <a:cs typeface="Courier New"/>
              </a:rPr>
              <a:t>addre</a:t>
            </a:r>
            <a:r>
              <a:rPr dirty="0" sz="500" b="1">
                <a:latin typeface="Courier New"/>
                <a:cs typeface="Courier New"/>
              </a:rPr>
              <a:t>s</a:t>
            </a:r>
            <a:r>
              <a:rPr dirty="0" sz="500" spc="5" b="1">
                <a:latin typeface="Courier New"/>
                <a:cs typeface="Courier New"/>
              </a:rPr>
              <a:t>s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192.1</a:t>
            </a:r>
            <a:r>
              <a:rPr dirty="0" sz="500" b="1">
                <a:latin typeface="Courier New"/>
                <a:cs typeface="Courier New"/>
              </a:rPr>
              <a:t>6</a:t>
            </a:r>
            <a:r>
              <a:rPr dirty="0" sz="500" spc="5" b="1">
                <a:latin typeface="Courier New"/>
                <a:cs typeface="Courier New"/>
              </a:rPr>
              <a:t>8.0.2</a:t>
            </a:r>
            <a:r>
              <a:rPr dirty="0" sz="500" b="1">
                <a:latin typeface="Courier New"/>
                <a:cs typeface="Courier New"/>
              </a:rPr>
              <a:t>	</a:t>
            </a:r>
            <a:r>
              <a:rPr dirty="0" baseline="-27777" sz="750" spc="7" b="1">
                <a:latin typeface="Courier New"/>
                <a:cs typeface="Courier New"/>
              </a:rPr>
              <a:t>iface</a:t>
            </a:r>
            <a:r>
              <a:rPr dirty="0" baseline="-27777" sz="750" spc="7" b="1">
                <a:latin typeface="Courier New"/>
                <a:cs typeface="Courier New"/>
              </a:rPr>
              <a:t> </a:t>
            </a:r>
            <a:r>
              <a:rPr dirty="0" baseline="-27777" sz="750" b="1">
                <a:latin typeface="Courier New"/>
                <a:cs typeface="Courier New"/>
              </a:rPr>
              <a:t>e</a:t>
            </a:r>
            <a:r>
              <a:rPr dirty="0" baseline="-27777" sz="750" spc="7" b="1">
                <a:latin typeface="Courier New"/>
                <a:cs typeface="Courier New"/>
              </a:rPr>
              <a:t>th0</a:t>
            </a:r>
            <a:r>
              <a:rPr dirty="0" baseline="-27777" sz="750" spc="7" b="1">
                <a:latin typeface="Courier New"/>
                <a:cs typeface="Courier New"/>
              </a:rPr>
              <a:t> </a:t>
            </a:r>
            <a:r>
              <a:rPr dirty="0" baseline="-27777" sz="750" spc="7" b="1">
                <a:latin typeface="Courier New"/>
                <a:cs typeface="Courier New"/>
              </a:rPr>
              <a:t>in</a:t>
            </a:r>
            <a:r>
              <a:rPr dirty="0" baseline="-27777" sz="750" b="1">
                <a:latin typeface="Courier New"/>
                <a:cs typeface="Courier New"/>
              </a:rPr>
              <a:t>e</a:t>
            </a:r>
            <a:r>
              <a:rPr dirty="0" baseline="-27777" sz="750" spc="7" b="1">
                <a:latin typeface="Courier New"/>
                <a:cs typeface="Courier New"/>
              </a:rPr>
              <a:t>t</a:t>
            </a:r>
            <a:r>
              <a:rPr dirty="0" baseline="-27777" sz="750" spc="7" b="1">
                <a:latin typeface="Courier New"/>
                <a:cs typeface="Courier New"/>
              </a:rPr>
              <a:t> </a:t>
            </a:r>
            <a:r>
              <a:rPr dirty="0" baseline="-27777" sz="750" spc="7" b="1">
                <a:latin typeface="Courier New"/>
                <a:cs typeface="Courier New"/>
              </a:rPr>
              <a:t>dhcp</a:t>
            </a:r>
            <a:r>
              <a:rPr dirty="0" baseline="-27777" sz="750" spc="7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netma</a:t>
            </a:r>
            <a:r>
              <a:rPr dirty="0" sz="500" b="1">
                <a:latin typeface="Courier New"/>
                <a:cs typeface="Courier New"/>
              </a:rPr>
              <a:t>s</a:t>
            </a:r>
            <a:r>
              <a:rPr dirty="0" sz="500" spc="5" b="1">
                <a:latin typeface="Courier New"/>
                <a:cs typeface="Courier New"/>
              </a:rPr>
              <a:t>k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255.2</a:t>
            </a:r>
            <a:r>
              <a:rPr dirty="0" sz="500" b="1">
                <a:latin typeface="Courier New"/>
                <a:cs typeface="Courier New"/>
              </a:rPr>
              <a:t>5</a:t>
            </a:r>
            <a:r>
              <a:rPr dirty="0" sz="500" spc="5" b="1">
                <a:latin typeface="Courier New"/>
                <a:cs typeface="Courier New"/>
              </a:rPr>
              <a:t>5.255.0</a:t>
            </a:r>
            <a:endParaRPr sz="500">
              <a:latin typeface="Courier New"/>
              <a:cs typeface="Courier New"/>
            </a:endParaRPr>
          </a:p>
          <a:p>
            <a:pPr marL="695960">
              <a:lnSpc>
                <a:spcPct val="100000"/>
              </a:lnSpc>
              <a:spcBef>
                <a:spcPts val="40"/>
              </a:spcBef>
            </a:pPr>
            <a:r>
              <a:rPr dirty="0" sz="500" spc="5" b="1">
                <a:latin typeface="Courier New"/>
                <a:cs typeface="Courier New"/>
              </a:rPr>
              <a:t>gatew</a:t>
            </a:r>
            <a:r>
              <a:rPr dirty="0" sz="500" b="1">
                <a:latin typeface="Courier New"/>
                <a:cs typeface="Courier New"/>
              </a:rPr>
              <a:t>a</a:t>
            </a:r>
            <a:r>
              <a:rPr dirty="0" sz="500" spc="5" b="1">
                <a:latin typeface="Courier New"/>
                <a:cs typeface="Courier New"/>
              </a:rPr>
              <a:t>y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192.1</a:t>
            </a:r>
            <a:r>
              <a:rPr dirty="0" sz="500" b="1">
                <a:latin typeface="Courier New"/>
                <a:cs typeface="Courier New"/>
              </a:rPr>
              <a:t>6</a:t>
            </a:r>
            <a:r>
              <a:rPr dirty="0" sz="500" spc="5" b="1">
                <a:latin typeface="Courier New"/>
                <a:cs typeface="Courier New"/>
              </a:rPr>
              <a:t>8.0.1</a:t>
            </a:r>
            <a:endParaRPr sz="500">
              <a:latin typeface="Courier New"/>
              <a:cs typeface="Courier New"/>
            </a:endParaRPr>
          </a:p>
          <a:p>
            <a:pPr marL="695960">
              <a:lnSpc>
                <a:spcPct val="100000"/>
              </a:lnSpc>
              <a:spcBef>
                <a:spcPts val="40"/>
              </a:spcBef>
            </a:pPr>
            <a:r>
              <a:rPr dirty="0" sz="500" spc="5" b="1">
                <a:latin typeface="Courier New"/>
                <a:cs typeface="Courier New"/>
              </a:rPr>
              <a:t>dns-n</a:t>
            </a:r>
            <a:r>
              <a:rPr dirty="0" sz="500" b="1">
                <a:latin typeface="Courier New"/>
                <a:cs typeface="Courier New"/>
              </a:rPr>
              <a:t>a</a:t>
            </a:r>
            <a:r>
              <a:rPr dirty="0" sz="500" spc="5" b="1">
                <a:latin typeface="Courier New"/>
                <a:cs typeface="Courier New"/>
              </a:rPr>
              <a:t>meserver</a:t>
            </a:r>
            <a:r>
              <a:rPr dirty="0" sz="500" spc="5" b="1">
                <a:latin typeface="Courier New"/>
                <a:cs typeface="Courier New"/>
              </a:rPr>
              <a:t> </a:t>
            </a:r>
            <a:r>
              <a:rPr dirty="0" sz="500" spc="5" b="1">
                <a:latin typeface="Courier New"/>
                <a:cs typeface="Courier New"/>
              </a:rPr>
              <a:t>8.8.8</a:t>
            </a:r>
            <a:r>
              <a:rPr dirty="0" sz="500" b="1">
                <a:latin typeface="Courier New"/>
                <a:cs typeface="Courier New"/>
              </a:rPr>
              <a:t>.</a:t>
            </a:r>
            <a:r>
              <a:rPr dirty="0" sz="500" spc="5" b="1">
                <a:latin typeface="Courier New"/>
                <a:cs typeface="Courier New"/>
              </a:rPr>
              <a:t>8</a:t>
            </a:r>
            <a:endParaRPr sz="5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9076" y="865539"/>
            <a:ext cx="386080" cy="0"/>
          </a:xfrm>
          <a:custGeom>
            <a:avLst/>
            <a:gdLst/>
            <a:ahLst/>
            <a:cxnLst/>
            <a:rect l="l" t="t" r="r" b="b"/>
            <a:pathLst>
              <a:path w="386080" h="0">
                <a:moveTo>
                  <a:pt x="0" y="0"/>
                </a:moveTo>
                <a:lnTo>
                  <a:pt x="385795" y="0"/>
                </a:lnTo>
              </a:path>
            </a:pathLst>
          </a:custGeom>
          <a:ln w="12229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24138" y="811281"/>
            <a:ext cx="147320" cy="108585"/>
          </a:xfrm>
          <a:custGeom>
            <a:avLst/>
            <a:gdLst/>
            <a:ahLst/>
            <a:cxnLst/>
            <a:rect l="l" t="t" r="r" b="b"/>
            <a:pathLst>
              <a:path w="147319" h="108584">
                <a:moveTo>
                  <a:pt x="0" y="0"/>
                </a:moveTo>
                <a:lnTo>
                  <a:pt x="15839" y="36617"/>
                </a:lnTo>
                <a:lnTo>
                  <a:pt x="17551" y="55214"/>
                </a:lnTo>
                <a:lnTo>
                  <a:pt x="17514" y="57079"/>
                </a:lnTo>
                <a:lnTo>
                  <a:pt x="8016" y="94993"/>
                </a:lnTo>
                <a:lnTo>
                  <a:pt x="0" y="108103"/>
                </a:lnTo>
                <a:lnTo>
                  <a:pt x="146978" y="540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025" y="811536"/>
            <a:ext cx="341503" cy="2289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3908" y="811536"/>
            <a:ext cx="342265" cy="229235"/>
          </a:xfrm>
          <a:custGeom>
            <a:avLst/>
            <a:gdLst/>
            <a:ahLst/>
            <a:cxnLst/>
            <a:rect l="l" t="t" r="r" b="b"/>
            <a:pathLst>
              <a:path w="342265" h="229234">
                <a:moveTo>
                  <a:pt x="105781" y="228946"/>
                </a:moveTo>
                <a:lnTo>
                  <a:pt x="244535" y="228946"/>
                </a:lnTo>
                <a:lnTo>
                  <a:pt x="246468" y="228934"/>
                </a:lnTo>
                <a:lnTo>
                  <a:pt x="285784" y="222746"/>
                </a:lnTo>
                <a:lnTo>
                  <a:pt x="318597" y="203162"/>
                </a:lnTo>
                <a:lnTo>
                  <a:pt x="338098" y="170133"/>
                </a:lnTo>
                <a:lnTo>
                  <a:pt x="341832" y="143057"/>
                </a:lnTo>
                <a:lnTo>
                  <a:pt x="341826" y="141616"/>
                </a:lnTo>
                <a:lnTo>
                  <a:pt x="335580" y="103916"/>
                </a:lnTo>
                <a:lnTo>
                  <a:pt x="318752" y="67708"/>
                </a:lnTo>
                <a:lnTo>
                  <a:pt x="294114" y="35970"/>
                </a:lnTo>
                <a:lnTo>
                  <a:pt x="265310" y="10047"/>
                </a:lnTo>
                <a:lnTo>
                  <a:pt x="251486" y="0"/>
                </a:lnTo>
                <a:lnTo>
                  <a:pt x="87289" y="0"/>
                </a:lnTo>
                <a:lnTo>
                  <a:pt x="56251" y="23057"/>
                </a:lnTo>
                <a:lnTo>
                  <a:pt x="30093" y="50876"/>
                </a:lnTo>
                <a:lnTo>
                  <a:pt x="10368" y="84515"/>
                </a:lnTo>
                <a:lnTo>
                  <a:pt x="575" y="122280"/>
                </a:lnTo>
                <a:lnTo>
                  <a:pt x="0" y="133201"/>
                </a:lnTo>
                <a:lnTo>
                  <a:pt x="1" y="134730"/>
                </a:lnTo>
                <a:lnTo>
                  <a:pt x="7119" y="172163"/>
                </a:lnTo>
                <a:lnTo>
                  <a:pt x="28678" y="205136"/>
                </a:lnTo>
                <a:lnTo>
                  <a:pt x="62624" y="224148"/>
                </a:lnTo>
                <a:lnTo>
                  <a:pt x="101774" y="228920"/>
                </a:lnTo>
                <a:lnTo>
                  <a:pt x="105781" y="228946"/>
                </a:lnTo>
                <a:close/>
              </a:path>
            </a:pathLst>
          </a:custGeom>
          <a:ln w="13081">
            <a:solidFill>
              <a:srgbClr val="3F45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2847" y="825411"/>
            <a:ext cx="53340" cy="69215"/>
          </a:xfrm>
          <a:custGeom>
            <a:avLst/>
            <a:gdLst/>
            <a:ahLst/>
            <a:cxnLst/>
            <a:rect l="l" t="t" r="r" b="b"/>
            <a:pathLst>
              <a:path w="53340" h="69215">
                <a:moveTo>
                  <a:pt x="0" y="0"/>
                </a:moveTo>
                <a:lnTo>
                  <a:pt x="7886" y="38891"/>
                </a:lnTo>
                <a:lnTo>
                  <a:pt x="27466" y="68694"/>
                </a:lnTo>
                <a:lnTo>
                  <a:pt x="27232" y="66163"/>
                </a:lnTo>
                <a:lnTo>
                  <a:pt x="27021" y="63797"/>
                </a:lnTo>
                <a:lnTo>
                  <a:pt x="26490" y="54048"/>
                </a:lnTo>
                <a:lnTo>
                  <a:pt x="26530" y="52441"/>
                </a:lnTo>
                <a:lnTo>
                  <a:pt x="53183" y="20800"/>
                </a:lnTo>
                <a:lnTo>
                  <a:pt x="0" y="0"/>
                </a:lnTo>
                <a:close/>
              </a:path>
            </a:pathLst>
          </a:custGeom>
          <a:solidFill>
            <a:srgbClr val="9CAF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9994" y="493779"/>
            <a:ext cx="3887958" cy="2695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8" action="ppaction://hlinksldjump"/>
              </a:rPr>
              <a:t>Cursul</a:t>
            </a:r>
            <a:r>
              <a:rPr dirty="0" baseline="5555" sz="750" spc="-52">
                <a:hlinkClick r:id="rId8" action="ppaction://hlinksldjump"/>
              </a:rPr>
              <a:t> </a:t>
            </a:r>
            <a:r>
              <a:rPr dirty="0" baseline="5555" sz="750" spc="-67">
                <a:hlinkClick r:id="rId8" action="ppaction://hlinksldjump"/>
              </a:rPr>
              <a:t>9,</a:t>
            </a:r>
            <a:r>
              <a:rPr dirty="0" baseline="5555" sz="750" spc="-67">
                <a:hlinkClick r:id="rId8" action="ppaction://hlinksldjump"/>
              </a:rPr>
              <a:t> </a:t>
            </a:r>
            <a:r>
              <a:rPr dirty="0" baseline="5555" sz="750" spc="-60">
                <a:hlinkClick r:id="rId8" action="ppaction://hlinksldjump"/>
              </a:rPr>
              <a:t>Considerente</a:t>
            </a:r>
            <a:r>
              <a:rPr dirty="0" baseline="5555" sz="750" spc="-60">
                <a:hlinkClick r:id="rId8" action="ppaction://hlinksldjump"/>
              </a:rPr>
              <a:t> </a:t>
            </a:r>
            <a:r>
              <a:rPr dirty="0" baseline="5555" sz="750" spc="-75">
                <a:hlinkClick r:id="rId8" action="ppaction://hlinksldjump"/>
              </a:rPr>
              <a:t>h</a:t>
            </a:r>
            <a:r>
              <a:rPr dirty="0" baseline="5555" sz="750" spc="-89">
                <a:hlinkClick r:id="rId8" action="ppaction://hlinksldjump"/>
              </a:rPr>
              <a:t>a</a:t>
            </a:r>
            <a:r>
              <a:rPr dirty="0" baseline="5555" sz="750" spc="-52">
                <a:hlinkClick r:id="rId8" action="ppaction://hlinksldjump"/>
              </a:rPr>
              <a:t>rd</a:t>
            </a:r>
            <a:r>
              <a:rPr dirty="0" baseline="5555" sz="750" spc="-104">
                <a:hlinkClick r:id="rId8" action="ppaction://hlinksldjump"/>
              </a:rPr>
              <a:t>w</a:t>
            </a:r>
            <a:r>
              <a:rPr dirty="0" baseline="5555" sz="750" spc="-97">
                <a:hlinkClick r:id="rId8" action="ppaction://hlinksldjump"/>
              </a:rPr>
              <a:t>a</a:t>
            </a:r>
            <a:r>
              <a:rPr dirty="0" baseline="5555" sz="750" spc="-67">
                <a:hlinkClick r:id="rId8" action="ppaction://hlinksldjump"/>
              </a:rPr>
              <a:t>re.</a:t>
            </a:r>
            <a:r>
              <a:rPr dirty="0" baseline="5555" sz="750" spc="82">
                <a:hlinkClick r:id="rId8" action="ppaction://hlinksldjump"/>
              </a:rPr>
              <a:t> </a:t>
            </a:r>
            <a:r>
              <a:rPr dirty="0" baseline="5555" sz="750" spc="-7">
                <a:hlinkClick r:id="rId8" action="ppaction://hlinksldjump"/>
              </a:rPr>
              <a:t>Ma</a:t>
            </a:r>
            <a:r>
              <a:rPr dirty="0" baseline="5555" sz="750" spc="-352">
                <a:hlinkClick r:id="rId8" action="ppaction://hlinksldjump"/>
              </a:rPr>
              <a:t>s</a:t>
            </a:r>
            <a:r>
              <a:rPr dirty="0" sz="500" spc="-10">
                <a:hlinkClick r:id="rId8" action="ppaction://hlinksldjump"/>
              </a:rPr>
              <a:t>,</a:t>
            </a:r>
            <a:r>
              <a:rPr dirty="0" baseline="5555" sz="750" spc="-37">
                <a:hlinkClick r:id="rId8" action="ppaction://hlinksldjump"/>
              </a:rPr>
              <a:t>ini</a:t>
            </a:r>
            <a:r>
              <a:rPr dirty="0" baseline="5555" sz="750">
                <a:hlinkClick r:id="rId8" action="ppaction://hlinksldjump"/>
              </a:rPr>
              <a:t> </a:t>
            </a:r>
            <a:r>
              <a:rPr dirty="0" baseline="5555" sz="750" spc="-52">
                <a:hlinkClick r:id="rId8" action="ppaction://hlinksldjump"/>
              </a:rPr>
              <a:t>virtuale</a:t>
            </a:r>
            <a:endParaRPr baseline="5555" sz="750"/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30"/>
              <a:t>/</a:t>
            </a:r>
            <a:r>
              <a:rPr dirty="0" spc="-55"/>
              <a:t>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70020">
              <a:lnSpc>
                <a:spcPct val="100000"/>
              </a:lnSpc>
            </a:pPr>
            <a:r>
              <a:rPr dirty="0" spc="-35"/>
              <a:t>Host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96568"/>
            <a:ext cx="3730625" cy="989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ba</a:t>
            </a:r>
            <a:r>
              <a:rPr dirty="0" sz="1100" spc="-5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cel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rulea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solu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25">
                <a:latin typeface="Tahoma"/>
                <a:cs typeface="Tahoma"/>
              </a:rPr>
              <a:t>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virtual</a:t>
            </a:r>
            <a:r>
              <a:rPr dirty="0" sz="1100" spc="-5">
                <a:latin typeface="Tahoma"/>
                <a:cs typeface="Tahoma"/>
              </a:rPr>
              <a:t>iz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60655" marR="21336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do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re-ul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30">
                <a:latin typeface="Tahoma"/>
                <a:cs typeface="Tahoma"/>
              </a:rPr>
              <a:t>-ul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5">
                <a:latin typeface="Tahoma"/>
                <a:cs typeface="Tahoma"/>
              </a:rPr>
              <a:t>ım</a:t>
            </a:r>
            <a:r>
              <a:rPr dirty="0" sz="1100" spc="-7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reu</a:t>
            </a:r>
            <a:r>
              <a:rPr dirty="0" sz="1100" spc="-80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folose</a:t>
            </a:r>
            <a:r>
              <a:rPr dirty="0" sz="1100" spc="-380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35">
                <a:latin typeface="Tahoma"/>
                <a:cs typeface="Tahoma"/>
              </a:rPr>
              <a:t>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direct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resursele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95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r>
              <a:rPr dirty="0" sz="1100" spc="-30">
                <a:latin typeface="Tahoma"/>
                <a:cs typeface="Tahoma"/>
              </a:rPr>
              <a:t>ul</a:t>
            </a:r>
            <a:r>
              <a:rPr dirty="0" sz="1100" spc="-45">
                <a:latin typeface="Tahoma"/>
                <a:cs typeface="Tahoma"/>
              </a:rPr>
              <a:t>u</a:t>
            </a:r>
            <a:r>
              <a:rPr dirty="0" sz="1100" spc="5">
                <a:latin typeface="Tahoma"/>
                <a:cs typeface="Tahoma"/>
              </a:rPr>
              <a:t>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hy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ervis</a:t>
            </a:r>
            <a:r>
              <a:rPr dirty="0" sz="1100" spc="-9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rulea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host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33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09340">
              <a:lnSpc>
                <a:spcPct val="100000"/>
              </a:lnSpc>
            </a:pPr>
            <a:r>
              <a:rPr dirty="0" spc="-40"/>
              <a:t>Hy</a:t>
            </a:r>
            <a:r>
              <a:rPr dirty="0" spc="-10"/>
              <a:t>p</a:t>
            </a:r>
            <a:r>
              <a:rPr dirty="0" spc="-60"/>
              <a:t>ervis</a:t>
            </a:r>
            <a:r>
              <a:rPr dirty="0" spc="-110"/>
              <a:t>o</a:t>
            </a:r>
            <a:r>
              <a:rPr dirty="0" spc="-35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01179"/>
            <a:ext cx="3739515" cy="147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com</a:t>
            </a:r>
            <a:r>
              <a:rPr dirty="0" sz="1100" spc="-15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onenta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lize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virtualiz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implement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fie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sistem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er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actualizat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(rulea</a:t>
            </a:r>
            <a:r>
              <a:rPr dirty="0" sz="1000" spc="-45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rd</a:t>
            </a:r>
            <a:r>
              <a:rPr dirty="0" sz="1000" spc="-85">
                <a:latin typeface="Tahoma"/>
                <a:cs typeface="Tahoma"/>
              </a:rPr>
              <a:t>w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re)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fie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k</a:t>
            </a:r>
            <a:r>
              <a:rPr dirty="0" sz="1000" spc="-45">
                <a:latin typeface="Tahoma"/>
                <a:cs typeface="Tahoma"/>
              </a:rPr>
              <a:t>ernel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5">
                <a:latin typeface="Tahoma"/>
                <a:cs typeface="Tahoma"/>
              </a:rPr>
              <a:t>ınc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sist</a:t>
            </a:r>
            <a:r>
              <a:rPr dirty="0" sz="1000" spc="-45">
                <a:latin typeface="Tahoma"/>
                <a:cs typeface="Tahoma"/>
              </a:rPr>
              <a:t>emul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er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  <a:p>
            <a:pPr marL="160655" marR="5080" indent="-148590">
              <a:lnSpc>
                <a:spcPct val="102699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ofe</a:t>
            </a:r>
            <a:r>
              <a:rPr dirty="0" sz="1100" spc="-5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0">
                <a:latin typeface="Tahoma"/>
                <a:cs typeface="Tahoma"/>
              </a:rPr>
              <a:t>atre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guest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interf</a:t>
            </a:r>
            <a:r>
              <a:rPr dirty="0" sz="1100" spc="-3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compatibi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cea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re-ului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dedesubt</a:t>
            </a:r>
            <a:endParaRPr sz="1100">
              <a:latin typeface="Tahoma"/>
              <a:cs typeface="Tahoma"/>
            </a:endParaRPr>
          </a:p>
          <a:p>
            <a:pPr marL="160655" marR="214629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ofe</a:t>
            </a:r>
            <a:r>
              <a:rPr dirty="0" sz="1100" spc="-5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com</a:t>
            </a:r>
            <a:r>
              <a:rPr dirty="0" sz="1100" spc="-15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onente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virtualizate</a:t>
            </a:r>
            <a:r>
              <a:rPr dirty="0" sz="1100" spc="2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(virt</a:t>
            </a:r>
            <a:r>
              <a:rPr dirty="0" sz="1100" spc="-25">
                <a:latin typeface="Tahoma"/>
                <a:cs typeface="Tahoma"/>
              </a:rPr>
              <a:t>u</a:t>
            </a:r>
            <a:r>
              <a:rPr dirty="0" sz="1100" spc="-25">
                <a:latin typeface="Tahoma"/>
                <a:cs typeface="Tahoma"/>
              </a:rPr>
              <a:t>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disk,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virtual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ne</a:t>
            </a:r>
            <a:r>
              <a:rPr dirty="0" sz="1100" spc="-65">
                <a:latin typeface="Tahoma"/>
                <a:cs typeface="Tahoma"/>
              </a:rPr>
              <a:t>t</a:t>
            </a:r>
            <a:r>
              <a:rPr dirty="0" sz="1100" spc="-105">
                <a:latin typeface="Tahoma"/>
                <a:cs typeface="Tahoma"/>
              </a:rPr>
              <a:t>w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rk,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virtual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CPU)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34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07154">
              <a:lnSpc>
                <a:spcPct val="100000"/>
              </a:lnSpc>
            </a:pPr>
            <a:r>
              <a:rPr dirty="0" spc="-60"/>
              <a:t>Guest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26985"/>
            <a:ext cx="3582670" cy="1164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ma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35">
                <a:latin typeface="Tahoma"/>
                <a:cs typeface="Tahoma"/>
              </a:rPr>
              <a:t>ina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virtua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endParaRPr sz="1100">
              <a:latin typeface="Tahoma"/>
              <a:cs typeface="Tahoma"/>
            </a:endParaRPr>
          </a:p>
          <a:p>
            <a:pPr marL="160655" marR="22669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rulea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hy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ervis</a:t>
            </a:r>
            <a:r>
              <a:rPr dirty="0" sz="1100" spc="-9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ofe</a:t>
            </a:r>
            <a:r>
              <a:rPr dirty="0" sz="1100" spc="-50">
                <a:latin typeface="Tahoma"/>
                <a:cs typeface="Tahoma"/>
              </a:rPr>
              <a:t>r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interf</a:t>
            </a:r>
            <a:r>
              <a:rPr dirty="0" sz="1100" spc="-3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virtualiza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acestuia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ofe</a:t>
            </a:r>
            <a:r>
              <a:rPr dirty="0" sz="1100" spc="-5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im</a:t>
            </a:r>
            <a:r>
              <a:rPr dirty="0" sz="1100" spc="-70">
                <a:latin typeface="Tahoma"/>
                <a:cs typeface="Tahoma"/>
              </a:rPr>
              <a:t>p</a:t>
            </a:r>
            <a:r>
              <a:rPr dirty="0" sz="1100" spc="-65">
                <a:latin typeface="Tahoma"/>
                <a:cs typeface="Tahoma"/>
              </a:rPr>
              <a:t>res</a:t>
            </a:r>
            <a:r>
              <a:rPr dirty="0" sz="1100">
                <a:latin typeface="Tahoma"/>
                <a:cs typeface="Tahoma"/>
              </a:rPr>
              <a:t>i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unui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complet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(cu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virtualizat)</a:t>
            </a:r>
            <a:endParaRPr sz="1100">
              <a:latin typeface="Tahoma"/>
              <a:cs typeface="Tahoma"/>
            </a:endParaRPr>
          </a:p>
          <a:p>
            <a:pPr marL="160655" marR="3556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nu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90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5">
                <a:latin typeface="Tahoma"/>
                <a:cs typeface="Tahoma"/>
              </a:rPr>
              <a:t>ı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dea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seama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</a:t>
            </a:r>
            <a:r>
              <a:rPr dirty="0" sz="1100" spc="-5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rulea</a:t>
            </a:r>
            <a:r>
              <a:rPr dirty="0" sz="1100" spc="-50">
                <a:latin typeface="Tahoma"/>
                <a:cs typeface="Tahoma"/>
              </a:rPr>
              <a:t>z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fizic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15">
                <a:latin typeface="Tahoma"/>
                <a:cs typeface="Tahoma"/>
              </a:rPr>
              <a:t>i</a:t>
            </a:r>
            <a:r>
              <a:rPr dirty="0" sz="1100" spc="-50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virtua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35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19375">
              <a:lnSpc>
                <a:spcPct val="100000"/>
              </a:lnSpc>
            </a:pPr>
            <a:r>
              <a:rPr dirty="0" spc="-30"/>
              <a:t>O</a:t>
            </a:r>
            <a:r>
              <a:rPr dirty="0" spc="5"/>
              <a:t>p</a:t>
            </a:r>
            <a:r>
              <a:rPr dirty="0" spc="-75"/>
              <a:t>era</a:t>
            </a:r>
            <a:r>
              <a:rPr dirty="0" spc="-280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/>
              <a:t>ii</a:t>
            </a:r>
            <a:r>
              <a:rPr dirty="0" sz="1200" spc="10"/>
              <a:t> </a:t>
            </a:r>
            <a:r>
              <a:rPr dirty="0" sz="1200" spc="-55"/>
              <a:t>cu</a:t>
            </a:r>
            <a:r>
              <a:rPr dirty="0" sz="1200" spc="15"/>
              <a:t> </a:t>
            </a:r>
            <a:r>
              <a:rPr dirty="0" sz="1200" spc="-80"/>
              <a:t>ma</a:t>
            </a:r>
            <a:r>
              <a:rPr dirty="0" sz="1200" spc="-405"/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12">
                <a:latin typeface="Verdana"/>
                <a:cs typeface="Verdana"/>
              </a:rPr>
              <a:t> </a:t>
            </a:r>
            <a:r>
              <a:rPr dirty="0" sz="1200" spc="-25"/>
              <a:t>ini</a:t>
            </a:r>
            <a:r>
              <a:rPr dirty="0" sz="1200" spc="10"/>
              <a:t> </a:t>
            </a:r>
            <a:r>
              <a:rPr dirty="0" sz="1200" spc="-45"/>
              <a:t>virtuale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30707"/>
            <a:ext cx="3604895" cy="1873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cre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-50">
                <a:latin typeface="Tahoma"/>
                <a:cs typeface="Tahoma"/>
              </a:rPr>
              <a:t>nei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15">
                <a:latin typeface="Tahoma"/>
                <a:cs typeface="Tahoma"/>
              </a:rPr>
              <a:t>ini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virtuale</a:t>
            </a:r>
            <a:endParaRPr sz="1100">
              <a:latin typeface="Tahoma"/>
              <a:cs typeface="Tahoma"/>
            </a:endParaRPr>
          </a:p>
          <a:p>
            <a:pPr marL="437515" marR="165100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disk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virtual,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-1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tip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interfe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ea,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-1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ceso</a:t>
            </a:r>
            <a:r>
              <a:rPr dirty="0" sz="1000" spc="-8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distrugerea,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55">
                <a:latin typeface="Tahoma"/>
                <a:cs typeface="Tahoma"/>
              </a:rPr>
              <a:t>tergerea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unei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15">
                <a:latin typeface="Tahoma"/>
                <a:cs typeface="Tahoma"/>
              </a:rPr>
              <a:t>ini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virtuale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copierea,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im</a:t>
            </a:r>
            <a:r>
              <a:rPr dirty="0" sz="1100" spc="-5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rt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55">
                <a:latin typeface="Tahoma"/>
                <a:cs typeface="Tahoma"/>
              </a:rPr>
              <a:t>rea,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ex</a:t>
            </a:r>
            <a:r>
              <a:rPr dirty="0" sz="1100" spc="-35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rt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unei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15">
                <a:latin typeface="Tahoma"/>
                <a:cs typeface="Tahoma"/>
              </a:rPr>
              <a:t>ini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virtuale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rnirea,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rirea,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re</a:t>
            </a:r>
            <a:r>
              <a:rPr dirty="0" sz="1100" spc="-40">
                <a:latin typeface="Tahoma"/>
                <a:cs typeface="Tahoma"/>
              </a:rPr>
              <a:t>p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rn</a:t>
            </a:r>
            <a:r>
              <a:rPr dirty="0" sz="1100" spc="-20">
                <a:latin typeface="Tahoma"/>
                <a:cs typeface="Tahoma"/>
              </a:rPr>
              <a:t>i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unei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15">
                <a:latin typeface="Tahoma"/>
                <a:cs typeface="Tahoma"/>
              </a:rPr>
              <a:t>ini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virtuale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sus</a:t>
            </a:r>
            <a:r>
              <a:rPr dirty="0" sz="1100" spc="-40">
                <a:latin typeface="Tahoma"/>
                <a:cs typeface="Tahoma"/>
              </a:rPr>
              <a:t>p</a:t>
            </a:r>
            <a:r>
              <a:rPr dirty="0" sz="1100" spc="-65">
                <a:latin typeface="Tahoma"/>
                <a:cs typeface="Tahoma"/>
              </a:rPr>
              <a:t>end</a:t>
            </a:r>
            <a:r>
              <a:rPr dirty="0" sz="1100" spc="-9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,,trezirea”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10">
                <a:latin typeface="Tahoma"/>
                <a:cs typeface="Tahoma"/>
              </a:rPr>
              <a:t>inii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virtuale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100">
                <a:latin typeface="PMingLiU"/>
                <a:cs typeface="PMingLiU"/>
              </a:rPr>
              <a:t>pause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75">
                <a:latin typeface="PMingLiU"/>
                <a:cs typeface="PMingLiU"/>
              </a:rPr>
              <a:t>resume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snapshot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check</a:t>
            </a:r>
            <a:r>
              <a:rPr dirty="0" sz="1100" spc="-20" i="1">
                <a:latin typeface="Trebuchet MS"/>
                <a:cs typeface="Trebuchet MS"/>
              </a:rPr>
              <a:t>p</a:t>
            </a:r>
            <a:r>
              <a:rPr dirty="0" sz="1100" spc="-60" i="1">
                <a:latin typeface="Trebuchet MS"/>
                <a:cs typeface="Trebuchet MS"/>
              </a:rPr>
              <a:t>oint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rest</a:t>
            </a:r>
            <a:r>
              <a:rPr dirty="0" sz="1100" spc="-114" i="1">
                <a:latin typeface="Trebuchet MS"/>
                <a:cs typeface="Trebuchet MS"/>
              </a:rPr>
              <a:t>o</a:t>
            </a:r>
            <a:r>
              <a:rPr dirty="0" sz="1100" spc="-100" i="1">
                <a:latin typeface="Trebuchet MS"/>
                <a:cs typeface="Trebuchet MS"/>
              </a:rPr>
              <a:t>re</a:t>
            </a:r>
            <a:endParaRPr sz="1100">
              <a:latin typeface="Trebuchet MS"/>
              <a:cs typeface="Trebuchet MS"/>
            </a:endParaRPr>
          </a:p>
          <a:p>
            <a:pPr marL="437515" marR="5080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cree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imagine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n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virtua</a:t>
            </a:r>
            <a:r>
              <a:rPr dirty="0" sz="1000" spc="-20">
                <a:latin typeface="Tahoma"/>
                <a:cs typeface="Tahoma"/>
              </a:rPr>
              <a:t>l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iere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36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25065">
              <a:lnSpc>
                <a:spcPct val="100000"/>
              </a:lnSpc>
            </a:pPr>
            <a:r>
              <a:rPr dirty="0" spc="-45"/>
              <a:t>Cu</a:t>
            </a:r>
            <a:r>
              <a:rPr dirty="0" spc="-55"/>
              <a:t>m</a:t>
            </a:r>
            <a:r>
              <a:rPr dirty="0" spc="15"/>
              <a:t> </a:t>
            </a:r>
            <a:r>
              <a:rPr dirty="0" spc="-110"/>
              <a:t>a</a:t>
            </a:r>
            <a:r>
              <a:rPr dirty="0" spc="-35"/>
              <a:t>ra</a:t>
            </a:r>
            <a:r>
              <a:rPr dirty="0" spc="-40"/>
              <a:t>t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15"/>
              <a:t> </a:t>
            </a:r>
            <a:r>
              <a:rPr dirty="0" spc="-70"/>
              <a:t>o</a:t>
            </a:r>
            <a:r>
              <a:rPr dirty="0" spc="10"/>
              <a:t> </a:t>
            </a:r>
            <a:r>
              <a:rPr dirty="0" spc="-80"/>
              <a:t>ma</a:t>
            </a:r>
            <a:r>
              <a:rPr dirty="0" spc="-405"/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12">
                <a:latin typeface="Verdana"/>
                <a:cs typeface="Verdana"/>
              </a:rPr>
              <a:t> </a:t>
            </a:r>
            <a:r>
              <a:rPr dirty="0" sz="1200" spc="-25"/>
              <a:t>i</a:t>
            </a:r>
            <a:r>
              <a:rPr dirty="0" sz="1200" spc="-65"/>
              <a:t>n</a:t>
            </a:r>
            <a:r>
              <a:rPr dirty="0" sz="1200" spc="-650"/>
              <a:t>˘</a:t>
            </a:r>
            <a:r>
              <a:rPr dirty="0" sz="1200" spc="-75"/>
              <a:t>a</a:t>
            </a:r>
            <a:r>
              <a:rPr dirty="0" sz="1200" spc="15"/>
              <a:t> </a:t>
            </a:r>
            <a:r>
              <a:rPr dirty="0" sz="1200" spc="-35"/>
              <a:t>virtua</a:t>
            </a:r>
            <a:r>
              <a:rPr dirty="0" sz="1200" spc="-35"/>
              <a:t>l</a:t>
            </a:r>
            <a:r>
              <a:rPr dirty="0" sz="1200" spc="-650"/>
              <a:t>˘</a:t>
            </a:r>
            <a:r>
              <a:rPr dirty="0" sz="1200" spc="-45"/>
              <a:t>a?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38455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direct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numele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10">
                <a:latin typeface="Tahoma"/>
                <a:cs typeface="Tahoma"/>
              </a:rPr>
              <a:t>inii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virtuale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40">
                <a:latin typeface="Tahoma"/>
                <a:cs typeface="Tahoma"/>
              </a:rPr>
              <a:t>ier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re</a:t>
            </a:r>
            <a:r>
              <a:rPr dirty="0" sz="1100" spc="-95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rezen</a:t>
            </a:r>
            <a:r>
              <a:rPr dirty="0" sz="1100" spc="-5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and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disk-ul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virtua</a:t>
            </a:r>
            <a:r>
              <a:rPr dirty="0" sz="1100" spc="5">
                <a:latin typeface="Tahoma"/>
                <a:cs typeface="Tahoma"/>
              </a:rPr>
              <a:t>l</a:t>
            </a:r>
            <a:endParaRPr sz="1100">
              <a:latin typeface="Tahoma"/>
              <a:cs typeface="Tahoma"/>
            </a:endParaRPr>
          </a:p>
          <a:p>
            <a:pPr marL="40513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-35">
                <a:latin typeface="Tahoma"/>
                <a:cs typeface="Tahoma"/>
              </a:rPr>
              <a:t>ier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60"/>
              <a:t>.vdi</a:t>
            </a:r>
            <a:r>
              <a:rPr dirty="0" sz="1000" spc="70"/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VirtualB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x</a:t>
            </a:r>
            <a:endParaRPr sz="1000">
              <a:latin typeface="Tahoma"/>
              <a:cs typeface="Tahoma"/>
            </a:endParaRPr>
          </a:p>
          <a:p>
            <a:pPr marL="40513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-35">
                <a:latin typeface="Tahoma"/>
                <a:cs typeface="Tahoma"/>
              </a:rPr>
              <a:t>ier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/>
              <a:t>.vmdk</a:t>
            </a:r>
            <a:r>
              <a:rPr dirty="0" sz="1000" spc="70"/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0">
                <a:latin typeface="Tahoma"/>
                <a:cs typeface="Tahoma"/>
              </a:rPr>
              <a:t>VM</a:t>
            </a:r>
            <a:r>
              <a:rPr dirty="0" sz="1000" spc="5">
                <a:latin typeface="Tahoma"/>
                <a:cs typeface="Tahoma"/>
              </a:rPr>
              <a:t>w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40">
                <a:latin typeface="Tahoma"/>
                <a:cs typeface="Tahoma"/>
              </a:rPr>
              <a:t>ier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configur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40513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configura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5">
                <a:latin typeface="Tahoma"/>
                <a:cs typeface="Tahoma"/>
              </a:rPr>
              <a:t>ii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ces</a:t>
            </a:r>
            <a:r>
              <a:rPr dirty="0" sz="1000" spc="-9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eriferice,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70">
                <a:latin typeface="Tahoma"/>
                <a:cs typeface="Tahoma"/>
              </a:rPr>
              <a:t>ea</a:t>
            </a:r>
            <a:endParaRPr sz="1000">
              <a:latin typeface="Tahoma"/>
              <a:cs typeface="Tahoma"/>
            </a:endParaRPr>
          </a:p>
          <a:p>
            <a:pPr marL="40513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-35">
                <a:latin typeface="Tahoma"/>
                <a:cs typeface="Tahoma"/>
              </a:rPr>
              <a:t>ier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00"/>
              <a:t>.vbox</a:t>
            </a:r>
            <a:r>
              <a:rPr dirty="0" sz="1000" spc="70"/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VirtualB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x,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rmat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70">
                <a:latin typeface="Tahoma"/>
                <a:cs typeface="Tahoma"/>
              </a:rPr>
              <a:t>XML</a:t>
            </a:r>
            <a:endParaRPr sz="1000">
              <a:latin typeface="Tahoma"/>
              <a:cs typeface="Tahoma"/>
            </a:endParaRPr>
          </a:p>
          <a:p>
            <a:pPr marL="40513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-35">
                <a:latin typeface="Tahoma"/>
                <a:cs typeface="Tahoma"/>
              </a:rPr>
              <a:t>ier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/>
              <a:t>.vmx</a:t>
            </a:r>
            <a:r>
              <a:rPr dirty="0" sz="1000" spc="70"/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0">
                <a:latin typeface="Tahoma"/>
                <a:cs typeface="Tahoma"/>
              </a:rPr>
              <a:t>VM</a:t>
            </a:r>
            <a:r>
              <a:rPr dirty="0" sz="1000" spc="5">
                <a:latin typeface="Tahoma"/>
                <a:cs typeface="Tahoma"/>
              </a:rPr>
              <a:t>w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rmat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cheie-valo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38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28215">
              <a:lnSpc>
                <a:spcPct val="100000"/>
              </a:lnSpc>
            </a:pPr>
            <a:r>
              <a:rPr dirty="0" spc="-50"/>
              <a:t>Configur</a:t>
            </a:r>
            <a:r>
              <a:rPr dirty="0" spc="-80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65"/>
              <a:t>unei</a:t>
            </a:r>
            <a:r>
              <a:rPr dirty="0" spc="15"/>
              <a:t> </a:t>
            </a:r>
            <a:r>
              <a:rPr dirty="0" spc="-80"/>
              <a:t>ma</a:t>
            </a:r>
            <a:r>
              <a:rPr dirty="0" spc="-405"/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12">
                <a:latin typeface="Verdana"/>
                <a:cs typeface="Verdana"/>
              </a:rPr>
              <a:t> </a:t>
            </a:r>
            <a:r>
              <a:rPr dirty="0" sz="1200" spc="-25"/>
              <a:t>ini</a:t>
            </a:r>
            <a:r>
              <a:rPr dirty="0" sz="1200" spc="10"/>
              <a:t> </a:t>
            </a:r>
            <a:r>
              <a:rPr dirty="0" sz="1200" spc="-45"/>
              <a:t>virtuale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62568"/>
            <a:ext cx="3660775" cy="2063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206375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interf</a:t>
            </a:r>
            <a:r>
              <a:rPr dirty="0" sz="1100" spc="-3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grafi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VirtualB</a:t>
            </a:r>
            <a:r>
              <a:rPr dirty="0" sz="1100" spc="-3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x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VM</a:t>
            </a:r>
            <a:r>
              <a:rPr dirty="0" sz="1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W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5">
                <a:latin typeface="Tahoma"/>
                <a:cs typeface="Tahoma"/>
              </a:rPr>
              <a:t>rkstation/Pl</a:t>
            </a:r>
            <a:r>
              <a:rPr dirty="0" sz="1100" spc="-40">
                <a:latin typeface="Tahoma"/>
                <a:cs typeface="Tahoma"/>
              </a:rPr>
              <a:t>a</a:t>
            </a:r>
            <a:r>
              <a:rPr dirty="0" sz="1100" spc="-80">
                <a:latin typeface="Tahoma"/>
                <a:cs typeface="Tahoma"/>
              </a:rPr>
              <a:t>y</a:t>
            </a:r>
            <a:r>
              <a:rPr dirty="0" sz="1100" spc="-60">
                <a:latin typeface="Tahoma"/>
                <a:cs typeface="Tahoma"/>
              </a:rPr>
              <a:t>er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configurea</a:t>
            </a:r>
            <a:r>
              <a:rPr dirty="0" sz="1100" spc="-50">
                <a:latin typeface="Tahoma"/>
                <a:cs typeface="Tahoma"/>
              </a:rPr>
              <a:t>z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nu</a:t>
            </a:r>
            <a:r>
              <a:rPr dirty="0" sz="1000" spc="-70">
                <a:latin typeface="Tahoma"/>
                <a:cs typeface="Tahoma"/>
              </a:rPr>
              <a:t>m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30">
                <a:latin typeface="Tahoma"/>
                <a:cs typeface="Tahoma"/>
              </a:rPr>
              <a:t>arul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re-uri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5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0">
                <a:latin typeface="Tahoma"/>
                <a:cs typeface="Tahoma"/>
              </a:rPr>
              <a:t>RAM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disk-urile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(tipuri,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35">
                <a:latin typeface="Tahoma"/>
                <a:cs typeface="Tahoma"/>
              </a:rPr>
              <a:t>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disk-uri)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60">
                <a:latin typeface="Tahoma"/>
                <a:cs typeface="Tahoma"/>
              </a:rPr>
              <a:t>eaua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alte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eriferice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15">
                <a:latin typeface="Tahoma"/>
                <a:cs typeface="Tahoma"/>
              </a:rPr>
              <a:t>ot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10">
                <a:latin typeface="Tahoma"/>
                <a:cs typeface="Tahoma"/>
              </a:rPr>
              <a:t>ita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50">
                <a:latin typeface="Tahoma"/>
                <a:cs typeface="Tahoma"/>
              </a:rPr>
              <a:t>ierele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configur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15">
                <a:latin typeface="Tahoma"/>
                <a:cs typeface="Tahoma"/>
              </a:rPr>
              <a:t>ot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folosi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comenzi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</a:t>
            </a:r>
            <a:r>
              <a:rPr dirty="0" sz="1100" spc="-4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ecifice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40">
                <a:latin typeface="PMingLiU"/>
                <a:cs typeface="PMingLiU"/>
              </a:rPr>
              <a:t>vboxmanage</a:t>
            </a:r>
            <a:r>
              <a:rPr dirty="0" sz="1000" spc="70">
                <a:latin typeface="PMingLiU"/>
                <a:cs typeface="PMingLiU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VirtualB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x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40">
                <a:latin typeface="PMingLiU"/>
                <a:cs typeface="PMingLiU"/>
              </a:rPr>
              <a:t>vmware-vim-cmd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5">
                <a:latin typeface="PMingLiU"/>
                <a:cs typeface="PMingLiU"/>
              </a:rPr>
              <a:t>vmware-netcfg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>
                <a:latin typeface="PMingLiU"/>
                <a:cs typeface="PMingLiU"/>
              </a:rPr>
              <a:t>vmware-vdiskmanager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39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3795">
              <a:lnSpc>
                <a:spcPct val="100000"/>
              </a:lnSpc>
            </a:pPr>
            <a:r>
              <a:rPr dirty="0" spc="45"/>
              <a:t>P</a:t>
            </a:r>
            <a:r>
              <a:rPr dirty="0" spc="-105"/>
              <a:t>o</a:t>
            </a:r>
            <a:r>
              <a:rPr dirty="0" spc="-50"/>
              <a:t>rnir</a:t>
            </a:r>
            <a:r>
              <a:rPr dirty="0" spc="-70"/>
              <a:t>e</a:t>
            </a:r>
            <a:r>
              <a:rPr dirty="0" spc="-75"/>
              <a:t>a</a:t>
            </a:r>
            <a:r>
              <a:rPr dirty="0" spc="-40"/>
              <a:t>,</a:t>
            </a:r>
            <a:r>
              <a:rPr dirty="0" spc="15"/>
              <a:t> </a:t>
            </a:r>
            <a:r>
              <a:rPr dirty="0" spc="-65"/>
              <a:t>o</a:t>
            </a:r>
            <a:r>
              <a:rPr dirty="0" spc="-105"/>
              <a:t>p</a:t>
            </a:r>
            <a:r>
              <a:rPr dirty="0" spc="-50"/>
              <a:t>rirea,</a:t>
            </a:r>
            <a:r>
              <a:rPr dirty="0" spc="10"/>
              <a:t> </a:t>
            </a:r>
            <a:r>
              <a:rPr dirty="0" spc="-75"/>
              <a:t>sus</a:t>
            </a:r>
            <a:r>
              <a:rPr dirty="0" spc="-55"/>
              <a:t>p</a:t>
            </a:r>
            <a:r>
              <a:rPr dirty="0" spc="-80"/>
              <a:t>end</a:t>
            </a:r>
            <a:r>
              <a:rPr dirty="0" spc="-114"/>
              <a:t>a</a:t>
            </a:r>
            <a:r>
              <a:rPr dirty="0" spc="-75"/>
              <a:t>rea</a:t>
            </a:r>
            <a:r>
              <a:rPr dirty="0" spc="15"/>
              <a:t> </a:t>
            </a:r>
            <a:r>
              <a:rPr dirty="0" spc="-85"/>
              <a:t>un</a:t>
            </a:r>
            <a:r>
              <a:rPr dirty="0" spc="-90"/>
              <a:t>e</a:t>
            </a:r>
            <a:r>
              <a:rPr dirty="0"/>
              <a:t>i</a:t>
            </a:r>
            <a:r>
              <a:rPr dirty="0" spc="15"/>
              <a:t> </a:t>
            </a:r>
            <a:r>
              <a:rPr dirty="0" spc="-80"/>
              <a:t>ma</a:t>
            </a:r>
            <a:r>
              <a:rPr dirty="0" spc="-405"/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12">
                <a:latin typeface="Verdana"/>
                <a:cs typeface="Verdana"/>
              </a:rPr>
              <a:t> </a:t>
            </a:r>
            <a:r>
              <a:rPr dirty="0" sz="1200" spc="-25"/>
              <a:t>ini</a:t>
            </a:r>
            <a:r>
              <a:rPr dirty="0" sz="1200" spc="10"/>
              <a:t> </a:t>
            </a:r>
            <a:r>
              <a:rPr dirty="0" sz="1200" spc="-45"/>
              <a:t>virtuale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7072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interf</a:t>
            </a:r>
            <a:r>
              <a:rPr dirty="0" sz="1100" spc="-3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grafi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linia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coman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folosind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comenzile</a:t>
            </a:r>
            <a:endParaRPr sz="1100">
              <a:latin typeface="Tahoma"/>
              <a:cs typeface="Tahoma"/>
            </a:endParaRPr>
          </a:p>
          <a:p>
            <a:pPr marL="40513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40"/>
              <a:t>vboxmanage</a:t>
            </a:r>
            <a:r>
              <a:rPr dirty="0" sz="1000" spc="70"/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VirtualB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x</a:t>
            </a:r>
            <a:endParaRPr sz="1000">
              <a:latin typeface="Tahoma"/>
              <a:cs typeface="Tahoma"/>
            </a:endParaRPr>
          </a:p>
          <a:p>
            <a:pPr marL="40513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30"/>
              <a:t>vmrun</a:t>
            </a:r>
            <a:r>
              <a:rPr dirty="0" sz="1000" spc="70"/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0">
                <a:latin typeface="Tahoma"/>
                <a:cs typeface="Tahoma"/>
              </a:rPr>
              <a:t>VM</a:t>
            </a:r>
            <a:r>
              <a:rPr dirty="0" sz="1000" spc="5">
                <a:latin typeface="Tahoma"/>
                <a:cs typeface="Tahoma"/>
              </a:rPr>
              <a:t>w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40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7539">
              <a:lnSpc>
                <a:spcPct val="100000"/>
              </a:lnSpc>
            </a:pPr>
            <a:r>
              <a:rPr dirty="0" spc="-50"/>
              <a:t>Configur</a:t>
            </a:r>
            <a:r>
              <a:rPr dirty="0" spc="-80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 spc="-60"/>
              <a:t>elei</a:t>
            </a:r>
            <a:r>
              <a:rPr dirty="0" sz="1200" spc="-140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0"/>
              <a:t> </a:t>
            </a:r>
            <a:r>
              <a:rPr dirty="0" sz="1200" spc="-80"/>
              <a:t>ma</a:t>
            </a:r>
            <a:r>
              <a:rPr dirty="0" sz="1200" spc="-405"/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12">
                <a:latin typeface="Verdana"/>
                <a:cs typeface="Verdana"/>
              </a:rPr>
              <a:t> </a:t>
            </a:r>
            <a:r>
              <a:rPr dirty="0" sz="1200" spc="-50"/>
              <a:t>ina</a:t>
            </a:r>
            <a:r>
              <a:rPr dirty="0" sz="1200" spc="15"/>
              <a:t> </a:t>
            </a:r>
            <a:r>
              <a:rPr dirty="0" sz="1200" spc="-35"/>
              <a:t>virtua</a:t>
            </a:r>
            <a:r>
              <a:rPr dirty="0" sz="1200" spc="-35"/>
              <a:t>l</a:t>
            </a:r>
            <a:r>
              <a:rPr dirty="0" sz="1200" spc="-650"/>
              <a:t>˘</a:t>
            </a:r>
            <a:r>
              <a:rPr dirty="0" sz="1200" spc="-75"/>
              <a:t>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466191"/>
            <a:ext cx="3763645" cy="279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configur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45">
                <a:latin typeface="Tahoma"/>
                <a:cs typeface="Tahoma"/>
              </a:rPr>
              <a:t>elei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face,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general,</a:t>
            </a:r>
            <a:r>
              <a:rPr dirty="0" sz="1100" spc="2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interf</a:t>
            </a:r>
            <a:r>
              <a:rPr dirty="0" sz="1100" spc="-3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grafi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27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exis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trei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duri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conect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10">
                <a:latin typeface="Tahoma"/>
                <a:cs typeface="Tahoma"/>
              </a:rPr>
              <a:t>inii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virtuale</a:t>
            </a:r>
            <a:endParaRPr sz="1100">
              <a:latin typeface="Tahoma"/>
              <a:cs typeface="Tahoma"/>
            </a:endParaRPr>
          </a:p>
          <a:p>
            <a:pPr marL="437515" marR="172720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5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90">
                <a:latin typeface="Tahoma"/>
                <a:cs typeface="Tahoma"/>
              </a:rPr>
              <a:t>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 i="1">
                <a:latin typeface="Trebuchet MS"/>
                <a:cs typeface="Trebuchet MS"/>
              </a:rPr>
              <a:t>Ne</a:t>
            </a:r>
            <a:r>
              <a:rPr dirty="0" sz="1000" spc="-55" i="1">
                <a:latin typeface="Trebuchet MS"/>
                <a:cs typeface="Trebuchet MS"/>
              </a:rPr>
              <a:t>t</a:t>
            </a:r>
            <a:r>
              <a:rPr dirty="0" sz="1000" spc="-95" i="1">
                <a:latin typeface="Trebuchet MS"/>
                <a:cs typeface="Trebuchet MS"/>
              </a:rPr>
              <a:t>w</a:t>
            </a:r>
            <a:r>
              <a:rPr dirty="0" sz="1000" spc="-70" i="1">
                <a:latin typeface="Trebuchet MS"/>
                <a:cs typeface="Trebuchet MS"/>
              </a:rPr>
              <a:t>o</a:t>
            </a:r>
            <a:r>
              <a:rPr dirty="0" sz="1000" spc="-50" i="1">
                <a:latin typeface="Trebuchet MS"/>
                <a:cs typeface="Trebuchet MS"/>
              </a:rPr>
              <a:t>rk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40" i="1">
                <a:latin typeface="Trebuchet MS"/>
                <a:cs typeface="Trebuchet MS"/>
              </a:rPr>
              <a:t>Address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Trebuchet MS"/>
                <a:cs typeface="Trebuchet MS"/>
              </a:rPr>
              <a:t>T</a:t>
            </a:r>
            <a:r>
              <a:rPr dirty="0" sz="1000" spc="-50" i="1">
                <a:latin typeface="Trebuchet MS"/>
                <a:cs typeface="Trebuchet MS"/>
              </a:rPr>
              <a:t>ranslatio</a:t>
            </a:r>
            <a:r>
              <a:rPr dirty="0" sz="1000" spc="-50" i="1">
                <a:latin typeface="Trebuchet MS"/>
                <a:cs typeface="Trebuchet MS"/>
              </a:rPr>
              <a:t>n</a:t>
            </a:r>
            <a:r>
              <a:rPr dirty="0" sz="1000" spc="-40">
                <a:latin typeface="Tahoma"/>
                <a:cs typeface="Tahoma"/>
              </a:rPr>
              <a:t>):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ina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virtua</a:t>
            </a:r>
            <a:r>
              <a:rPr dirty="0" sz="1000" spc="-20">
                <a:latin typeface="Tahoma"/>
                <a:cs typeface="Tahoma"/>
              </a:rPr>
              <a:t>l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oate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accesa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Internet-ul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intermediul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sistemului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host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5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host-only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</a:t>
            </a:r>
            <a:r>
              <a:rPr dirty="0" sz="1000" spc="-55">
                <a:latin typeface="Tahoma"/>
                <a:cs typeface="Tahoma"/>
              </a:rPr>
              <a:t>t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rking: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ina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virtua</a:t>
            </a:r>
            <a:r>
              <a:rPr dirty="0" sz="1000" spc="-20">
                <a:latin typeface="Tahoma"/>
                <a:cs typeface="Tahoma"/>
              </a:rPr>
              <a:t>l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le</a:t>
            </a:r>
            <a:r>
              <a:rPr dirty="0" sz="1000" spc="-75">
                <a:latin typeface="Tahoma"/>
                <a:cs typeface="Tahoma"/>
              </a:rPr>
              <a:t>g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25">
                <a:latin typeface="Tahoma"/>
                <a:cs typeface="Tahoma"/>
              </a:rPr>
              <a:t>atu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b="1">
                <a:latin typeface="Calibri"/>
                <a:cs typeface="Calibri"/>
              </a:rPr>
              <a:t>do</a:t>
            </a:r>
            <a:r>
              <a:rPr dirty="0" sz="1000" spc="-20" b="1">
                <a:latin typeface="Calibri"/>
                <a:cs typeface="Calibri"/>
              </a:rPr>
              <a:t>a</a:t>
            </a:r>
            <a:r>
              <a:rPr dirty="0" sz="1000" spc="15" b="1">
                <a:latin typeface="Calibri"/>
                <a:cs typeface="Calibri"/>
              </a:rPr>
              <a:t>r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105" b="1">
                <a:latin typeface="Calibri"/>
                <a:cs typeface="Calibri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endParaRPr sz="1000">
              <a:latin typeface="Tahoma"/>
              <a:cs typeface="Tahoma"/>
            </a:endParaRPr>
          </a:p>
          <a:p>
            <a:pPr marL="437515">
              <a:lnSpc>
                <a:spcPts val="1195"/>
              </a:lnSpc>
            </a:pPr>
            <a:r>
              <a:rPr dirty="0" sz="1000" spc="-30">
                <a:latin typeface="Tahoma"/>
                <a:cs typeface="Tahoma"/>
              </a:rPr>
              <a:t>host-ul,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oate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accesa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Internet-ul</a:t>
            </a:r>
            <a:endParaRPr sz="1000">
              <a:latin typeface="Tahoma"/>
              <a:cs typeface="Tahoma"/>
            </a:endParaRPr>
          </a:p>
          <a:p>
            <a:pPr marL="437515" marR="130175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ridged: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</a:t>
            </a:r>
            <a:r>
              <a:rPr dirty="0" sz="1000" spc="-335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ina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virtua</a:t>
            </a:r>
            <a:r>
              <a:rPr dirty="0" sz="1000" spc="-20">
                <a:latin typeface="Tahoma"/>
                <a:cs typeface="Tahoma"/>
              </a:rPr>
              <a:t>l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conecta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direct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60">
                <a:latin typeface="Tahoma"/>
                <a:cs typeface="Tahoma"/>
              </a:rPr>
              <a:t>eaua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din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c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host-ul;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accesibi</a:t>
            </a:r>
            <a:r>
              <a:rPr dirty="0" sz="1000" spc="-30">
                <a:latin typeface="Tahoma"/>
                <a:cs typeface="Tahoma"/>
              </a:rPr>
              <a:t>l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direct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55">
                <a:latin typeface="Tahoma"/>
                <a:cs typeface="Tahoma"/>
              </a:rPr>
              <a:t>eaua </a:t>
            </a:r>
            <a:r>
              <a:rPr dirty="0" sz="1000" spc="-30">
                <a:latin typeface="Tahoma"/>
                <a:cs typeface="Tahoma"/>
              </a:rPr>
              <a:t>host-ului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(de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host-uri)</a:t>
            </a:r>
            <a:endParaRPr sz="1000">
              <a:latin typeface="Tahoma"/>
              <a:cs typeface="Tahoma"/>
            </a:endParaRPr>
          </a:p>
          <a:p>
            <a:pPr marL="160655" marR="116205" indent="-148590">
              <a:lnSpc>
                <a:spcPct val="102600"/>
              </a:lnSpc>
              <a:spcBef>
                <a:spcPts val="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VM</a:t>
            </a:r>
            <a:r>
              <a:rPr dirty="0" sz="1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creea</a:t>
            </a:r>
            <a:r>
              <a:rPr dirty="0" sz="1100" spc="-6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interf</a:t>
            </a:r>
            <a:r>
              <a:rPr dirty="0" sz="1100" spc="-45">
                <a:latin typeface="Tahoma"/>
                <a:cs typeface="Tahoma"/>
              </a:rPr>
              <a:t>e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virtuale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fiec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dintre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trei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tipuri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conect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vmnet0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</a:t>
            </a:r>
            <a:r>
              <a:rPr dirty="0" sz="1100" spc="-60">
                <a:latin typeface="Tahoma"/>
                <a:cs typeface="Tahoma"/>
              </a:rPr>
              <a:t>b</a:t>
            </a:r>
            <a:r>
              <a:rPr dirty="0" sz="1100" spc="-40">
                <a:latin typeface="Tahoma"/>
                <a:cs typeface="Tahoma"/>
              </a:rPr>
              <a:t>ridged),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vmnet1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(host-only),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vmnet8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(N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50">
                <a:latin typeface="Tahoma"/>
                <a:cs typeface="Tahoma"/>
              </a:rPr>
              <a:t>T)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VirtualB</a:t>
            </a:r>
            <a:r>
              <a:rPr dirty="0" sz="1100" spc="-3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x,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implicit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cree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interf</a:t>
            </a:r>
            <a:r>
              <a:rPr dirty="0" sz="1100" spc="-3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virtua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60655">
              <a:lnSpc>
                <a:spcPct val="100000"/>
              </a:lnSpc>
              <a:spcBef>
                <a:spcPts val="35"/>
              </a:spcBef>
            </a:pPr>
            <a:r>
              <a:rPr dirty="0" sz="1100" spc="90">
                <a:latin typeface="PMingLiU"/>
                <a:cs typeface="PMingLiU"/>
              </a:rPr>
              <a:t>vboxnet0</a:t>
            </a:r>
            <a:r>
              <a:rPr dirty="0" sz="1100" spc="75">
                <a:latin typeface="PMingLiU"/>
                <a:cs typeface="PMingLiU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host-only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VirtualB</a:t>
            </a:r>
            <a:r>
              <a:rPr dirty="0" sz="1100" spc="-3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x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35">
                <a:latin typeface="Tahoma"/>
                <a:cs typeface="Tahoma"/>
              </a:rPr>
              <a:t>ina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virtua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accesa</a:t>
            </a:r>
            <a:r>
              <a:rPr dirty="0" sz="1100" spc="-4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fizic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(de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exemplu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S</a:t>
            </a:r>
            <a:r>
              <a:rPr dirty="0" sz="1100" spc="-15">
                <a:latin typeface="Tahoma"/>
                <a:cs typeface="Tahoma"/>
              </a:rPr>
              <a:t>S</a:t>
            </a:r>
            <a:r>
              <a:rPr dirty="0" sz="1100" spc="25">
                <a:latin typeface="Tahoma"/>
                <a:cs typeface="Tahoma"/>
              </a:rPr>
              <a:t>H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do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intermediul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conexiunii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host-only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41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3175">
              <a:lnSpc>
                <a:spcPct val="100000"/>
              </a:lnSpc>
            </a:pPr>
            <a:r>
              <a:rPr dirty="0" spc="-55"/>
              <a:t>Cre</a:t>
            </a:r>
            <a:r>
              <a:rPr dirty="0" spc="-80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65"/>
              <a:t>unei</a:t>
            </a:r>
            <a:r>
              <a:rPr dirty="0" spc="10"/>
              <a:t> </a:t>
            </a:r>
            <a:r>
              <a:rPr dirty="0" spc="-80"/>
              <a:t>ma</a:t>
            </a:r>
            <a:r>
              <a:rPr dirty="0" spc="-405"/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12">
                <a:latin typeface="Verdana"/>
                <a:cs typeface="Verdana"/>
              </a:rPr>
              <a:t> </a:t>
            </a:r>
            <a:r>
              <a:rPr dirty="0" sz="1200" spc="-25"/>
              <a:t>ini</a:t>
            </a:r>
            <a:r>
              <a:rPr dirty="0" sz="1200" spc="10"/>
              <a:t> </a:t>
            </a:r>
            <a:r>
              <a:rPr dirty="0" sz="1200" spc="-45"/>
              <a:t>virtuale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06107"/>
            <a:ext cx="3655695" cy="1967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interf</a:t>
            </a:r>
            <a:r>
              <a:rPr dirty="0" sz="1100" spc="-35">
                <a:latin typeface="Tahoma"/>
                <a:cs typeface="Tahoma"/>
              </a:rPr>
              <a:t>a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grafi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60655" marR="17589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folose</a:t>
            </a:r>
            <a:r>
              <a:rPr dirty="0" sz="1100" spc="-380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35">
                <a:latin typeface="Tahoma"/>
                <a:cs typeface="Tahoma"/>
              </a:rPr>
              <a:t>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40">
                <a:latin typeface="Tahoma"/>
                <a:cs typeface="Tahoma"/>
              </a:rPr>
              <a:t>ier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04">
                <a:latin typeface="PMingLiU"/>
                <a:cs typeface="PMingLiU"/>
              </a:rPr>
              <a:t>.iso</a:t>
            </a:r>
            <a:r>
              <a:rPr dirty="0" sz="1100" spc="75">
                <a:latin typeface="PMingLiU"/>
                <a:cs typeface="PMingLiU"/>
              </a:rPr>
              <a:t> </a:t>
            </a:r>
            <a:r>
              <a:rPr dirty="0" sz="1100" spc="-45">
                <a:latin typeface="Tahoma"/>
                <a:cs typeface="Tahoma"/>
              </a:rPr>
              <a:t>con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15">
                <a:latin typeface="Tahoma"/>
                <a:cs typeface="Tahoma"/>
              </a:rPr>
              <a:t>i</a:t>
            </a:r>
            <a:r>
              <a:rPr dirty="0" sz="1100" spc="-50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and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5">
                <a:latin typeface="Tahoma"/>
                <a:cs typeface="Tahoma"/>
              </a:rPr>
              <a:t>CD-ROM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drive-ul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virtual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recizea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55">
                <a:latin typeface="Tahoma"/>
                <a:cs typeface="Tahoma"/>
              </a:rPr>
              <a:t>re-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5">
                <a:latin typeface="Tahoma"/>
                <a:cs typeface="Tahoma"/>
              </a:rPr>
              <a:t>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virtual</a:t>
            </a:r>
            <a:endParaRPr sz="1100">
              <a:latin typeface="Tahoma"/>
              <a:cs typeface="Tahoma"/>
            </a:endParaRPr>
          </a:p>
          <a:p>
            <a:pPr marL="160655" marR="155575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alege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capacitate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mem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rie,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dimensiune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35">
                <a:latin typeface="Tahoma"/>
                <a:cs typeface="Tahoma"/>
              </a:rPr>
              <a:t>is</a:t>
            </a:r>
            <a:r>
              <a:rPr dirty="0" sz="1100" spc="-30">
                <a:latin typeface="Tahoma"/>
                <a:cs typeface="Tahoma"/>
              </a:rPr>
              <a:t>c,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tip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conexiune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75">
                <a:latin typeface="Tahoma"/>
                <a:cs typeface="Tahoma"/>
              </a:rPr>
              <a:t>ea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instalea</a:t>
            </a:r>
            <a:r>
              <a:rPr dirty="0" sz="1100" spc="-50">
                <a:latin typeface="Tahoma"/>
                <a:cs typeface="Tahoma"/>
              </a:rPr>
              <a:t>z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CD-ROM-u</a:t>
            </a:r>
            <a:r>
              <a:rPr dirty="0" sz="1100" spc="5">
                <a:latin typeface="Tahoma"/>
                <a:cs typeface="Tahoma"/>
              </a:rPr>
              <a:t>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vir</a:t>
            </a:r>
            <a:r>
              <a:rPr dirty="0" sz="1100" spc="-25">
                <a:latin typeface="Tahoma"/>
                <a:cs typeface="Tahoma"/>
              </a:rPr>
              <a:t>tual,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alege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</a:t>
            </a:r>
            <a:r>
              <a:rPr dirty="0" sz="1100" spc="-20">
                <a:latin typeface="Tahoma"/>
                <a:cs typeface="Tahoma"/>
              </a:rPr>
              <a:t>i</a:t>
            </a:r>
            <a:r>
              <a:rPr dirty="0" sz="1100" spc="-75">
                <a:latin typeface="Tahoma"/>
                <a:cs typeface="Tahoma"/>
              </a:rPr>
              <a:t>s</a:t>
            </a:r>
            <a:r>
              <a:rPr dirty="0" sz="1100" spc="-20">
                <a:latin typeface="Tahoma"/>
                <a:cs typeface="Tahoma"/>
              </a:rPr>
              <a:t>k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existent</a:t>
            </a:r>
            <a:endParaRPr sz="1100">
              <a:latin typeface="Tahoma"/>
              <a:cs typeface="Tahoma"/>
            </a:endParaRPr>
          </a:p>
          <a:p>
            <a:pPr marL="160655" marR="1016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da</a:t>
            </a:r>
            <a:r>
              <a:rPr dirty="0" sz="1100" spc="-5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avem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do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40">
                <a:latin typeface="Tahoma"/>
                <a:cs typeface="Tahoma"/>
              </a:rPr>
              <a:t>ier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75">
                <a:latin typeface="PMingLiU"/>
                <a:cs typeface="PMingLiU"/>
              </a:rPr>
              <a:t>.vdi</a:t>
            </a:r>
            <a:r>
              <a:rPr dirty="0" sz="1100" spc="75">
                <a:latin typeface="PMingLiU"/>
                <a:cs typeface="PMingLiU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0">
                <a:latin typeface="PMingLiU"/>
                <a:cs typeface="PMingLiU"/>
              </a:rPr>
              <a:t>.vmdk</a:t>
            </a:r>
            <a:r>
              <a:rPr dirty="0" sz="1100" spc="75">
                <a:latin typeface="PMingLiU"/>
                <a:cs typeface="PMingLiU"/>
              </a:rPr>
              <a:t> </a:t>
            </a:r>
            <a:r>
              <a:rPr dirty="0" sz="1100" spc="-45">
                <a:latin typeface="Tahoma"/>
                <a:cs typeface="Tahoma"/>
              </a:rPr>
              <a:t>putem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rni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acesta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cre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-10">
                <a:latin typeface="Tahoma"/>
                <a:cs typeface="Tahoma"/>
              </a:rPr>
              <a:t>inii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virtuale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42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75230">
              <a:lnSpc>
                <a:spcPct val="100000"/>
              </a:lnSpc>
            </a:pPr>
            <a:r>
              <a:rPr dirty="0" spc="-60"/>
              <a:t>Copiere</a:t>
            </a:r>
            <a:r>
              <a:rPr dirty="0" spc="-60"/>
              <a:t>a</a:t>
            </a:r>
            <a:r>
              <a:rPr dirty="0" spc="20"/>
              <a:t> </a:t>
            </a:r>
            <a:r>
              <a:rPr dirty="0" spc="-65"/>
              <a:t>unei</a:t>
            </a:r>
            <a:r>
              <a:rPr dirty="0" spc="15"/>
              <a:t> </a:t>
            </a:r>
            <a:r>
              <a:rPr dirty="0" spc="-80"/>
              <a:t>ma</a:t>
            </a:r>
            <a:r>
              <a:rPr dirty="0" spc="-405"/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12">
                <a:latin typeface="Verdana"/>
                <a:cs typeface="Verdana"/>
              </a:rPr>
              <a:t> </a:t>
            </a:r>
            <a:r>
              <a:rPr dirty="0" sz="1200" spc="-25"/>
              <a:t>ini</a:t>
            </a:r>
            <a:r>
              <a:rPr dirty="0" sz="1200" spc="10"/>
              <a:t> </a:t>
            </a:r>
            <a:r>
              <a:rPr dirty="0" sz="1200" spc="-45"/>
              <a:t>virtuale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76034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cazul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VM</a:t>
            </a:r>
            <a:r>
              <a:rPr dirty="0" sz="1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face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copierea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35">
                <a:latin typeface="Tahoma"/>
                <a:cs typeface="Tahoma"/>
              </a:rPr>
              <a:t>irec</a:t>
            </a:r>
            <a:r>
              <a:rPr dirty="0" sz="1100" spc="-10">
                <a:latin typeface="Tahoma"/>
                <a:cs typeface="Tahoma"/>
              </a:rPr>
              <a:t>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aferent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versiunile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noi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VirtualB</a:t>
            </a:r>
            <a:r>
              <a:rPr dirty="0" sz="1100" spc="-3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x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calea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recomanda</a:t>
            </a:r>
            <a:r>
              <a:rPr dirty="0" sz="1100" spc="-45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Virtu</a:t>
            </a:r>
            <a:r>
              <a:rPr dirty="0" sz="1100" spc="-10">
                <a:latin typeface="Tahoma"/>
                <a:cs typeface="Tahoma"/>
              </a:rPr>
              <a:t>a</a:t>
            </a:r>
            <a:r>
              <a:rPr dirty="0" sz="1100" spc="10">
                <a:latin typeface="Tahoma"/>
                <a:cs typeface="Tahoma"/>
              </a:rPr>
              <a:t>lB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x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folosind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op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30">
                <a:latin typeface="Tahoma"/>
                <a:cs typeface="Tahoma"/>
              </a:rPr>
              <a:t>iunile</a:t>
            </a:r>
            <a:endParaRPr sz="11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35"/>
              </a:spcBef>
            </a:pPr>
            <a:r>
              <a:rPr dirty="0" spc="-15" i="1">
                <a:latin typeface="Trebuchet MS"/>
                <a:cs typeface="Trebuchet MS"/>
              </a:rPr>
              <a:t>Ex</a:t>
            </a:r>
            <a:r>
              <a:rPr dirty="0" spc="15" i="1">
                <a:latin typeface="Trebuchet MS"/>
                <a:cs typeface="Trebuchet MS"/>
              </a:rPr>
              <a:t>p</a:t>
            </a:r>
            <a:r>
              <a:rPr dirty="0" spc="-85" i="1">
                <a:latin typeface="Trebuchet MS"/>
                <a:cs typeface="Trebuchet MS"/>
              </a:rPr>
              <a:t>o</a:t>
            </a:r>
            <a:r>
              <a:rPr dirty="0" spc="-80" i="1">
                <a:latin typeface="Trebuchet MS"/>
                <a:cs typeface="Trebuchet MS"/>
              </a:rPr>
              <a:t>rt</a:t>
            </a:r>
            <a:r>
              <a:rPr dirty="0" spc="30" i="1">
                <a:latin typeface="Trebuchet MS"/>
                <a:cs typeface="Trebuchet MS"/>
              </a:rPr>
              <a:t> </a:t>
            </a:r>
            <a:r>
              <a:rPr dirty="0" spc="-50" i="1">
                <a:latin typeface="Trebuchet MS"/>
                <a:cs typeface="Trebuchet MS"/>
              </a:rPr>
              <a:t>Appliance</a:t>
            </a:r>
            <a:r>
              <a:rPr dirty="0" spc="105" i="1">
                <a:latin typeface="Trebuchet MS"/>
                <a:cs typeface="Trebuchet MS"/>
              </a:rPr>
              <a:t> </a:t>
            </a:r>
            <a:r>
              <a:rPr dirty="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 i="1">
                <a:latin typeface="Trebuchet MS"/>
                <a:cs typeface="Trebuchet MS"/>
              </a:rPr>
              <a:t>Im</a:t>
            </a:r>
            <a:r>
              <a:rPr dirty="0" sz="1100" spc="-5" i="1">
                <a:latin typeface="Trebuchet MS"/>
                <a:cs typeface="Trebuchet MS"/>
              </a:rPr>
              <a:t>p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80" i="1">
                <a:latin typeface="Trebuchet MS"/>
                <a:cs typeface="Trebuchet MS"/>
              </a:rPr>
              <a:t>rt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Appliance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43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88285">
              <a:lnSpc>
                <a:spcPct val="100000"/>
              </a:lnSpc>
            </a:pPr>
            <a:r>
              <a:rPr dirty="0" spc="-50"/>
              <a:t>Configu</a:t>
            </a:r>
            <a:r>
              <a:rPr dirty="0" spc="-45"/>
              <a:t>r</a:t>
            </a:r>
            <a:r>
              <a:rPr dirty="0" spc="-650"/>
              <a:t>˘</a:t>
            </a:r>
            <a:r>
              <a:rPr dirty="0" spc="-40"/>
              <a:t>ari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35">
                <a:latin typeface="Verdana"/>
                <a:cs typeface="Verdana"/>
              </a:rPr>
              <a:t> </a:t>
            </a:r>
            <a:r>
              <a:rPr dirty="0" sz="1200" spc="-95"/>
              <a:t>ea</a:t>
            </a:r>
            <a:r>
              <a:rPr dirty="0" sz="1200" spc="15"/>
              <a:t> </a:t>
            </a:r>
            <a:r>
              <a:rPr dirty="0" sz="1200" spc="-30"/>
              <a:t>(2)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4405" y="673755"/>
            <a:ext cx="3499251" cy="2178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16076" y="2864904"/>
            <a:ext cx="297624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55">
                <a:latin typeface="PMingLiU"/>
                <a:cs typeface="PMingLiU"/>
                <a:hlinkClick r:id="rId4"/>
              </a:rPr>
              <a:t>http://ww</a:t>
            </a:r>
            <a:r>
              <a:rPr dirty="0" sz="600" spc="90">
                <a:latin typeface="PMingLiU"/>
                <a:cs typeface="PMingLiU"/>
                <a:hlinkClick r:id="rId4"/>
              </a:rPr>
              <a:t>w</a:t>
            </a:r>
            <a:r>
              <a:rPr dirty="0" sz="600" spc="85">
                <a:latin typeface="PMingLiU"/>
                <a:cs typeface="PMingLiU"/>
                <a:hlinkClick r:id="rId4"/>
              </a:rPr>
              <a:t>.guy</a:t>
            </a:r>
            <a:r>
              <a:rPr dirty="0" sz="600" spc="114">
                <a:latin typeface="PMingLiU"/>
                <a:cs typeface="PMingLiU"/>
                <a:hlinkClick r:id="rId4"/>
              </a:rPr>
              <a:t>-</a:t>
            </a:r>
            <a:r>
              <a:rPr dirty="0" sz="600" spc="50">
                <a:latin typeface="PMingLiU"/>
                <a:cs typeface="PMingLiU"/>
                <a:hlinkClick r:id="rId4"/>
              </a:rPr>
              <a:t>sp</a:t>
            </a:r>
            <a:r>
              <a:rPr dirty="0" sz="600" spc="55">
                <a:latin typeface="PMingLiU"/>
                <a:cs typeface="PMingLiU"/>
                <a:hlinkClick r:id="rId4"/>
              </a:rPr>
              <a:t>o</a:t>
            </a:r>
            <a:r>
              <a:rPr dirty="0" sz="600" spc="65">
                <a:latin typeface="PMingLiU"/>
                <a:cs typeface="PMingLiU"/>
                <a:hlinkClick r:id="rId4"/>
              </a:rPr>
              <a:t>rts.com/humor/computer</a:t>
            </a:r>
            <a:r>
              <a:rPr dirty="0" sz="600" spc="50">
                <a:latin typeface="PMingLiU"/>
                <a:cs typeface="PMingLiU"/>
                <a:hlinkClick r:id="rId4"/>
              </a:rPr>
              <a:t>s</a:t>
            </a:r>
            <a:r>
              <a:rPr dirty="0" sz="600" spc="65">
                <a:latin typeface="PMingLiU"/>
                <a:cs typeface="PMingLiU"/>
                <a:hlinkClick r:id="rId4"/>
              </a:rPr>
              <a:t>/computer_tech_support</a:t>
            </a:r>
            <a:r>
              <a:rPr dirty="0" sz="600" spc="70">
                <a:latin typeface="PMingLiU"/>
                <a:cs typeface="PMingLiU"/>
                <a:hlinkClick r:id="rId4"/>
              </a:rPr>
              <a:t>_</a:t>
            </a:r>
            <a:r>
              <a:rPr dirty="0" sz="600" spc="85">
                <a:latin typeface="PMingLiU"/>
                <a:cs typeface="PMingLiU"/>
                <a:hlinkClick r:id="rId4"/>
              </a:rPr>
              <a:t>calls.htm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5" action="ppaction://hlinksldjump"/>
              </a:rPr>
              <a:t>Cursul</a:t>
            </a:r>
            <a:r>
              <a:rPr dirty="0" baseline="5555" sz="750" spc="-52">
                <a:hlinkClick r:id="rId5" action="ppaction://hlinksldjump"/>
              </a:rPr>
              <a:t> </a:t>
            </a:r>
            <a:r>
              <a:rPr dirty="0" baseline="5555" sz="750" spc="-67">
                <a:hlinkClick r:id="rId5" action="ppaction://hlinksldjump"/>
              </a:rPr>
              <a:t>9,</a:t>
            </a:r>
            <a:r>
              <a:rPr dirty="0" baseline="5555" sz="750" spc="-67">
                <a:hlinkClick r:id="rId5" action="ppaction://hlinksldjump"/>
              </a:rPr>
              <a:t> </a:t>
            </a:r>
            <a:r>
              <a:rPr dirty="0" baseline="5555" sz="750" spc="-60">
                <a:hlinkClick r:id="rId5" action="ppaction://hlinksldjump"/>
              </a:rPr>
              <a:t>Considerente</a:t>
            </a:r>
            <a:r>
              <a:rPr dirty="0" baseline="5555" sz="750" spc="-60">
                <a:hlinkClick r:id="rId5" action="ppaction://hlinksldjump"/>
              </a:rPr>
              <a:t> </a:t>
            </a:r>
            <a:r>
              <a:rPr dirty="0" baseline="5555" sz="750" spc="-75">
                <a:hlinkClick r:id="rId5" action="ppaction://hlinksldjump"/>
              </a:rPr>
              <a:t>h</a:t>
            </a:r>
            <a:r>
              <a:rPr dirty="0" baseline="5555" sz="750" spc="-89">
                <a:hlinkClick r:id="rId5" action="ppaction://hlinksldjump"/>
              </a:rPr>
              <a:t>a</a:t>
            </a:r>
            <a:r>
              <a:rPr dirty="0" baseline="5555" sz="750" spc="-52">
                <a:hlinkClick r:id="rId5" action="ppaction://hlinksldjump"/>
              </a:rPr>
              <a:t>rd</a:t>
            </a:r>
            <a:r>
              <a:rPr dirty="0" baseline="5555" sz="750" spc="-104">
                <a:hlinkClick r:id="rId5" action="ppaction://hlinksldjump"/>
              </a:rPr>
              <a:t>w</a:t>
            </a:r>
            <a:r>
              <a:rPr dirty="0" baseline="5555" sz="750" spc="-97">
                <a:hlinkClick r:id="rId5" action="ppaction://hlinksldjump"/>
              </a:rPr>
              <a:t>a</a:t>
            </a:r>
            <a:r>
              <a:rPr dirty="0" baseline="5555" sz="750" spc="-67">
                <a:hlinkClick r:id="rId5" action="ppaction://hlinksldjump"/>
              </a:rPr>
              <a:t>re.</a:t>
            </a:r>
            <a:r>
              <a:rPr dirty="0" baseline="5555" sz="750" spc="82">
                <a:hlinkClick r:id="rId5" action="ppaction://hlinksldjump"/>
              </a:rPr>
              <a:t> </a:t>
            </a:r>
            <a:r>
              <a:rPr dirty="0" baseline="5555" sz="750" spc="-7">
                <a:hlinkClick r:id="rId5" action="ppaction://hlinksldjump"/>
              </a:rPr>
              <a:t>Ma</a:t>
            </a:r>
            <a:r>
              <a:rPr dirty="0" baseline="5555" sz="750" spc="-352">
                <a:hlinkClick r:id="rId5" action="ppaction://hlinksldjump"/>
              </a:rPr>
              <a:t>s</a:t>
            </a:r>
            <a:r>
              <a:rPr dirty="0" sz="500" spc="-10">
                <a:hlinkClick r:id="rId5" action="ppaction://hlinksldjump"/>
              </a:rPr>
              <a:t>,</a:t>
            </a:r>
            <a:r>
              <a:rPr dirty="0" baseline="5555" sz="750" spc="-37">
                <a:hlinkClick r:id="rId5" action="ppaction://hlinksldjump"/>
              </a:rPr>
              <a:t>ini</a:t>
            </a:r>
            <a:r>
              <a:rPr dirty="0" baseline="5555" sz="750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virtuale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30"/>
              <a:t>/</a:t>
            </a:r>
            <a:r>
              <a:rPr dirty="0" spc="-55"/>
              <a:t>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8725">
              <a:lnSpc>
                <a:spcPct val="100000"/>
              </a:lnSpc>
            </a:pPr>
            <a:r>
              <a:rPr dirty="0" spc="-55"/>
              <a:t>Compute</a:t>
            </a:r>
            <a:r>
              <a:rPr dirty="0" spc="-35"/>
              <a:t>r</a:t>
            </a:r>
            <a:r>
              <a:rPr dirty="0" spc="20"/>
              <a:t> </a:t>
            </a:r>
            <a:r>
              <a:rPr dirty="0" spc="-70"/>
              <a:t>Systems:</a:t>
            </a:r>
            <a:r>
              <a:rPr dirty="0" spc="140"/>
              <a:t> </a:t>
            </a:r>
            <a:r>
              <a:rPr dirty="0" spc="50"/>
              <a:t>A</a:t>
            </a:r>
            <a:r>
              <a:rPr dirty="0" spc="15"/>
              <a:t> </a:t>
            </a:r>
            <a:r>
              <a:rPr dirty="0" spc="-45"/>
              <a:t>Programmer’s</a:t>
            </a:r>
            <a:r>
              <a:rPr dirty="0" spc="10"/>
              <a:t> </a:t>
            </a:r>
            <a:r>
              <a:rPr dirty="0" spc="45"/>
              <a:t>P</a:t>
            </a:r>
            <a:r>
              <a:rPr dirty="0" spc="-70"/>
              <a:t>ers</a:t>
            </a:r>
            <a:r>
              <a:rPr dirty="0" spc="-60"/>
              <a:t>p</a:t>
            </a:r>
            <a:r>
              <a:rPr dirty="0" spc="-50"/>
              <a:t>ective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55306"/>
            <a:ext cx="3784600" cy="161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latin typeface="PMingLiU"/>
                <a:cs typeface="PMingLiU"/>
              </a:rPr>
              <a:t>CS:APP</a:t>
            </a:r>
            <a:endParaRPr sz="11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>
                <a:latin typeface="Tahoma"/>
                <a:cs typeface="Tahoma"/>
              </a:rPr>
              <a:t>Br</a:t>
            </a:r>
            <a:r>
              <a:rPr dirty="0" sz="1100" spc="-35">
                <a:latin typeface="Tahoma"/>
                <a:cs typeface="Tahoma"/>
              </a:rPr>
              <a:t>y</a:t>
            </a:r>
            <a:r>
              <a:rPr dirty="0" sz="1100" spc="-50">
                <a:latin typeface="Tahoma"/>
                <a:cs typeface="Tahoma"/>
              </a:rPr>
              <a:t>an,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O’Hall</a:t>
            </a:r>
            <a:r>
              <a:rPr dirty="0" sz="1100" spc="-2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55">
                <a:latin typeface="Tahoma"/>
                <a:cs typeface="Tahoma"/>
              </a:rPr>
              <a:t>on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–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0">
                <a:latin typeface="Tahoma"/>
                <a:cs typeface="Tahoma"/>
              </a:rPr>
              <a:t>CMU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baza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unui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curs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0">
                <a:latin typeface="Tahoma"/>
                <a:cs typeface="Tahoma"/>
              </a:rPr>
              <a:t>CMU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,,sisteme”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(syst</a:t>
            </a:r>
            <a:r>
              <a:rPr dirty="0" sz="1100" spc="-60">
                <a:latin typeface="Tahoma"/>
                <a:cs typeface="Tahoma"/>
              </a:rPr>
              <a:t>e</a:t>
            </a:r>
            <a:r>
              <a:rPr dirty="0" sz="1100" spc="-45">
                <a:latin typeface="Tahoma"/>
                <a:cs typeface="Tahoma"/>
              </a:rPr>
              <a:t>ms)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latin typeface="Tahoma"/>
                <a:cs typeface="Tahoma"/>
              </a:rPr>
              <a:t>uti</a:t>
            </a:r>
            <a:r>
              <a:rPr dirty="0" sz="1100" spc="-20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15">
                <a:latin typeface="Tahoma"/>
                <a:cs typeface="Tahoma"/>
              </a:rPr>
              <a:t>ti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“what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under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the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3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o</a:t>
            </a:r>
            <a:r>
              <a:rPr dirty="0" sz="1100" spc="25">
                <a:latin typeface="Tahoma"/>
                <a:cs typeface="Tahoma"/>
              </a:rPr>
              <a:t>d”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trei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p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0">
                <a:latin typeface="Tahoma"/>
                <a:cs typeface="Tahoma"/>
              </a:rPr>
              <a:t>ar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15">
                <a:latin typeface="Tahoma"/>
                <a:cs typeface="Tahoma"/>
              </a:rPr>
              <a:t>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rima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rte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detali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z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rhitectura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calcul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cum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folosi</a:t>
            </a:r>
            <a:r>
              <a:rPr dirty="0" sz="1100" spc="-3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constr</a:t>
            </a:r>
            <a:r>
              <a:rPr dirty="0" sz="1100" spc="-50">
                <a:latin typeface="Tahoma"/>
                <a:cs typeface="Tahoma"/>
              </a:rPr>
              <a:t>u</a:t>
            </a:r>
            <a:r>
              <a:rPr dirty="0" sz="1100" spc="-45">
                <a:latin typeface="Tahoma"/>
                <a:cs typeface="Tahoma"/>
              </a:rPr>
              <a:t>irea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2nd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Edition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2010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45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83585">
              <a:lnSpc>
                <a:spcPct val="100000"/>
              </a:lnSpc>
            </a:pPr>
            <a:r>
              <a:rPr dirty="0"/>
              <a:t>F</a:t>
            </a:r>
            <a:r>
              <a:rPr dirty="0" spc="-65"/>
              <a:t>ederico</a:t>
            </a:r>
            <a:r>
              <a:rPr dirty="0" spc="15"/>
              <a:t> </a:t>
            </a:r>
            <a:r>
              <a:rPr dirty="0"/>
              <a:t>F</a:t>
            </a:r>
            <a:r>
              <a:rPr dirty="0" spc="-60"/>
              <a:t>aggin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20799" y="656737"/>
            <a:ext cx="1166442" cy="146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20889" y="2136267"/>
            <a:ext cx="256667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85">
                <a:latin typeface="PMingLiU"/>
                <a:cs typeface="PMingLiU"/>
              </a:rPr>
              <a:t>http://en.</a:t>
            </a:r>
            <a:r>
              <a:rPr dirty="0" sz="600" spc="170">
                <a:latin typeface="PMingLiU"/>
                <a:cs typeface="PMingLiU"/>
              </a:rPr>
              <a:t>w</a:t>
            </a:r>
            <a:r>
              <a:rPr dirty="0" sz="600" spc="95">
                <a:latin typeface="PMingLiU"/>
                <a:cs typeface="PMingLiU"/>
              </a:rPr>
              <a:t>ikipedia.org/wiki/File</a:t>
            </a:r>
            <a:r>
              <a:rPr dirty="0" sz="600" spc="60">
                <a:latin typeface="PMingLiU"/>
                <a:cs typeface="PMingLiU"/>
              </a:rPr>
              <a:t>:</a:t>
            </a:r>
            <a:r>
              <a:rPr dirty="0" sz="600" spc="60">
                <a:latin typeface="PMingLiU"/>
                <a:cs typeface="PMingLiU"/>
              </a:rPr>
              <a:t>Federico_Faggin_(croppe</a:t>
            </a:r>
            <a:r>
              <a:rPr dirty="0" sz="600" spc="60">
                <a:latin typeface="PMingLiU"/>
                <a:cs typeface="PMingLiU"/>
              </a:rPr>
              <a:t>d</a:t>
            </a:r>
            <a:r>
              <a:rPr dirty="0" sz="600" spc="105">
                <a:latin typeface="PMingLiU"/>
                <a:cs typeface="PMingLiU"/>
              </a:rPr>
              <a:t>).jpg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2472588"/>
            <a:ext cx="3576320" cy="60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roiectantul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rimului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ces</a:t>
            </a:r>
            <a:r>
              <a:rPr dirty="0" sz="1100" spc="-10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40">
                <a:latin typeface="Tahoma"/>
                <a:cs typeface="Tahoma"/>
              </a:rPr>
              <a:t>omercial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(Intel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4004)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fondat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Zilog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(Z80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–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HC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–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 i="1">
                <a:latin typeface="Trebuchet MS"/>
                <a:cs typeface="Trebuchet MS"/>
              </a:rPr>
              <a:t>Home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25" i="1">
                <a:latin typeface="Trebuchet MS"/>
                <a:cs typeface="Trebuchet MS"/>
              </a:rPr>
              <a:t>Co</a:t>
            </a:r>
            <a:r>
              <a:rPr dirty="0" sz="1100" spc="-25" i="1">
                <a:latin typeface="Trebuchet MS"/>
                <a:cs typeface="Trebuchet MS"/>
              </a:rPr>
              <a:t>m</a:t>
            </a:r>
            <a:r>
              <a:rPr dirty="0" sz="1100" spc="-55" i="1">
                <a:latin typeface="Trebuchet MS"/>
                <a:cs typeface="Trebuchet MS"/>
              </a:rPr>
              <a:t>p</a:t>
            </a:r>
            <a:r>
              <a:rPr dirty="0" sz="1100" spc="-75" i="1">
                <a:latin typeface="Trebuchet MS"/>
                <a:cs typeface="Trebuchet MS"/>
              </a:rPr>
              <a:t>ute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activat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multe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companii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recum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Synaptics,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0">
                <a:latin typeface="Tahoma"/>
                <a:cs typeface="Tahoma"/>
              </a:rPr>
              <a:t>F</a:t>
            </a:r>
            <a:r>
              <a:rPr dirty="0" sz="1100" spc="-60">
                <a:latin typeface="Tahoma"/>
                <a:cs typeface="Tahoma"/>
              </a:rPr>
              <a:t>oveon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4" action="ppaction://hlinksldjump"/>
              </a:rPr>
              <a:t>Cursul</a:t>
            </a:r>
            <a:r>
              <a:rPr dirty="0" baseline="5555" sz="750" spc="-52">
                <a:hlinkClick r:id="rId4" action="ppaction://hlinksldjump"/>
              </a:rPr>
              <a:t> </a:t>
            </a:r>
            <a:r>
              <a:rPr dirty="0" baseline="5555" sz="750" spc="-67">
                <a:hlinkClick r:id="rId4" action="ppaction://hlinksldjump"/>
              </a:rPr>
              <a:t>9,</a:t>
            </a:r>
            <a:r>
              <a:rPr dirty="0" baseline="5555" sz="750" spc="-67">
                <a:hlinkClick r:id="rId4" action="ppaction://hlinksldjump"/>
              </a:rPr>
              <a:t> </a:t>
            </a:r>
            <a:r>
              <a:rPr dirty="0" baseline="5555" sz="750" spc="-60">
                <a:hlinkClick r:id="rId4" action="ppaction://hlinksldjump"/>
              </a:rPr>
              <a:t>Considerente</a:t>
            </a:r>
            <a:r>
              <a:rPr dirty="0" baseline="5555" sz="750" spc="-60">
                <a:hlinkClick r:id="rId4" action="ppaction://hlinksldjump"/>
              </a:rPr>
              <a:t> </a:t>
            </a:r>
            <a:r>
              <a:rPr dirty="0" baseline="5555" sz="750" spc="-75">
                <a:hlinkClick r:id="rId4" action="ppaction://hlinksldjump"/>
              </a:rPr>
              <a:t>h</a:t>
            </a:r>
            <a:r>
              <a:rPr dirty="0" baseline="5555" sz="750" spc="-89">
                <a:hlinkClick r:id="rId4" action="ppaction://hlinksldjump"/>
              </a:rPr>
              <a:t>a</a:t>
            </a:r>
            <a:r>
              <a:rPr dirty="0" baseline="5555" sz="750" spc="-52">
                <a:hlinkClick r:id="rId4" action="ppaction://hlinksldjump"/>
              </a:rPr>
              <a:t>rd</a:t>
            </a:r>
            <a:r>
              <a:rPr dirty="0" baseline="5555" sz="750" spc="-104">
                <a:hlinkClick r:id="rId4" action="ppaction://hlinksldjump"/>
              </a:rPr>
              <a:t>w</a:t>
            </a:r>
            <a:r>
              <a:rPr dirty="0" baseline="5555" sz="750" spc="-97">
                <a:hlinkClick r:id="rId4" action="ppaction://hlinksldjump"/>
              </a:rPr>
              <a:t>a</a:t>
            </a:r>
            <a:r>
              <a:rPr dirty="0" baseline="5555" sz="750" spc="-67">
                <a:hlinkClick r:id="rId4" action="ppaction://hlinksldjump"/>
              </a:rPr>
              <a:t>re.</a:t>
            </a:r>
            <a:r>
              <a:rPr dirty="0" baseline="5555" sz="750" spc="82">
                <a:hlinkClick r:id="rId4" action="ppaction://hlinksldjump"/>
              </a:rPr>
              <a:t> </a:t>
            </a:r>
            <a:r>
              <a:rPr dirty="0" baseline="5555" sz="750" spc="-7">
                <a:hlinkClick r:id="rId4" action="ppaction://hlinksldjump"/>
              </a:rPr>
              <a:t>Ma</a:t>
            </a:r>
            <a:r>
              <a:rPr dirty="0" baseline="5555" sz="750" spc="-352">
                <a:hlinkClick r:id="rId4" action="ppaction://hlinksldjump"/>
              </a:rPr>
              <a:t>s</a:t>
            </a:r>
            <a:r>
              <a:rPr dirty="0" sz="500" spc="-10">
                <a:hlinkClick r:id="rId4" action="ppaction://hlinksldjump"/>
              </a:rPr>
              <a:t>,</a:t>
            </a:r>
            <a:r>
              <a:rPr dirty="0" baseline="5555" sz="750" spc="-37">
                <a:hlinkClick r:id="rId4" action="ppaction://hlinksldjump"/>
              </a:rPr>
              <a:t>ini</a:t>
            </a:r>
            <a:r>
              <a:rPr dirty="0" baseline="5555" sz="750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virtuale</a:t>
            </a:r>
            <a:endParaRPr baseline="5555" sz="750"/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46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87800">
              <a:lnSpc>
                <a:spcPct val="100000"/>
              </a:lnSpc>
            </a:pPr>
            <a:r>
              <a:rPr dirty="0" spc="-60"/>
              <a:t>Intel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Integrated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Electronics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cel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du</a:t>
            </a:r>
            <a:r>
              <a:rPr dirty="0" sz="1100" spc="-5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chip-uri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inventat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20">
                <a:latin typeface="Tahoma"/>
                <a:cs typeface="Tahoma"/>
              </a:rPr>
              <a:t>rhitecturii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ceso</a:t>
            </a:r>
            <a:r>
              <a:rPr dirty="0" sz="1100" spc="-10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x86</a:t>
            </a:r>
            <a:endParaRPr sz="1100">
              <a:latin typeface="Tahoma"/>
              <a:cs typeface="Tahoma"/>
            </a:endParaRPr>
          </a:p>
          <a:p>
            <a:pPr marL="160655" marR="1841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ga</a:t>
            </a:r>
            <a:r>
              <a:rPr dirty="0" sz="1100" spc="-90">
                <a:latin typeface="Tahoma"/>
                <a:cs typeface="Tahoma"/>
              </a:rPr>
              <a:t>m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l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65">
                <a:latin typeface="Tahoma"/>
                <a:cs typeface="Tahoma"/>
              </a:rPr>
              <a:t>g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70">
                <a:latin typeface="Tahoma"/>
                <a:cs typeface="Tahoma"/>
              </a:rPr>
              <a:t>duse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95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mother</a:t>
            </a:r>
            <a:r>
              <a:rPr dirty="0" sz="1100" spc="-15">
                <a:latin typeface="Tahoma"/>
                <a:cs typeface="Tahoma"/>
              </a:rPr>
              <a:t>b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chip</a:t>
            </a:r>
            <a:r>
              <a:rPr dirty="0" sz="1100" spc="-75">
                <a:latin typeface="Tahoma"/>
                <a:cs typeface="Tahoma"/>
              </a:rPr>
              <a:t>s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aci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60">
                <a:latin typeface="Tahoma"/>
                <a:cs typeface="Tahoma"/>
              </a:rPr>
              <a:t>ea,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GPU</a:t>
            </a:r>
            <a:r>
              <a:rPr dirty="0" sz="1100" spc="10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CPU</a:t>
            </a:r>
            <a:r>
              <a:rPr dirty="0" sz="1100" spc="1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5">
                <a:latin typeface="Tahoma"/>
                <a:cs typeface="Tahoma"/>
              </a:rPr>
              <a:t>em</a:t>
            </a:r>
            <a:r>
              <a:rPr dirty="0" sz="1100" spc="-30">
                <a:latin typeface="Tahoma"/>
                <a:cs typeface="Tahoma"/>
              </a:rPr>
              <a:t>b</a:t>
            </a:r>
            <a:r>
              <a:rPr dirty="0" sz="1100" spc="-65">
                <a:latin typeface="Tahoma"/>
                <a:cs typeface="Tahoma"/>
              </a:rPr>
              <a:t>edded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CPU</a:t>
            </a:r>
            <a:endParaRPr sz="1100">
              <a:latin typeface="Tahoma"/>
              <a:cs typeface="Tahoma"/>
            </a:endParaRPr>
          </a:p>
          <a:p>
            <a:pPr marL="160655" marR="26034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companie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fonda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G</a:t>
            </a:r>
            <a:r>
              <a:rPr dirty="0" sz="1100" spc="-6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rdon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M</a:t>
            </a:r>
            <a:r>
              <a:rPr dirty="0" sz="1100" spc="50">
                <a:latin typeface="Tahoma"/>
                <a:cs typeface="Tahoma"/>
              </a:rPr>
              <a:t>o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40" i="1">
                <a:latin typeface="Trebuchet MS"/>
                <a:cs typeface="Trebuchet MS"/>
              </a:rPr>
              <a:t>M</a:t>
            </a:r>
            <a:r>
              <a:rPr dirty="0" sz="1100" spc="55" i="1">
                <a:latin typeface="Trebuchet MS"/>
                <a:cs typeface="Trebuchet MS"/>
              </a:rPr>
              <a:t>o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85" i="1">
                <a:latin typeface="Trebuchet MS"/>
                <a:cs typeface="Trebuchet MS"/>
              </a:rPr>
              <a:t>re’s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0" i="1">
                <a:latin typeface="Trebuchet MS"/>
                <a:cs typeface="Trebuchet MS"/>
              </a:rPr>
              <a:t>L</a:t>
            </a:r>
            <a:r>
              <a:rPr dirty="0" sz="1100" spc="-45" i="1">
                <a:latin typeface="Trebuchet MS"/>
                <a:cs typeface="Trebuchet MS"/>
              </a:rPr>
              <a:t>a</a:t>
            </a:r>
            <a:r>
              <a:rPr dirty="0" sz="1100" spc="-75" i="1">
                <a:latin typeface="Trebuchet MS"/>
                <a:cs typeface="Trebuchet MS"/>
              </a:rPr>
              <a:t>w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Ro</a:t>
            </a:r>
            <a:r>
              <a:rPr dirty="0" sz="1100" spc="5">
                <a:latin typeface="Tahoma"/>
                <a:cs typeface="Tahoma"/>
              </a:rPr>
              <a:t>b</a:t>
            </a:r>
            <a:r>
              <a:rPr dirty="0" sz="1100" spc="-35">
                <a:latin typeface="Tahoma"/>
                <a:cs typeface="Tahoma"/>
              </a:rPr>
              <a:t>ert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N</a:t>
            </a:r>
            <a:r>
              <a:rPr dirty="0" sz="1100" spc="-45">
                <a:latin typeface="Tahoma"/>
                <a:cs typeface="Tahoma"/>
              </a:rPr>
              <a:t>o</a:t>
            </a:r>
            <a:r>
              <a:rPr dirty="0" sz="1100" spc="-55">
                <a:latin typeface="Tahoma"/>
                <a:cs typeface="Tahoma"/>
              </a:rPr>
              <a:t>yce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com</a:t>
            </a:r>
            <a:r>
              <a:rPr dirty="0" sz="1100" spc="-15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eti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rtea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AMD,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T</a:t>
            </a:r>
            <a:r>
              <a:rPr dirty="0" sz="1100" spc="-70">
                <a:latin typeface="Tahoma"/>
                <a:cs typeface="Tahoma"/>
              </a:rPr>
              <a:t>exas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Instruments,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Nvidia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pia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mobile,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com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ti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rtea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20">
                <a:latin typeface="Tahoma"/>
                <a:cs typeface="Tahoma"/>
              </a:rPr>
              <a:t>rhitecturii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60">
                <a:latin typeface="Tahoma"/>
                <a:cs typeface="Tahoma"/>
              </a:rPr>
              <a:t>ARM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(Intel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tom)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47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07104">
              <a:lnSpc>
                <a:spcPct val="100000"/>
              </a:lnSpc>
            </a:pPr>
            <a:r>
              <a:rPr dirty="0" spc="45"/>
              <a:t>P</a:t>
            </a:r>
            <a:r>
              <a:rPr dirty="0" spc="-50"/>
              <a:t>andaBo</a:t>
            </a:r>
            <a:r>
              <a:rPr dirty="0" spc="-85"/>
              <a:t>a</a:t>
            </a:r>
            <a:r>
              <a:rPr dirty="0" spc="-50"/>
              <a:t>rd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9562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50">
                <a:hlinkClick r:id="rId3"/>
              </a:rPr>
              <a:t>http://pandaboard.org/</a:t>
            </a:r>
            <a:endParaRPr sz="1100">
              <a:latin typeface="Lucida Sans Unicode"/>
              <a:cs typeface="Lucida Sans Unicode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acu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72">
                <a:latin typeface="Verdana"/>
                <a:cs typeface="Verdana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dezvolt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platf</a:t>
            </a:r>
            <a:r>
              <a:rPr dirty="0" sz="1100" spc="-6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rme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em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65">
                <a:latin typeface="Tahoma"/>
                <a:cs typeface="Tahoma"/>
              </a:rPr>
              <a:t>edded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42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mobile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jur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150-</a:t>
            </a:r>
            <a:r>
              <a:rPr dirty="0" sz="1100" spc="-60">
                <a:latin typeface="Tahoma"/>
                <a:cs typeface="Tahoma"/>
              </a:rPr>
              <a:t>170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USD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60">
                <a:latin typeface="Tahoma"/>
                <a:cs typeface="Tahoma"/>
              </a:rPr>
              <a:t>ARM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Dual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C</a:t>
            </a:r>
            <a:r>
              <a:rPr dirty="0" sz="1100" spc="-4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1.2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GHz</a:t>
            </a:r>
            <a:r>
              <a:rPr dirty="0" sz="1100" spc="-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1GB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60">
                <a:latin typeface="Tahoma"/>
                <a:cs typeface="Tahoma"/>
              </a:rPr>
              <a:t>RAM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rulea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Android,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Ubuntu,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distri</a:t>
            </a:r>
            <a:r>
              <a:rPr dirty="0" sz="1100" spc="-35">
                <a:latin typeface="Tahoma"/>
                <a:cs typeface="Tahoma"/>
              </a:rPr>
              <a:t>b</a:t>
            </a:r>
            <a:r>
              <a:rPr dirty="0" sz="1100" spc="-55">
                <a:latin typeface="Tahoma"/>
                <a:cs typeface="Tahoma"/>
              </a:rPr>
              <a:t>u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Linux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5">
                <a:latin typeface="Tahoma"/>
                <a:cs typeface="Tahoma"/>
              </a:rPr>
              <a:t>em</a:t>
            </a:r>
            <a:r>
              <a:rPr dirty="0" sz="1100" spc="-30">
                <a:latin typeface="Tahoma"/>
                <a:cs typeface="Tahoma"/>
              </a:rPr>
              <a:t>b</a:t>
            </a:r>
            <a:r>
              <a:rPr dirty="0" sz="1100" spc="-65">
                <a:latin typeface="Tahoma"/>
                <a:cs typeface="Tahoma"/>
              </a:rPr>
              <a:t>edded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15">
                <a:latin typeface="Tahoma"/>
                <a:cs typeface="Tahoma"/>
              </a:rPr>
              <a:t>ot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n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20">
                <a:latin typeface="Tahoma"/>
                <a:cs typeface="Tahoma"/>
              </a:rPr>
              <a:t>cta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monit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dis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ozitive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USB,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expansion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</a:t>
            </a:r>
            <a:endParaRPr sz="11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simil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Rasp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50">
                <a:latin typeface="Tahoma"/>
                <a:cs typeface="Tahoma"/>
              </a:rPr>
              <a:t>erry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Pi,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Beagle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Bo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Cubi</a:t>
            </a:r>
            <a:r>
              <a:rPr dirty="0" sz="1100" spc="-3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Bo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4" action="ppaction://hlinksldjump"/>
              </a:rPr>
              <a:t>Cursul</a:t>
            </a:r>
            <a:r>
              <a:rPr dirty="0" baseline="5555" sz="750" spc="-52">
                <a:hlinkClick r:id="rId4" action="ppaction://hlinksldjump"/>
              </a:rPr>
              <a:t> </a:t>
            </a:r>
            <a:r>
              <a:rPr dirty="0" baseline="5555" sz="750" spc="-67">
                <a:hlinkClick r:id="rId4" action="ppaction://hlinksldjump"/>
              </a:rPr>
              <a:t>9,</a:t>
            </a:r>
            <a:r>
              <a:rPr dirty="0" baseline="5555" sz="750" spc="-67">
                <a:hlinkClick r:id="rId4" action="ppaction://hlinksldjump"/>
              </a:rPr>
              <a:t> </a:t>
            </a:r>
            <a:r>
              <a:rPr dirty="0" baseline="5555" sz="750" spc="-60">
                <a:hlinkClick r:id="rId4" action="ppaction://hlinksldjump"/>
              </a:rPr>
              <a:t>Considerente</a:t>
            </a:r>
            <a:r>
              <a:rPr dirty="0" baseline="5555" sz="750" spc="-60">
                <a:hlinkClick r:id="rId4" action="ppaction://hlinksldjump"/>
              </a:rPr>
              <a:t> </a:t>
            </a:r>
            <a:r>
              <a:rPr dirty="0" baseline="5555" sz="750" spc="-75">
                <a:hlinkClick r:id="rId4" action="ppaction://hlinksldjump"/>
              </a:rPr>
              <a:t>h</a:t>
            </a:r>
            <a:r>
              <a:rPr dirty="0" baseline="5555" sz="750" spc="-89">
                <a:hlinkClick r:id="rId4" action="ppaction://hlinksldjump"/>
              </a:rPr>
              <a:t>a</a:t>
            </a:r>
            <a:r>
              <a:rPr dirty="0" baseline="5555" sz="750" spc="-52">
                <a:hlinkClick r:id="rId4" action="ppaction://hlinksldjump"/>
              </a:rPr>
              <a:t>rd</a:t>
            </a:r>
            <a:r>
              <a:rPr dirty="0" baseline="5555" sz="750" spc="-104">
                <a:hlinkClick r:id="rId4" action="ppaction://hlinksldjump"/>
              </a:rPr>
              <a:t>w</a:t>
            </a:r>
            <a:r>
              <a:rPr dirty="0" baseline="5555" sz="750" spc="-97">
                <a:hlinkClick r:id="rId4" action="ppaction://hlinksldjump"/>
              </a:rPr>
              <a:t>a</a:t>
            </a:r>
            <a:r>
              <a:rPr dirty="0" baseline="5555" sz="750" spc="-67">
                <a:hlinkClick r:id="rId4" action="ppaction://hlinksldjump"/>
              </a:rPr>
              <a:t>re.</a:t>
            </a:r>
            <a:r>
              <a:rPr dirty="0" baseline="5555" sz="750" spc="82">
                <a:hlinkClick r:id="rId4" action="ppaction://hlinksldjump"/>
              </a:rPr>
              <a:t> </a:t>
            </a:r>
            <a:r>
              <a:rPr dirty="0" baseline="5555" sz="750" spc="-7">
                <a:hlinkClick r:id="rId4" action="ppaction://hlinksldjump"/>
              </a:rPr>
              <a:t>Ma</a:t>
            </a:r>
            <a:r>
              <a:rPr dirty="0" baseline="5555" sz="750" spc="-352">
                <a:hlinkClick r:id="rId4" action="ppaction://hlinksldjump"/>
              </a:rPr>
              <a:t>s</a:t>
            </a:r>
            <a:r>
              <a:rPr dirty="0" sz="500" spc="-10">
                <a:hlinkClick r:id="rId4" action="ppaction://hlinksldjump"/>
              </a:rPr>
              <a:t>,</a:t>
            </a:r>
            <a:r>
              <a:rPr dirty="0" baseline="5555" sz="750" spc="-37">
                <a:hlinkClick r:id="rId4" action="ppaction://hlinksldjump"/>
              </a:rPr>
              <a:t>ini</a:t>
            </a:r>
            <a:r>
              <a:rPr dirty="0" baseline="5555" sz="750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48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30270">
              <a:lnSpc>
                <a:spcPct val="100000"/>
              </a:lnSpc>
            </a:pPr>
            <a:r>
              <a:rPr dirty="0" spc="-45"/>
              <a:t>Cuvint</a:t>
            </a:r>
            <a:r>
              <a:rPr dirty="0" spc="-45"/>
              <a:t>e</a:t>
            </a:r>
            <a:r>
              <a:rPr dirty="0" spc="15"/>
              <a:t> </a:t>
            </a:r>
            <a:r>
              <a:rPr dirty="0" spc="-65"/>
              <a:t>cheie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75"/>
              <a:t>h</a:t>
            </a:r>
            <a:r>
              <a:rPr dirty="0" sz="800" spc="-100"/>
              <a:t>a</a:t>
            </a:r>
            <a:r>
              <a:rPr dirty="0" sz="800" spc="-55"/>
              <a:t>r</a:t>
            </a:r>
            <a:r>
              <a:rPr dirty="0" sz="800" spc="-60"/>
              <a:t>d</a:t>
            </a:r>
            <a:r>
              <a:rPr dirty="0" sz="800" spc="-105"/>
              <a:t>w</a:t>
            </a:r>
            <a:r>
              <a:rPr dirty="0" sz="800" spc="-100"/>
              <a:t>a</a:t>
            </a:r>
            <a:r>
              <a:rPr dirty="0" sz="800" spc="-80"/>
              <a:t>re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/>
              <a:t>pla</a:t>
            </a:r>
            <a:r>
              <a:rPr dirty="0" sz="800" spc="-60"/>
              <a:t>c</a:t>
            </a:r>
            <a:r>
              <a:rPr dirty="0" sz="800" spc="-505"/>
              <a:t>˘</a:t>
            </a:r>
            <a:r>
              <a:rPr dirty="0" sz="800" spc="-75"/>
              <a:t>a</a:t>
            </a:r>
            <a:r>
              <a:rPr dirty="0" sz="800"/>
              <a:t> </a:t>
            </a:r>
            <a:r>
              <a:rPr dirty="0" sz="800" spc="-85"/>
              <a:t>de</a:t>
            </a:r>
            <a:r>
              <a:rPr dirty="0" sz="800"/>
              <a:t> </a:t>
            </a:r>
            <a:r>
              <a:rPr dirty="0" sz="800" spc="-70"/>
              <a:t>ba</a:t>
            </a:r>
            <a:r>
              <a:rPr dirty="0" sz="800" spc="-70"/>
              <a:t>z</a:t>
            </a:r>
            <a:r>
              <a:rPr dirty="0" sz="800" spc="-505"/>
              <a:t>˘</a:t>
            </a:r>
            <a:r>
              <a:rPr dirty="0" sz="800" spc="-75"/>
              <a:t>a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65"/>
              <a:t>magistra</a:t>
            </a:r>
            <a:r>
              <a:rPr dirty="0" sz="800" spc="-45"/>
              <a:t>l</a:t>
            </a:r>
            <a:r>
              <a:rPr dirty="0" sz="800" spc="-505"/>
              <a:t>˘</a:t>
            </a:r>
            <a:r>
              <a:rPr dirty="0" sz="800" spc="-75"/>
              <a:t>a</a:t>
            </a:r>
            <a:r>
              <a:rPr dirty="0" sz="800"/>
              <a:t> </a:t>
            </a:r>
            <a:r>
              <a:rPr dirty="0" sz="800" spc="-35"/>
              <a:t>(</a:t>
            </a:r>
            <a:r>
              <a:rPr dirty="0" sz="800" spc="20" i="1">
                <a:latin typeface="Calibri"/>
                <a:cs typeface="Calibri"/>
              </a:rPr>
              <a:t>bu</a:t>
            </a:r>
            <a:r>
              <a:rPr dirty="0" sz="800" spc="75" i="1">
                <a:latin typeface="Calibri"/>
                <a:cs typeface="Calibri"/>
              </a:rPr>
              <a:t>s</a:t>
            </a:r>
            <a:r>
              <a:rPr dirty="0" sz="800" spc="-35"/>
              <a:t>)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35">
                <a:latin typeface="PMingLiU"/>
                <a:cs typeface="PMingLiU"/>
              </a:rPr>
              <a:t>lspci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PMingLiU"/>
                <a:cs typeface="PMingLiU"/>
              </a:rPr>
              <a:t>lshw</a:t>
            </a:r>
            <a:r>
              <a:rPr dirty="0" sz="800" spc="-60"/>
              <a:t>,</a:t>
            </a:r>
            <a:r>
              <a:rPr dirty="0" sz="800"/>
              <a:t> </a:t>
            </a:r>
            <a:r>
              <a:rPr dirty="0" sz="800" spc="65">
                <a:latin typeface="PMingLiU"/>
                <a:cs typeface="PMingLiU"/>
              </a:rPr>
              <a:t>hwinfo</a:t>
            </a:r>
            <a:r>
              <a:rPr dirty="0" sz="800" spc="-60"/>
              <a:t>,</a:t>
            </a:r>
            <a:r>
              <a:rPr dirty="0" sz="800"/>
              <a:t> </a:t>
            </a:r>
            <a:r>
              <a:rPr dirty="0" sz="800" spc="130">
                <a:latin typeface="PMingLiU"/>
                <a:cs typeface="PMingLiU"/>
              </a:rPr>
              <a:t>inxi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90"/>
              <a:t>p</a:t>
            </a:r>
            <a:r>
              <a:rPr dirty="0" sz="800" spc="-50"/>
              <a:t>r</a:t>
            </a:r>
            <a:r>
              <a:rPr dirty="0" sz="800" spc="-50"/>
              <a:t>o</a:t>
            </a:r>
            <a:r>
              <a:rPr dirty="0" sz="800" spc="-75"/>
              <a:t>ces</a:t>
            </a:r>
            <a:r>
              <a:rPr dirty="0" sz="800" spc="-105"/>
              <a:t>o</a:t>
            </a:r>
            <a:r>
              <a:rPr dirty="0" sz="800" spc="-55"/>
              <a:t>r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05">
                <a:latin typeface="PMingLiU"/>
                <a:cs typeface="PMingLiU"/>
              </a:rPr>
              <a:t>lscpu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14">
                <a:latin typeface="PMingLiU"/>
                <a:cs typeface="PMingLiU"/>
              </a:rPr>
              <a:t>/proc/cpuin</a:t>
            </a:r>
            <a:r>
              <a:rPr dirty="0" sz="800" spc="90">
                <a:latin typeface="PMingLiU"/>
                <a:cs typeface="PMingLiU"/>
              </a:rPr>
              <a:t>f</a:t>
            </a:r>
            <a:r>
              <a:rPr dirty="0" sz="800" spc="45">
                <a:latin typeface="PMingLiU"/>
                <a:cs typeface="PMingLiU"/>
              </a:rPr>
              <a:t>o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95">
                <a:latin typeface="PMingLiU"/>
                <a:cs typeface="PMingLiU"/>
              </a:rPr>
              <a:t>arch</a:t>
            </a:r>
            <a:r>
              <a:rPr dirty="0" sz="800" spc="-60"/>
              <a:t>,</a:t>
            </a:r>
            <a:r>
              <a:rPr dirty="0" sz="800"/>
              <a:t> </a:t>
            </a:r>
            <a:r>
              <a:rPr dirty="0" sz="800" spc="80">
                <a:latin typeface="PMingLiU"/>
                <a:cs typeface="PMingLiU"/>
              </a:rPr>
              <a:t>nproc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5"/>
              <a:t>mem</a:t>
            </a:r>
            <a:r>
              <a:rPr dirty="0" sz="800" spc="-100"/>
              <a:t>o</a:t>
            </a:r>
            <a:r>
              <a:rPr dirty="0" sz="800" spc="-60"/>
              <a:t>rie</a:t>
            </a:r>
            <a:r>
              <a:rPr dirty="0" sz="800"/>
              <a:t> </a:t>
            </a:r>
            <a:r>
              <a:rPr dirty="0" sz="800"/>
              <a:t>(RAM)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80">
                <a:latin typeface="PMingLiU"/>
                <a:cs typeface="PMingLiU"/>
              </a:rPr>
              <a:t>/proc/memin</a:t>
            </a:r>
            <a:r>
              <a:rPr dirty="0" sz="800" spc="55">
                <a:latin typeface="PMingLiU"/>
                <a:cs typeface="PMingLiU"/>
              </a:rPr>
              <a:t>f</a:t>
            </a:r>
            <a:r>
              <a:rPr dirty="0" sz="800" spc="45">
                <a:latin typeface="PMingLiU"/>
                <a:cs typeface="PMingLiU"/>
              </a:rPr>
              <a:t>o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30">
                <a:latin typeface="PMingLiU"/>
                <a:cs typeface="PMingLiU"/>
              </a:rPr>
              <a:t>free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75"/>
              <a:t>h</a:t>
            </a:r>
            <a:r>
              <a:rPr dirty="0" sz="800" spc="-100"/>
              <a:t>a</a:t>
            </a:r>
            <a:r>
              <a:rPr dirty="0" sz="800" spc="-55"/>
              <a:t>r</a:t>
            </a:r>
            <a:r>
              <a:rPr dirty="0" sz="800" spc="-65"/>
              <a:t>d</a:t>
            </a:r>
            <a:r>
              <a:rPr dirty="0" sz="800"/>
              <a:t> </a:t>
            </a:r>
            <a:r>
              <a:rPr dirty="0" sz="800" spc="-60"/>
              <a:t>disk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30">
                <a:latin typeface="PMingLiU"/>
                <a:cs typeface="PMingLiU"/>
              </a:rPr>
              <a:t>lsblk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65"/>
              <a:t>sudo</a:t>
            </a:r>
            <a:r>
              <a:rPr dirty="0" sz="800"/>
              <a:t> </a:t>
            </a:r>
            <a:r>
              <a:rPr dirty="0" sz="800" spc="5"/>
              <a:t> </a:t>
            </a:r>
            <a:r>
              <a:rPr dirty="0" sz="800" spc="120"/>
              <a:t>fdisk</a:t>
            </a:r>
            <a:r>
              <a:rPr dirty="0" sz="800"/>
              <a:t> </a:t>
            </a:r>
            <a:r>
              <a:rPr dirty="0" sz="800" spc="5"/>
              <a:t> </a:t>
            </a:r>
            <a:r>
              <a:rPr dirty="0" sz="800" spc="190"/>
              <a:t>-l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65"/>
              <a:t>sudo</a:t>
            </a:r>
            <a:r>
              <a:rPr dirty="0" sz="800"/>
              <a:t> </a:t>
            </a:r>
            <a:r>
              <a:rPr dirty="0" sz="800" spc="5"/>
              <a:t> </a:t>
            </a:r>
            <a:r>
              <a:rPr dirty="0" sz="800" spc="110"/>
              <a:t>blkid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10"/>
              <a:t>df</a:t>
            </a:r>
            <a:r>
              <a:rPr dirty="0" sz="800"/>
              <a:t> </a:t>
            </a:r>
            <a:r>
              <a:rPr dirty="0" sz="800" spc="5"/>
              <a:t> </a:t>
            </a:r>
            <a:r>
              <a:rPr dirty="0" sz="800" spc="110"/>
              <a:t>-h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45"/>
              <a:t>dd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95">
                <a:latin typeface="Verdana"/>
                <a:cs typeface="Verdana"/>
              </a:rPr>
              <a:t>ma</a:t>
            </a:r>
            <a:r>
              <a:rPr dirty="0" sz="800" spc="-335">
                <a:latin typeface="Verdana"/>
                <a:cs typeface="Verdana"/>
              </a:rPr>
              <a:t>s</a:t>
            </a:r>
            <a:r>
              <a:rPr dirty="0" baseline="-11111" sz="750" spc="-52">
                <a:latin typeface="Verdana"/>
                <a:cs typeface="Verdana"/>
              </a:rPr>
              <a:t>,</a:t>
            </a:r>
            <a:r>
              <a:rPr dirty="0" baseline="-11111" sz="750" spc="-135">
                <a:latin typeface="Verdana"/>
                <a:cs typeface="Verdana"/>
              </a:rPr>
              <a:t> </a:t>
            </a:r>
            <a:r>
              <a:rPr dirty="0" sz="800" spc="-30">
                <a:latin typeface="Verdana"/>
                <a:cs typeface="Verdana"/>
              </a:rPr>
              <a:t>i</a:t>
            </a:r>
            <a:r>
              <a:rPr dirty="0" sz="800" spc="-75">
                <a:latin typeface="Verdana"/>
                <a:cs typeface="Verdana"/>
              </a:rPr>
              <a:t>n</a:t>
            </a:r>
            <a:r>
              <a:rPr dirty="0" sz="800" spc="-505">
                <a:latin typeface="Verdana"/>
                <a:cs typeface="Verdana"/>
              </a:rPr>
              <a:t>˘</a:t>
            </a:r>
            <a:r>
              <a:rPr dirty="0" sz="800" spc="-75">
                <a:latin typeface="Verdana"/>
                <a:cs typeface="Verdana"/>
              </a:rPr>
              <a:t>a</a:t>
            </a:r>
            <a:r>
              <a:rPr dirty="0" sz="800">
                <a:latin typeface="Verdana"/>
                <a:cs typeface="Verdana"/>
              </a:rPr>
              <a:t> </a:t>
            </a:r>
            <a:r>
              <a:rPr dirty="0" sz="800" spc="-50">
                <a:latin typeface="Verdana"/>
                <a:cs typeface="Verdana"/>
              </a:rPr>
              <a:t>virtua</a:t>
            </a:r>
            <a:r>
              <a:rPr dirty="0" sz="800" spc="-40">
                <a:latin typeface="Verdana"/>
                <a:cs typeface="Verdana"/>
              </a:rPr>
              <a:t>l</a:t>
            </a:r>
            <a:r>
              <a:rPr dirty="0" sz="800" spc="-505">
                <a:latin typeface="Verdana"/>
                <a:cs typeface="Verdana"/>
              </a:rPr>
              <a:t>˘</a:t>
            </a:r>
            <a:r>
              <a:rPr dirty="0" sz="800" spc="-75">
                <a:latin typeface="Verdana"/>
                <a:cs typeface="Verdana"/>
              </a:rPr>
              <a:t>a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20" i="1">
                <a:latin typeface="Calibri"/>
                <a:cs typeface="Calibri"/>
              </a:rPr>
              <a:t>host</a:t>
            </a:r>
            <a:r>
              <a:rPr dirty="0" sz="800" spc="-60">
                <a:latin typeface="Verdana"/>
                <a:cs typeface="Verdana"/>
              </a:rPr>
              <a:t>,</a:t>
            </a:r>
            <a:r>
              <a:rPr dirty="0" sz="800">
                <a:latin typeface="Verdana"/>
                <a:cs typeface="Verdana"/>
              </a:rPr>
              <a:t> </a:t>
            </a:r>
            <a:r>
              <a:rPr dirty="0" sz="800" spc="15" i="1">
                <a:latin typeface="Calibri"/>
                <a:cs typeface="Calibri"/>
              </a:rPr>
              <a:t>guest</a:t>
            </a:r>
            <a:r>
              <a:rPr dirty="0" sz="800" spc="-60">
                <a:latin typeface="Verdana"/>
                <a:cs typeface="Verdana"/>
              </a:rPr>
              <a:t>,</a:t>
            </a:r>
            <a:r>
              <a:rPr dirty="0" sz="800">
                <a:latin typeface="Verdana"/>
                <a:cs typeface="Verdana"/>
              </a:rPr>
              <a:t> </a:t>
            </a:r>
            <a:r>
              <a:rPr dirty="0" sz="800" spc="25" i="1">
                <a:latin typeface="Calibri"/>
                <a:cs typeface="Calibri"/>
              </a:rPr>
              <a:t>hy</a:t>
            </a:r>
            <a:r>
              <a:rPr dirty="0" sz="800" spc="45" i="1">
                <a:latin typeface="Calibri"/>
                <a:cs typeface="Calibri"/>
              </a:rPr>
              <a:t>p</a:t>
            </a:r>
            <a:r>
              <a:rPr dirty="0" sz="800" spc="10" i="1">
                <a:latin typeface="Calibri"/>
                <a:cs typeface="Calibri"/>
              </a:rPr>
              <a:t>ervis</a:t>
            </a:r>
            <a:r>
              <a:rPr dirty="0" sz="800" spc="-10" i="1">
                <a:latin typeface="Calibri"/>
                <a:cs typeface="Calibri"/>
              </a:rPr>
              <a:t>o</a:t>
            </a:r>
            <a:r>
              <a:rPr dirty="0" sz="800" spc="10" i="1">
                <a:latin typeface="Calibri"/>
                <a:cs typeface="Calibri"/>
              </a:rPr>
              <a:t>r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Verdana"/>
                <a:cs typeface="Verdana"/>
              </a:rPr>
              <a:t>VM</a:t>
            </a:r>
            <a:r>
              <a:rPr dirty="0" sz="800" spc="-25">
                <a:latin typeface="Verdana"/>
                <a:cs typeface="Verdana"/>
              </a:rPr>
              <a:t>w</a:t>
            </a:r>
            <a:r>
              <a:rPr dirty="0" sz="800" spc="-100">
                <a:latin typeface="Verdana"/>
                <a:cs typeface="Verdana"/>
              </a:rPr>
              <a:t>a</a:t>
            </a:r>
            <a:r>
              <a:rPr dirty="0" sz="800" spc="-80">
                <a:latin typeface="Verdana"/>
                <a:cs typeface="Verdana"/>
              </a:rPr>
              <a:t>re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Verdana"/>
                <a:cs typeface="Verdana"/>
              </a:rPr>
              <a:t>VirtualB</a:t>
            </a:r>
            <a:r>
              <a:rPr dirty="0" sz="800" spc="-65">
                <a:latin typeface="Verdana"/>
                <a:cs typeface="Verdana"/>
              </a:rPr>
              <a:t>o</a:t>
            </a:r>
            <a:r>
              <a:rPr dirty="0" sz="800" spc="-85">
                <a:latin typeface="Verdana"/>
                <a:cs typeface="Verdana"/>
              </a:rPr>
              <a:t>x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40"/>
              <a:t>.vmdk</a:t>
            </a:r>
            <a:r>
              <a:rPr dirty="0" sz="800" spc="-60">
                <a:latin typeface="Verdana"/>
                <a:cs typeface="Verdana"/>
              </a:rPr>
              <a:t>,</a:t>
            </a:r>
            <a:r>
              <a:rPr dirty="0" sz="800">
                <a:latin typeface="Verdana"/>
                <a:cs typeface="Verdana"/>
              </a:rPr>
              <a:t> </a:t>
            </a:r>
            <a:r>
              <a:rPr dirty="0" sz="800" spc="40"/>
              <a:t>.vmx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35"/>
              <a:t>.vdi</a:t>
            </a:r>
            <a:r>
              <a:rPr dirty="0" sz="800" spc="-60">
                <a:latin typeface="Verdana"/>
                <a:cs typeface="Verdana"/>
              </a:rPr>
              <a:t>,</a:t>
            </a:r>
            <a:r>
              <a:rPr dirty="0" sz="800">
                <a:latin typeface="Verdana"/>
                <a:cs typeface="Verdana"/>
              </a:rPr>
              <a:t> </a:t>
            </a:r>
            <a:r>
              <a:rPr dirty="0" sz="800" spc="80"/>
              <a:t>.vbox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35"/>
              <a:t>vboxmanage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30"/>
              <a:t>vmrun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35"/>
              <a:t>vmware-vim-cmd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5">
                <a:latin typeface="Verdana"/>
                <a:cs typeface="Verdana"/>
              </a:rPr>
              <a:t>N</a:t>
            </a:r>
            <a:r>
              <a:rPr dirty="0" sz="800" spc="-65">
                <a:latin typeface="Verdana"/>
                <a:cs typeface="Verdana"/>
              </a:rPr>
              <a:t>A</a:t>
            </a:r>
            <a:r>
              <a:rPr dirty="0" sz="800" spc="10">
                <a:latin typeface="Verdana"/>
                <a:cs typeface="Verdana"/>
              </a:rPr>
              <a:t>T,</a:t>
            </a:r>
            <a:r>
              <a:rPr dirty="0" sz="800">
                <a:latin typeface="Verdana"/>
                <a:cs typeface="Verdana"/>
              </a:rPr>
              <a:t> </a:t>
            </a:r>
            <a:r>
              <a:rPr dirty="0" sz="800" spc="20" i="1">
                <a:latin typeface="Calibri"/>
                <a:cs typeface="Calibri"/>
              </a:rPr>
              <a:t>host-onl</a:t>
            </a:r>
            <a:r>
              <a:rPr dirty="0" sz="800" spc="20" i="1">
                <a:latin typeface="Calibri"/>
                <a:cs typeface="Calibri"/>
              </a:rPr>
              <a:t>y</a:t>
            </a:r>
            <a:r>
              <a:rPr dirty="0" sz="800" spc="-60">
                <a:latin typeface="Verdana"/>
                <a:cs typeface="Verdana"/>
              </a:rPr>
              <a:t>,</a:t>
            </a:r>
            <a:r>
              <a:rPr dirty="0" sz="800">
                <a:latin typeface="Verdana"/>
                <a:cs typeface="Verdana"/>
              </a:rPr>
              <a:t> </a:t>
            </a:r>
            <a:r>
              <a:rPr dirty="0" sz="800" i="1">
                <a:latin typeface="Calibri"/>
                <a:cs typeface="Calibri"/>
              </a:rPr>
              <a:t>b</a:t>
            </a:r>
            <a:r>
              <a:rPr dirty="0" sz="800" spc="15" i="1">
                <a:latin typeface="Calibri"/>
                <a:cs typeface="Calibri"/>
              </a:rPr>
              <a:t>ridged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49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75354">
              <a:lnSpc>
                <a:spcPct val="100000"/>
              </a:lnSpc>
            </a:pPr>
            <a:r>
              <a:rPr dirty="0" spc="-75"/>
              <a:t>Resurse</a:t>
            </a:r>
            <a:r>
              <a:rPr dirty="0" spc="15"/>
              <a:t> </a:t>
            </a:r>
            <a:r>
              <a:rPr dirty="0" spc="-35"/>
              <a:t>utile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89622"/>
            <a:ext cx="3677920" cy="1721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H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30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oks</a:t>
            </a:r>
            <a:endParaRPr sz="1100">
              <a:latin typeface="Tahoma"/>
              <a:cs typeface="Tahoma"/>
            </a:endParaRPr>
          </a:p>
          <a:p>
            <a:pPr marL="437515" marR="163195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Randal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Br</a:t>
            </a:r>
            <a:r>
              <a:rPr dirty="0" sz="1000" spc="-25">
                <a:latin typeface="Tahoma"/>
                <a:cs typeface="Tahoma"/>
              </a:rPr>
              <a:t>y</a:t>
            </a:r>
            <a:r>
              <a:rPr dirty="0" sz="1000" spc="-25">
                <a:latin typeface="Tahoma"/>
                <a:cs typeface="Tahoma"/>
              </a:rPr>
              <a:t>ant,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David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O’Hall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–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Computer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Systems: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Programmer’s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ers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ective</a:t>
            </a:r>
            <a:endParaRPr sz="1000">
              <a:latin typeface="Tahoma"/>
              <a:cs typeface="Tahoma"/>
            </a:endParaRPr>
          </a:p>
          <a:p>
            <a:pPr marL="437515" marR="523240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Hennessy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>
                <a:latin typeface="Tahoma"/>
                <a:cs typeface="Tahoma"/>
              </a:rPr>
              <a:t>&amp;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atterson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–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Computer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Architecture: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Quantitative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Ap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roach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5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Hennessy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>
                <a:latin typeface="Tahoma"/>
                <a:cs typeface="Tahoma"/>
              </a:rPr>
              <a:t>&amp;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atterson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–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Computer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Organization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D</a:t>
            </a:r>
            <a:r>
              <a:rPr dirty="0" sz="1000" spc="-55">
                <a:latin typeface="Tahoma"/>
                <a:cs typeface="Tahoma"/>
              </a:rPr>
              <a:t>esign:</a:t>
            </a:r>
            <a:endParaRPr sz="1000">
              <a:latin typeface="Tahoma"/>
              <a:cs typeface="Tahoma"/>
            </a:endParaRPr>
          </a:p>
          <a:p>
            <a:pPr marL="437515">
              <a:lnSpc>
                <a:spcPts val="1195"/>
              </a:lnSpc>
            </a:pPr>
            <a:r>
              <a:rPr dirty="0" sz="1000" spc="-15">
                <a:latin typeface="Tahoma"/>
                <a:cs typeface="Tahoma"/>
              </a:rPr>
              <a:t>The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H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90">
                <a:latin typeface="Tahoma"/>
                <a:cs typeface="Tahoma"/>
              </a:rPr>
              <a:t>w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re/Sof</a:t>
            </a:r>
            <a:r>
              <a:rPr dirty="0" sz="1000" spc="-35">
                <a:latin typeface="Tahoma"/>
                <a:cs typeface="Tahoma"/>
              </a:rPr>
              <a:t>t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Interface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Andrew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anenbaum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–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Structured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Computer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Organization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Link-uri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955"/>
              </a:lnSpc>
              <a:spcBef>
                <a:spcPts val="12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800" spc="100">
                <a:latin typeface="PMingLiU"/>
                <a:cs typeface="PMingLiU"/>
                <a:hlinkClick r:id="rId3"/>
              </a:rPr>
              <a:t>http://comp</a:t>
            </a:r>
            <a:r>
              <a:rPr dirty="0" sz="800" spc="114">
                <a:latin typeface="PMingLiU"/>
                <a:cs typeface="PMingLiU"/>
                <a:hlinkClick r:id="rId3"/>
              </a:rPr>
              <a:t>u</a:t>
            </a:r>
            <a:r>
              <a:rPr dirty="0" sz="800" spc="90">
                <a:latin typeface="PMingLiU"/>
                <a:cs typeface="PMingLiU"/>
                <a:hlinkClick r:id="rId3"/>
              </a:rPr>
              <a:t>ter.howstuffworks.com/h</a:t>
            </a:r>
            <a:r>
              <a:rPr dirty="0" sz="800" spc="90">
                <a:latin typeface="PMingLiU"/>
                <a:cs typeface="PMingLiU"/>
                <a:hlinkClick r:id="rId3"/>
              </a:rPr>
              <a:t>a</a:t>
            </a:r>
            <a:r>
              <a:rPr dirty="0" sz="800" spc="90">
                <a:latin typeface="PMingLiU"/>
                <a:cs typeface="PMingLiU"/>
                <a:hlinkClick r:id="rId3"/>
              </a:rPr>
              <a:t>rdware</a:t>
            </a:r>
            <a:r>
              <a:rPr dirty="0" sz="800" spc="114">
                <a:latin typeface="PMingLiU"/>
                <a:cs typeface="PMingLiU"/>
                <a:hlinkClick r:id="rId3"/>
              </a:rPr>
              <a:t>-</a:t>
            </a:r>
            <a:r>
              <a:rPr dirty="0" sz="800" spc="60">
                <a:latin typeface="PMingLiU"/>
                <a:cs typeface="PMingLiU"/>
                <a:hlinkClick r:id="rId3"/>
              </a:rPr>
              <a:t>chan</a:t>
            </a:r>
            <a:r>
              <a:rPr dirty="0" sz="800" spc="60">
                <a:latin typeface="PMingLiU"/>
                <a:cs typeface="PMingLiU"/>
                <a:hlinkClick r:id="rId3"/>
              </a:rPr>
              <a:t>n</a:t>
            </a:r>
            <a:r>
              <a:rPr dirty="0" sz="800" spc="105">
                <a:latin typeface="PMingLiU"/>
                <a:cs typeface="PMingLiU"/>
                <a:hlinkClick r:id="rId3"/>
              </a:rPr>
              <a:t>el.htm</a:t>
            </a:r>
            <a:endParaRPr sz="800">
              <a:latin typeface="PMingLiU"/>
              <a:cs typeface="PMingLiU"/>
            </a:endParaRPr>
          </a:p>
          <a:p>
            <a:pPr marL="300355">
              <a:lnSpc>
                <a:spcPts val="95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800" spc="105">
                <a:latin typeface="PMingLiU"/>
                <a:cs typeface="PMingLiU"/>
                <a:hlinkClick r:id="rId4"/>
              </a:rPr>
              <a:t>http://www.</a:t>
            </a:r>
            <a:r>
              <a:rPr dirty="0" sz="800" spc="60">
                <a:latin typeface="PMingLiU"/>
                <a:cs typeface="PMingLiU"/>
                <a:hlinkClick r:id="rId4"/>
              </a:rPr>
              <a:t>l</a:t>
            </a:r>
            <a:r>
              <a:rPr dirty="0" sz="800" spc="95">
                <a:latin typeface="PMingLiU"/>
                <a:cs typeface="PMingLiU"/>
                <a:hlinkClick r:id="rId4"/>
              </a:rPr>
              <a:t>inuxhardware.org/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5" action="ppaction://hlinksldjump"/>
              </a:rPr>
              <a:t>Cursul</a:t>
            </a:r>
            <a:r>
              <a:rPr dirty="0" baseline="5555" sz="750" spc="-52">
                <a:hlinkClick r:id="rId5" action="ppaction://hlinksldjump"/>
              </a:rPr>
              <a:t> </a:t>
            </a:r>
            <a:r>
              <a:rPr dirty="0" baseline="5555" sz="750" spc="-67">
                <a:hlinkClick r:id="rId5" action="ppaction://hlinksldjump"/>
              </a:rPr>
              <a:t>9,</a:t>
            </a:r>
            <a:r>
              <a:rPr dirty="0" baseline="5555" sz="750" spc="-67">
                <a:hlinkClick r:id="rId5" action="ppaction://hlinksldjump"/>
              </a:rPr>
              <a:t> </a:t>
            </a:r>
            <a:r>
              <a:rPr dirty="0" baseline="5555" sz="750" spc="-60">
                <a:hlinkClick r:id="rId5" action="ppaction://hlinksldjump"/>
              </a:rPr>
              <a:t>Considerente</a:t>
            </a:r>
            <a:r>
              <a:rPr dirty="0" baseline="5555" sz="750" spc="-60">
                <a:hlinkClick r:id="rId5" action="ppaction://hlinksldjump"/>
              </a:rPr>
              <a:t> </a:t>
            </a:r>
            <a:r>
              <a:rPr dirty="0" baseline="5555" sz="750" spc="-75">
                <a:hlinkClick r:id="rId5" action="ppaction://hlinksldjump"/>
              </a:rPr>
              <a:t>h</a:t>
            </a:r>
            <a:r>
              <a:rPr dirty="0" baseline="5555" sz="750" spc="-89">
                <a:hlinkClick r:id="rId5" action="ppaction://hlinksldjump"/>
              </a:rPr>
              <a:t>a</a:t>
            </a:r>
            <a:r>
              <a:rPr dirty="0" baseline="5555" sz="750" spc="-52">
                <a:hlinkClick r:id="rId5" action="ppaction://hlinksldjump"/>
              </a:rPr>
              <a:t>rd</a:t>
            </a:r>
            <a:r>
              <a:rPr dirty="0" baseline="5555" sz="750" spc="-104">
                <a:hlinkClick r:id="rId5" action="ppaction://hlinksldjump"/>
              </a:rPr>
              <a:t>w</a:t>
            </a:r>
            <a:r>
              <a:rPr dirty="0" baseline="5555" sz="750" spc="-97">
                <a:hlinkClick r:id="rId5" action="ppaction://hlinksldjump"/>
              </a:rPr>
              <a:t>a</a:t>
            </a:r>
            <a:r>
              <a:rPr dirty="0" baseline="5555" sz="750" spc="-67">
                <a:hlinkClick r:id="rId5" action="ppaction://hlinksldjump"/>
              </a:rPr>
              <a:t>re.</a:t>
            </a:r>
            <a:r>
              <a:rPr dirty="0" baseline="5555" sz="750" spc="82">
                <a:hlinkClick r:id="rId5" action="ppaction://hlinksldjump"/>
              </a:rPr>
              <a:t> </a:t>
            </a:r>
            <a:r>
              <a:rPr dirty="0" baseline="5555" sz="750" spc="-7">
                <a:hlinkClick r:id="rId5" action="ppaction://hlinksldjump"/>
              </a:rPr>
              <a:t>Ma</a:t>
            </a:r>
            <a:r>
              <a:rPr dirty="0" baseline="5555" sz="750" spc="-352">
                <a:hlinkClick r:id="rId5" action="ppaction://hlinksldjump"/>
              </a:rPr>
              <a:t>s</a:t>
            </a:r>
            <a:r>
              <a:rPr dirty="0" sz="500" spc="-10">
                <a:hlinkClick r:id="rId5" action="ppaction://hlinksldjump"/>
              </a:rPr>
              <a:t>,</a:t>
            </a:r>
            <a:r>
              <a:rPr dirty="0" baseline="5555" sz="750" spc="-37">
                <a:hlinkClick r:id="rId5" action="ppaction://hlinksldjump"/>
              </a:rPr>
              <a:t>ini</a:t>
            </a:r>
            <a:r>
              <a:rPr dirty="0" baseline="5555" sz="750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50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46475">
              <a:lnSpc>
                <a:spcPct val="100000"/>
              </a:lnSpc>
            </a:pPr>
            <a:r>
              <a:rPr dirty="0" spc="-55"/>
              <a:t>Su</a:t>
            </a:r>
            <a:r>
              <a:rPr dirty="0" spc="-25"/>
              <a:t>p</a:t>
            </a:r>
            <a:r>
              <a:rPr dirty="0" spc="-105"/>
              <a:t>o</a:t>
            </a:r>
            <a:r>
              <a:rPr dirty="0" spc="-10"/>
              <a:t>rt</a:t>
            </a:r>
            <a:r>
              <a:rPr dirty="0" spc="10"/>
              <a:t> </a:t>
            </a:r>
            <a:r>
              <a:rPr dirty="0" spc="-60"/>
              <a:t>curs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435379"/>
            <a:ext cx="2741295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Su</a:t>
            </a:r>
            <a:r>
              <a:rPr dirty="0" sz="1100" spc="-5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>
                <a:latin typeface="Tahoma"/>
                <a:cs typeface="Tahoma"/>
              </a:rPr>
              <a:t>rt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(Intr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ducere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sisteme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re)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Capitolul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–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Analiza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rd</a:t>
            </a:r>
            <a:r>
              <a:rPr dirty="0" sz="1000" spc="-85">
                <a:latin typeface="Tahoma"/>
                <a:cs typeface="Tahoma"/>
              </a:rPr>
              <a:t>w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sistemului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30"/>
              <a:t>/</a:t>
            </a:r>
            <a:r>
              <a:rPr dirty="0" spc="-55"/>
              <a:t>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67330">
              <a:lnSpc>
                <a:spcPct val="100000"/>
              </a:lnSpc>
            </a:pPr>
            <a:r>
              <a:rPr dirty="0" spc="-20"/>
              <a:t>La</a:t>
            </a:r>
            <a:r>
              <a:rPr dirty="0" spc="15"/>
              <a:t> </a:t>
            </a:r>
            <a:r>
              <a:rPr dirty="0" spc="-75"/>
              <a:t>ce</a:t>
            </a:r>
            <a:r>
              <a:rPr dirty="0" spc="15"/>
              <a:t> </a:t>
            </a:r>
            <a:r>
              <a:rPr dirty="0" spc="-50"/>
              <a:t>folosim</a:t>
            </a:r>
            <a:r>
              <a:rPr dirty="0" spc="15"/>
              <a:t> </a:t>
            </a:r>
            <a:r>
              <a:rPr dirty="0" spc="-75"/>
              <a:t>h</a:t>
            </a:r>
            <a:r>
              <a:rPr dirty="0" spc="-105"/>
              <a:t>a</a:t>
            </a:r>
            <a:r>
              <a:rPr dirty="0" spc="-55"/>
              <a:t>rd</a:t>
            </a:r>
            <a:r>
              <a:rPr dirty="0" spc="-125"/>
              <a:t>w</a:t>
            </a:r>
            <a:r>
              <a:rPr dirty="0" spc="-110"/>
              <a:t>a</a:t>
            </a:r>
            <a:r>
              <a:rPr dirty="0" spc="-55"/>
              <a:t>re?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7294" y="446900"/>
            <a:ext cx="3255645" cy="285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ts val="132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su</a:t>
            </a:r>
            <a:r>
              <a:rPr dirty="0" sz="1100" spc="-30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>
                <a:latin typeface="Tahoma"/>
                <a:cs typeface="Tahoma"/>
              </a:rPr>
              <a:t>rt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sof</a:t>
            </a:r>
            <a:r>
              <a:rPr dirty="0" sz="1100" spc="-55">
                <a:latin typeface="Tahoma"/>
                <a:cs typeface="Tahoma"/>
              </a:rPr>
              <a:t>t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rul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endParaRPr sz="1100">
              <a:latin typeface="Tahoma"/>
              <a:cs typeface="Tahoma"/>
            </a:endParaRPr>
          </a:p>
          <a:p>
            <a:pPr marL="429259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ces</a:t>
            </a:r>
            <a:r>
              <a:rPr dirty="0" sz="1000" spc="-9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429259">
              <a:lnSpc>
                <a:spcPts val="116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5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rie</a:t>
            </a:r>
            <a:endParaRPr sz="1000">
              <a:latin typeface="Tahoma"/>
              <a:cs typeface="Tahoma"/>
            </a:endParaRPr>
          </a:p>
          <a:p>
            <a:pPr marL="141605">
              <a:lnSpc>
                <a:spcPts val="1285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intera</a:t>
            </a:r>
            <a:r>
              <a:rPr dirty="0" sz="1100" spc="-30">
                <a:latin typeface="Tahoma"/>
                <a:cs typeface="Tahoma"/>
              </a:rPr>
              <a:t>c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67">
                <a:latin typeface="Verdana"/>
                <a:cs typeface="Verdana"/>
              </a:rPr>
              <a:t>,</a:t>
            </a:r>
            <a:r>
              <a:rPr dirty="0" baseline="-13888" sz="900" spc="-157">
                <a:latin typeface="Verdana"/>
                <a:cs typeface="Verdana"/>
              </a:rPr>
              <a:t> </a:t>
            </a:r>
            <a:r>
              <a:rPr dirty="0" sz="1100" spc="-50">
                <a:latin typeface="Tahoma"/>
                <a:cs typeface="Tahoma"/>
              </a:rPr>
              <a:t>iunea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endParaRPr sz="1100">
              <a:latin typeface="Tahoma"/>
              <a:cs typeface="Tahoma"/>
            </a:endParaRPr>
          </a:p>
          <a:p>
            <a:pPr marL="429259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monit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429259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testatu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429259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Tahoma"/>
                <a:cs typeface="Tahoma"/>
              </a:rPr>
              <a:t>mouse</a:t>
            </a:r>
            <a:endParaRPr sz="1000">
              <a:latin typeface="Tahoma"/>
              <a:cs typeface="Tahoma"/>
            </a:endParaRPr>
          </a:p>
          <a:p>
            <a:pPr marL="429259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j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ystick</a:t>
            </a:r>
            <a:endParaRPr sz="1000">
              <a:latin typeface="Tahoma"/>
              <a:cs typeface="Tahoma"/>
            </a:endParaRPr>
          </a:p>
          <a:p>
            <a:pPr marL="429259">
              <a:lnSpc>
                <a:spcPts val="116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>
                <a:latin typeface="Tahoma"/>
                <a:cs typeface="Tahoma"/>
              </a:rPr>
              <a:t>ti,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microfon,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xe</a:t>
            </a:r>
            <a:endParaRPr sz="1000">
              <a:latin typeface="Tahoma"/>
              <a:cs typeface="Tahoma"/>
            </a:endParaRPr>
          </a:p>
          <a:p>
            <a:pPr marL="141605">
              <a:lnSpc>
                <a:spcPts val="1285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429259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disk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drive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(HDD)</a:t>
            </a:r>
            <a:endParaRPr sz="1000">
              <a:latin typeface="Tahoma"/>
              <a:cs typeface="Tahoma"/>
            </a:endParaRPr>
          </a:p>
          <a:p>
            <a:pPr marL="429259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solid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state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drive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(SSD)</a:t>
            </a:r>
            <a:endParaRPr sz="1000">
              <a:latin typeface="Tahoma"/>
              <a:cs typeface="Tahoma"/>
            </a:endParaRPr>
          </a:p>
          <a:p>
            <a:pPr marL="429259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30">
                <a:latin typeface="Tahoma"/>
                <a:cs typeface="Tahoma"/>
              </a:rPr>
              <a:t>USB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flash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drive</a:t>
            </a:r>
            <a:endParaRPr sz="1000">
              <a:latin typeface="Tahoma"/>
              <a:cs typeface="Tahoma"/>
            </a:endParaRPr>
          </a:p>
          <a:p>
            <a:pPr marL="429259">
              <a:lnSpc>
                <a:spcPts val="116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30">
                <a:latin typeface="Tahoma"/>
                <a:cs typeface="Tahoma"/>
              </a:rPr>
              <a:t>CD-ROM</a:t>
            </a:r>
            <a:endParaRPr sz="1000">
              <a:latin typeface="Tahoma"/>
              <a:cs typeface="Tahoma"/>
            </a:endParaRPr>
          </a:p>
          <a:p>
            <a:pPr marL="141605">
              <a:lnSpc>
                <a:spcPts val="1285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interconect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429259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controllere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70">
                <a:latin typeface="Tahoma"/>
                <a:cs typeface="Tahoma"/>
              </a:rPr>
              <a:t>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(wireless,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Ethernet,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3G)</a:t>
            </a:r>
            <a:endParaRPr sz="1000">
              <a:latin typeface="Tahoma"/>
              <a:cs typeface="Tahoma"/>
            </a:endParaRPr>
          </a:p>
          <a:p>
            <a:pPr marL="429259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rturi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interconect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>
                <a:latin typeface="Tahoma"/>
                <a:cs typeface="Tahoma"/>
              </a:rPr>
              <a:t>(USB,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serial,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ralel)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100" spc="-30">
                <a:latin typeface="Tahoma"/>
                <a:cs typeface="Tahoma"/>
              </a:rPr>
              <a:t>rolurile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apli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tot: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PC,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table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sm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rtphone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7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66390">
              <a:lnSpc>
                <a:spcPct val="100000"/>
              </a:lnSpc>
            </a:pPr>
            <a:r>
              <a:rPr dirty="0" spc="-35"/>
              <a:t>H</a:t>
            </a:r>
            <a:r>
              <a:rPr dirty="0" spc="-65"/>
              <a:t>a</a:t>
            </a:r>
            <a:r>
              <a:rPr dirty="0" spc="-55"/>
              <a:t>rd</a:t>
            </a:r>
            <a:r>
              <a:rPr dirty="0" spc="-125"/>
              <a:t>w</a:t>
            </a:r>
            <a:r>
              <a:rPr dirty="0" spc="-110"/>
              <a:t>a</a:t>
            </a:r>
            <a:r>
              <a:rPr dirty="0" spc="-75"/>
              <a:t>re</a:t>
            </a:r>
            <a:r>
              <a:rPr dirty="0" spc="15"/>
              <a:t> </a:t>
            </a:r>
            <a:r>
              <a:rPr dirty="0" spc="-65"/>
              <a:t>vs.</a:t>
            </a:r>
            <a:r>
              <a:rPr dirty="0" spc="145"/>
              <a:t> </a:t>
            </a:r>
            <a:r>
              <a:rPr dirty="0" spc="-25"/>
              <a:t>Sof</a:t>
            </a:r>
            <a:r>
              <a:rPr dirty="0" spc="-55"/>
              <a:t>t</a:t>
            </a:r>
            <a:r>
              <a:rPr dirty="0" spc="-135"/>
              <a:t>w</a:t>
            </a:r>
            <a:r>
              <a:rPr dirty="0" spc="-110"/>
              <a:t>a</a:t>
            </a:r>
            <a:r>
              <a:rPr dirty="0" spc="-75"/>
              <a:t>re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6880" y="651250"/>
            <a:ext cx="1774358" cy="2342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8713" y="1654148"/>
            <a:ext cx="1984375" cy="882015"/>
          </a:xfrm>
          <a:custGeom>
            <a:avLst/>
            <a:gdLst/>
            <a:ahLst/>
            <a:cxnLst/>
            <a:rect l="l" t="t" r="r" b="b"/>
            <a:pathLst>
              <a:path w="1984375" h="882014">
                <a:moveTo>
                  <a:pt x="0" y="881668"/>
                </a:moveTo>
                <a:lnTo>
                  <a:pt x="1983755" y="881668"/>
                </a:lnTo>
                <a:lnTo>
                  <a:pt x="1983755" y="0"/>
                </a:lnTo>
                <a:lnTo>
                  <a:pt x="0" y="0"/>
                </a:lnTo>
                <a:lnTo>
                  <a:pt x="0" y="881668"/>
                </a:lnTo>
                <a:close/>
              </a:path>
            </a:pathLst>
          </a:custGeom>
          <a:ln w="1102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90103" y="1951664"/>
            <a:ext cx="663953" cy="273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67114" y="1951663"/>
            <a:ext cx="0" cy="92710"/>
          </a:xfrm>
          <a:custGeom>
            <a:avLst/>
            <a:gdLst/>
            <a:ahLst/>
            <a:cxnLst/>
            <a:rect l="l" t="t" r="r" b="b"/>
            <a:pathLst>
              <a:path w="0" h="92710">
                <a:moveTo>
                  <a:pt x="0" y="0"/>
                </a:moveTo>
                <a:lnTo>
                  <a:pt x="0" y="92149"/>
                </a:lnTo>
              </a:path>
            </a:pathLst>
          </a:custGeom>
          <a:ln w="109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5" action="ppaction://hlinksldjump"/>
              </a:rPr>
              <a:t>Cursul</a:t>
            </a:r>
            <a:r>
              <a:rPr dirty="0" baseline="5555" sz="750" spc="-52">
                <a:hlinkClick r:id="rId5" action="ppaction://hlinksldjump"/>
              </a:rPr>
              <a:t> </a:t>
            </a:r>
            <a:r>
              <a:rPr dirty="0" baseline="5555" sz="750" spc="-67">
                <a:hlinkClick r:id="rId5" action="ppaction://hlinksldjump"/>
              </a:rPr>
              <a:t>9,</a:t>
            </a:r>
            <a:r>
              <a:rPr dirty="0" baseline="5555" sz="750" spc="-67">
                <a:hlinkClick r:id="rId5" action="ppaction://hlinksldjump"/>
              </a:rPr>
              <a:t> </a:t>
            </a:r>
            <a:r>
              <a:rPr dirty="0" baseline="5555" sz="750" spc="-60">
                <a:hlinkClick r:id="rId5" action="ppaction://hlinksldjump"/>
              </a:rPr>
              <a:t>Considerente</a:t>
            </a:r>
            <a:r>
              <a:rPr dirty="0" baseline="5555" sz="750" spc="-60">
                <a:hlinkClick r:id="rId5" action="ppaction://hlinksldjump"/>
              </a:rPr>
              <a:t> </a:t>
            </a:r>
            <a:r>
              <a:rPr dirty="0" baseline="5555" sz="750" spc="-75">
                <a:hlinkClick r:id="rId5" action="ppaction://hlinksldjump"/>
              </a:rPr>
              <a:t>h</a:t>
            </a:r>
            <a:r>
              <a:rPr dirty="0" baseline="5555" sz="750" spc="-89">
                <a:hlinkClick r:id="rId5" action="ppaction://hlinksldjump"/>
              </a:rPr>
              <a:t>a</a:t>
            </a:r>
            <a:r>
              <a:rPr dirty="0" baseline="5555" sz="750" spc="-52">
                <a:hlinkClick r:id="rId5" action="ppaction://hlinksldjump"/>
              </a:rPr>
              <a:t>rd</a:t>
            </a:r>
            <a:r>
              <a:rPr dirty="0" baseline="5555" sz="750" spc="-104">
                <a:hlinkClick r:id="rId5" action="ppaction://hlinksldjump"/>
              </a:rPr>
              <a:t>w</a:t>
            </a:r>
            <a:r>
              <a:rPr dirty="0" baseline="5555" sz="750" spc="-97">
                <a:hlinkClick r:id="rId5" action="ppaction://hlinksldjump"/>
              </a:rPr>
              <a:t>a</a:t>
            </a:r>
            <a:r>
              <a:rPr dirty="0" baseline="5555" sz="750" spc="-67">
                <a:hlinkClick r:id="rId5" action="ppaction://hlinksldjump"/>
              </a:rPr>
              <a:t>re.</a:t>
            </a:r>
            <a:r>
              <a:rPr dirty="0" baseline="5555" sz="750" spc="82">
                <a:hlinkClick r:id="rId5" action="ppaction://hlinksldjump"/>
              </a:rPr>
              <a:t> </a:t>
            </a:r>
            <a:r>
              <a:rPr dirty="0" baseline="5555" sz="750" spc="-7">
                <a:hlinkClick r:id="rId5" action="ppaction://hlinksldjump"/>
              </a:rPr>
              <a:t>Ma</a:t>
            </a:r>
            <a:r>
              <a:rPr dirty="0" baseline="5555" sz="750" spc="-352">
                <a:hlinkClick r:id="rId5" action="ppaction://hlinksldjump"/>
              </a:rPr>
              <a:t>s</a:t>
            </a:r>
            <a:r>
              <a:rPr dirty="0" sz="500" spc="-10">
                <a:hlinkClick r:id="rId5" action="ppaction://hlinksldjump"/>
              </a:rPr>
              <a:t>,</a:t>
            </a:r>
            <a:r>
              <a:rPr dirty="0" baseline="5555" sz="750" spc="-37">
                <a:hlinkClick r:id="rId5" action="ppaction://hlinksldjump"/>
              </a:rPr>
              <a:t>ini</a:t>
            </a:r>
            <a:r>
              <a:rPr dirty="0" baseline="5555" sz="750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virtuale</a:t>
            </a:r>
            <a:endParaRPr baseline="5555" sz="750"/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8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66390">
              <a:lnSpc>
                <a:spcPct val="100000"/>
              </a:lnSpc>
            </a:pPr>
            <a:r>
              <a:rPr dirty="0" spc="-35"/>
              <a:t>H</a:t>
            </a:r>
            <a:r>
              <a:rPr dirty="0" spc="-65"/>
              <a:t>a</a:t>
            </a:r>
            <a:r>
              <a:rPr dirty="0" spc="-55"/>
              <a:t>rd</a:t>
            </a:r>
            <a:r>
              <a:rPr dirty="0" spc="-125"/>
              <a:t>w</a:t>
            </a:r>
            <a:r>
              <a:rPr dirty="0" spc="-110"/>
              <a:t>a</a:t>
            </a:r>
            <a:r>
              <a:rPr dirty="0" spc="-75"/>
              <a:t>re</a:t>
            </a:r>
            <a:r>
              <a:rPr dirty="0" spc="15"/>
              <a:t> </a:t>
            </a:r>
            <a:r>
              <a:rPr dirty="0" spc="-65"/>
              <a:t>vs.</a:t>
            </a:r>
            <a:r>
              <a:rPr dirty="0" spc="145"/>
              <a:t> </a:t>
            </a:r>
            <a:r>
              <a:rPr dirty="0" spc="-25"/>
              <a:t>Sof</a:t>
            </a:r>
            <a:r>
              <a:rPr dirty="0" spc="-55"/>
              <a:t>t</a:t>
            </a:r>
            <a:r>
              <a:rPr dirty="0" spc="-135"/>
              <a:t>w</a:t>
            </a:r>
            <a:r>
              <a:rPr dirty="0" spc="-110"/>
              <a:t>a</a:t>
            </a:r>
            <a:r>
              <a:rPr dirty="0" spc="-75"/>
              <a:t>re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06030"/>
            <a:ext cx="3682365" cy="1185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H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437515" marR="263525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fizi</a:t>
            </a:r>
            <a:r>
              <a:rPr dirty="0" sz="1000" spc="-2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unui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sistem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calcul,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inclu</a:t>
            </a:r>
            <a:r>
              <a:rPr dirty="0" sz="1000" spc="-30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45">
                <a:latin typeface="Tahoma"/>
                <a:cs typeface="Tahoma"/>
              </a:rPr>
              <a:t>and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circuitele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digitale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i="1">
                <a:latin typeface="Trebuchet MS"/>
                <a:cs typeface="Trebuchet MS"/>
              </a:rPr>
              <a:t>H</a:t>
            </a:r>
            <a:r>
              <a:rPr dirty="0" sz="1000" spc="-30" i="1">
                <a:latin typeface="Trebuchet MS"/>
                <a:cs typeface="Trebuchet MS"/>
              </a:rPr>
              <a:t>a</a:t>
            </a:r>
            <a:r>
              <a:rPr dirty="0" sz="1000" spc="-55" i="1">
                <a:latin typeface="Trebuchet MS"/>
                <a:cs typeface="Trebuchet MS"/>
              </a:rPr>
              <a:t>rd</a:t>
            </a:r>
            <a:r>
              <a:rPr dirty="0" sz="1000" spc="-110" i="1">
                <a:latin typeface="Trebuchet MS"/>
                <a:cs typeface="Trebuchet MS"/>
              </a:rPr>
              <a:t>w</a:t>
            </a:r>
            <a:r>
              <a:rPr dirty="0" sz="1000" spc="-80" i="1">
                <a:latin typeface="Trebuchet MS"/>
                <a:cs typeface="Trebuchet MS"/>
              </a:rPr>
              <a:t>a</a:t>
            </a:r>
            <a:r>
              <a:rPr dirty="0" sz="1000" spc="-90" i="1">
                <a:latin typeface="Trebuchet MS"/>
                <a:cs typeface="Trebuchet MS"/>
              </a:rPr>
              <a:t>re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5" i="1">
                <a:latin typeface="Trebuchet MS"/>
                <a:cs typeface="Trebuchet MS"/>
              </a:rPr>
              <a:t>/nm./:</a:t>
            </a:r>
            <a:r>
              <a:rPr dirty="0" sz="1000" spc="140" i="1">
                <a:latin typeface="Trebuchet MS"/>
                <a:cs typeface="Trebuchet MS"/>
              </a:rPr>
              <a:t> </a:t>
            </a:r>
            <a:r>
              <a:rPr dirty="0" sz="1000" spc="-70" i="1">
                <a:latin typeface="Trebuchet MS"/>
                <a:cs typeface="Trebuchet MS"/>
              </a:rPr>
              <a:t>the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p</a:t>
            </a:r>
            <a:r>
              <a:rPr dirty="0" sz="1000" spc="-75" i="1">
                <a:latin typeface="Trebuchet MS"/>
                <a:cs typeface="Trebuchet MS"/>
              </a:rPr>
              <a:t>a</a:t>
            </a:r>
            <a:r>
              <a:rPr dirty="0" sz="1000" spc="-70" i="1">
                <a:latin typeface="Trebuchet MS"/>
                <a:cs typeface="Trebuchet MS"/>
              </a:rPr>
              <a:t>rt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70" i="1">
                <a:latin typeface="Trebuchet MS"/>
                <a:cs typeface="Trebuchet MS"/>
              </a:rPr>
              <a:t>of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65" i="1">
                <a:latin typeface="Trebuchet MS"/>
                <a:cs typeface="Trebuchet MS"/>
              </a:rPr>
              <a:t>t</a:t>
            </a:r>
            <a:r>
              <a:rPr dirty="0" sz="1000" spc="-50" i="1">
                <a:latin typeface="Trebuchet MS"/>
                <a:cs typeface="Trebuchet MS"/>
              </a:rPr>
              <a:t>h</a:t>
            </a:r>
            <a:r>
              <a:rPr dirty="0" sz="1000" spc="-95" i="1">
                <a:latin typeface="Trebuchet MS"/>
                <a:cs typeface="Trebuchet MS"/>
              </a:rPr>
              <a:t>e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5" i="1">
                <a:latin typeface="Trebuchet MS"/>
                <a:cs typeface="Trebuchet MS"/>
              </a:rPr>
              <a:t>computer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5" i="1">
                <a:latin typeface="Trebuchet MS"/>
                <a:cs typeface="Trebuchet MS"/>
              </a:rPr>
              <a:t>that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65" i="1">
                <a:latin typeface="Trebuchet MS"/>
                <a:cs typeface="Trebuchet MS"/>
              </a:rPr>
              <a:t>y</a:t>
            </a:r>
            <a:r>
              <a:rPr dirty="0" sz="1000" spc="-45" i="1">
                <a:latin typeface="Trebuchet MS"/>
                <a:cs typeface="Trebuchet MS"/>
              </a:rPr>
              <a:t>ou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can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kick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Sof</a:t>
            </a:r>
            <a:r>
              <a:rPr dirty="0" sz="1100" spc="-45">
                <a:latin typeface="Tahoma"/>
                <a:cs typeface="Tahoma"/>
              </a:rPr>
              <a:t>t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instruc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104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iuni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</a:t>
            </a:r>
            <a:r>
              <a:rPr dirty="0" sz="1000" spc="-5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rograme)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rulea</a:t>
            </a:r>
            <a:r>
              <a:rPr dirty="0" sz="1000" spc="-45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cadrul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rd</a:t>
            </a:r>
            <a:r>
              <a:rPr dirty="0" sz="1000" spc="-85">
                <a:latin typeface="Tahoma"/>
                <a:cs typeface="Tahoma"/>
              </a:rPr>
              <a:t>w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re-ului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30">
                <a:latin typeface="Tahoma"/>
                <a:cs typeface="Tahoma"/>
              </a:rPr>
              <a:t>H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S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sunt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interconectate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52">
                <a:latin typeface="Verdana"/>
                <a:cs typeface="Verdana"/>
              </a:rPr>
              <a:t>,</a:t>
            </a:r>
            <a:r>
              <a:rPr dirty="0" baseline="-16666" sz="750" spc="-89">
                <a:latin typeface="Verdana"/>
                <a:cs typeface="Verdan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inutile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</a:t>
            </a:r>
            <a:r>
              <a:rPr dirty="0" sz="1000" spc="-30">
                <a:latin typeface="Tahoma"/>
                <a:cs typeface="Tahoma"/>
              </a:rPr>
              <a:t>l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15">
                <a:latin typeface="Tahoma"/>
                <a:cs typeface="Tahoma"/>
              </a:rPr>
              <a:t>alalt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3" action="ppaction://hlinksldjump"/>
              </a:rPr>
              <a:t>Cursul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9,</a:t>
            </a:r>
            <a:r>
              <a:rPr dirty="0" baseline="5555" sz="750" spc="-67">
                <a:hlinkClick r:id="rId3" action="ppaction://hlinksldjump"/>
              </a:rPr>
              <a:t> </a:t>
            </a:r>
            <a:r>
              <a:rPr dirty="0" baseline="5555" sz="750" spc="-60">
                <a:hlinkClick r:id="rId3" action="ppaction://hlinksldjump"/>
              </a:rPr>
              <a:t>Considerente</a:t>
            </a:r>
            <a:r>
              <a:rPr dirty="0" baseline="5555" sz="750" spc="-60">
                <a:hlinkClick r:id="rId3" action="ppaction://hlinksldjump"/>
              </a:rPr>
              <a:t> </a:t>
            </a:r>
            <a:r>
              <a:rPr dirty="0" baseline="5555" sz="750" spc="-75">
                <a:hlinkClick r:id="rId3" action="ppaction://hlinksldjump"/>
              </a:rPr>
              <a:t>h</a:t>
            </a:r>
            <a:r>
              <a:rPr dirty="0" baseline="5555" sz="750" spc="-89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rd</a:t>
            </a:r>
            <a:r>
              <a:rPr dirty="0" baseline="5555" sz="750" spc="-104">
                <a:hlinkClick r:id="rId3" action="ppaction://hlinksldjump"/>
              </a:rPr>
              <a:t>w</a:t>
            </a:r>
            <a:r>
              <a:rPr dirty="0" baseline="5555" sz="750" spc="-97">
                <a:hlinkClick r:id="rId3" action="ppaction://hlinksldjump"/>
              </a:rPr>
              <a:t>a</a:t>
            </a:r>
            <a:r>
              <a:rPr dirty="0" baseline="5555" sz="750" spc="-67">
                <a:hlinkClick r:id="rId3" action="ppaction://hlinksldjump"/>
              </a:rPr>
              <a:t>re.</a:t>
            </a:r>
            <a:r>
              <a:rPr dirty="0" baseline="5555" sz="750" spc="8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Ma</a:t>
            </a:r>
            <a:r>
              <a:rPr dirty="0" baseline="5555" sz="750" spc="-352">
                <a:hlinkClick r:id="rId3" action="ppaction://hlinksldjump"/>
              </a:rPr>
              <a:t>s</a:t>
            </a:r>
            <a:r>
              <a:rPr dirty="0" sz="500" spc="-10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ini</a:t>
            </a:r>
            <a:r>
              <a:rPr dirty="0" baseline="5555" sz="75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virtuale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9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25750">
              <a:lnSpc>
                <a:spcPct val="100000"/>
              </a:lnSpc>
            </a:pPr>
            <a:r>
              <a:rPr dirty="0" spc="-55"/>
              <a:t>Com</a:t>
            </a:r>
            <a:r>
              <a:rPr dirty="0" spc="-15"/>
              <a:t>p</a:t>
            </a:r>
            <a:r>
              <a:rPr dirty="0" spc="-65"/>
              <a:t>onentele</a:t>
            </a:r>
            <a:r>
              <a:rPr dirty="0" spc="10"/>
              <a:t> </a:t>
            </a:r>
            <a:r>
              <a:rPr dirty="0" spc="-55"/>
              <a:t>unui</a:t>
            </a:r>
            <a:r>
              <a:rPr dirty="0" spc="10"/>
              <a:t> </a:t>
            </a:r>
            <a:r>
              <a:rPr dirty="0" spc="50"/>
              <a:t>PC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3203" y="610806"/>
            <a:ext cx="2721602" cy="2336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69555" y="2959315"/>
            <a:ext cx="226949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70">
                <a:latin typeface="PMingLiU"/>
                <a:cs typeface="PMingLiU"/>
                <a:hlinkClick r:id="rId4"/>
              </a:rPr>
              <a:t>http://www.</a:t>
            </a:r>
            <a:r>
              <a:rPr dirty="0" sz="600" spc="65">
                <a:latin typeface="PMingLiU"/>
                <a:cs typeface="PMingLiU"/>
                <a:hlinkClick r:id="rId4"/>
              </a:rPr>
              <a:t>c</a:t>
            </a:r>
            <a:r>
              <a:rPr dirty="0" sz="600" spc="95">
                <a:latin typeface="PMingLiU"/>
                <a:cs typeface="PMingLiU"/>
                <a:hlinkClick r:id="rId4"/>
              </a:rPr>
              <a:t>rossaction.net/the</a:t>
            </a:r>
            <a:r>
              <a:rPr dirty="0" sz="600" spc="125">
                <a:latin typeface="PMingLiU"/>
                <a:cs typeface="PMingLiU"/>
                <a:hlinkClick r:id="rId4"/>
              </a:rPr>
              <a:t>-</a:t>
            </a:r>
            <a:r>
              <a:rPr dirty="0" sz="600" spc="50">
                <a:latin typeface="PMingLiU"/>
                <a:cs typeface="PMingLiU"/>
                <a:hlinkClick r:id="rId4"/>
              </a:rPr>
              <a:t>anatomy</a:t>
            </a:r>
            <a:r>
              <a:rPr dirty="0" sz="600" spc="75">
                <a:latin typeface="PMingLiU"/>
                <a:cs typeface="PMingLiU"/>
                <a:hlinkClick r:id="rId4"/>
              </a:rPr>
              <a:t>-</a:t>
            </a:r>
            <a:r>
              <a:rPr dirty="0" sz="600" spc="105">
                <a:latin typeface="PMingLiU"/>
                <a:cs typeface="PMingLiU"/>
                <a:hlinkClick r:id="rId4"/>
              </a:rPr>
              <a:t>of</a:t>
            </a:r>
            <a:r>
              <a:rPr dirty="0" sz="600" spc="125">
                <a:latin typeface="PMingLiU"/>
                <a:cs typeface="PMingLiU"/>
                <a:hlinkClick r:id="rId4"/>
              </a:rPr>
              <a:t>-</a:t>
            </a:r>
            <a:r>
              <a:rPr dirty="0" sz="600" spc="75">
                <a:latin typeface="PMingLiU"/>
                <a:cs typeface="PMingLiU"/>
                <a:hlinkClick r:id="rId4"/>
              </a:rPr>
              <a:t>your</a:t>
            </a:r>
            <a:r>
              <a:rPr dirty="0" sz="600" spc="100">
                <a:latin typeface="PMingLiU"/>
                <a:cs typeface="PMingLiU"/>
                <a:hlinkClick r:id="rId4"/>
              </a:rPr>
              <a:t>-</a:t>
            </a:r>
            <a:r>
              <a:rPr dirty="0" sz="600" spc="50">
                <a:latin typeface="PMingLiU"/>
                <a:cs typeface="PMingLiU"/>
                <a:hlinkClick r:id="rId4"/>
              </a:rPr>
              <a:t>computer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20"/>
              <a:t>CSE</a:t>
            </a:r>
            <a:r>
              <a:rPr dirty="0" spc="-20"/>
              <a:t> </a:t>
            </a:r>
            <a:r>
              <a:rPr dirty="0" spc="-35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52">
                <a:hlinkClick r:id="rId5" action="ppaction://hlinksldjump"/>
              </a:rPr>
              <a:t>Cursul</a:t>
            </a:r>
            <a:r>
              <a:rPr dirty="0" baseline="5555" sz="750" spc="-52">
                <a:hlinkClick r:id="rId5" action="ppaction://hlinksldjump"/>
              </a:rPr>
              <a:t> </a:t>
            </a:r>
            <a:r>
              <a:rPr dirty="0" baseline="5555" sz="750" spc="-67">
                <a:hlinkClick r:id="rId5" action="ppaction://hlinksldjump"/>
              </a:rPr>
              <a:t>9,</a:t>
            </a:r>
            <a:r>
              <a:rPr dirty="0" baseline="5555" sz="750" spc="-67">
                <a:hlinkClick r:id="rId5" action="ppaction://hlinksldjump"/>
              </a:rPr>
              <a:t> </a:t>
            </a:r>
            <a:r>
              <a:rPr dirty="0" baseline="5555" sz="750" spc="-60">
                <a:hlinkClick r:id="rId5" action="ppaction://hlinksldjump"/>
              </a:rPr>
              <a:t>Considerente</a:t>
            </a:r>
            <a:r>
              <a:rPr dirty="0" baseline="5555" sz="750" spc="-60">
                <a:hlinkClick r:id="rId5" action="ppaction://hlinksldjump"/>
              </a:rPr>
              <a:t> </a:t>
            </a:r>
            <a:r>
              <a:rPr dirty="0" baseline="5555" sz="750" spc="-75">
                <a:hlinkClick r:id="rId5" action="ppaction://hlinksldjump"/>
              </a:rPr>
              <a:t>h</a:t>
            </a:r>
            <a:r>
              <a:rPr dirty="0" baseline="5555" sz="750" spc="-89">
                <a:hlinkClick r:id="rId5" action="ppaction://hlinksldjump"/>
              </a:rPr>
              <a:t>a</a:t>
            </a:r>
            <a:r>
              <a:rPr dirty="0" baseline="5555" sz="750" spc="-52">
                <a:hlinkClick r:id="rId5" action="ppaction://hlinksldjump"/>
              </a:rPr>
              <a:t>rd</a:t>
            </a:r>
            <a:r>
              <a:rPr dirty="0" baseline="5555" sz="750" spc="-104">
                <a:hlinkClick r:id="rId5" action="ppaction://hlinksldjump"/>
              </a:rPr>
              <a:t>w</a:t>
            </a:r>
            <a:r>
              <a:rPr dirty="0" baseline="5555" sz="750" spc="-97">
                <a:hlinkClick r:id="rId5" action="ppaction://hlinksldjump"/>
              </a:rPr>
              <a:t>a</a:t>
            </a:r>
            <a:r>
              <a:rPr dirty="0" baseline="5555" sz="750" spc="-67">
                <a:hlinkClick r:id="rId5" action="ppaction://hlinksldjump"/>
              </a:rPr>
              <a:t>re.</a:t>
            </a:r>
            <a:r>
              <a:rPr dirty="0" baseline="5555" sz="750" spc="82">
                <a:hlinkClick r:id="rId5" action="ppaction://hlinksldjump"/>
              </a:rPr>
              <a:t> </a:t>
            </a:r>
            <a:r>
              <a:rPr dirty="0" baseline="5555" sz="750" spc="-7">
                <a:hlinkClick r:id="rId5" action="ppaction://hlinksldjump"/>
              </a:rPr>
              <a:t>Ma</a:t>
            </a:r>
            <a:r>
              <a:rPr dirty="0" baseline="5555" sz="750" spc="-352">
                <a:hlinkClick r:id="rId5" action="ppaction://hlinksldjump"/>
              </a:rPr>
              <a:t>s</a:t>
            </a:r>
            <a:r>
              <a:rPr dirty="0" sz="500" spc="-10">
                <a:hlinkClick r:id="rId5" action="ppaction://hlinksldjump"/>
              </a:rPr>
              <a:t>,</a:t>
            </a:r>
            <a:r>
              <a:rPr dirty="0" baseline="5555" sz="750" spc="-37">
                <a:hlinkClick r:id="rId5" action="ppaction://hlinksldjump"/>
              </a:rPr>
              <a:t>ini</a:t>
            </a:r>
            <a:r>
              <a:rPr dirty="0" baseline="5555" sz="750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virtuale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10</a:t>
            </a:r>
            <a:r>
              <a:rPr dirty="0" spc="-25"/>
              <a:t>/51</a:t>
            </a: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Utilizarea Sistemelor de Operare (USO)</dc:creator>
  <dc:title>Cursul 9 - Considerente hardware. Masini virtuale</dc:title>
  <dcterms:created xsi:type="dcterms:W3CDTF">2015-07-31T15:38:54Z</dcterms:created>
  <dcterms:modified xsi:type="dcterms:W3CDTF">2015-07-31T15:38:54Z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2014-12-08T00:00:00Z</vt:filetime>
  </property>
  <property fmtid="{D5CDD505-2E9C-101B-9397-08002B2CF9AE}" pid="3" name="Creator">
    <vt:lpwstr>LaTeX with Beamer class version 3.33</vt:lpwstr>
  </property>
  <property fmtid="{D5CDD505-2E9C-101B-9397-08002B2CF9AE}" pid="4" name="LastSaved">
    <vt:filetime>2015-07-31T00:00:00Z</vt:filetime>
  </property>
</Properties>
</file>