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x="4610100" cy="3460750"/>
  <p:notesSz cx="4610100" cy="3460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69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-30"/>
              <a:t>Cursul</a:t>
            </a:r>
            <a:r>
              <a:rPr dirty="0" spc="20"/>
              <a:t> </a:t>
            </a:r>
            <a:r>
              <a:rPr dirty="0" spc="-40"/>
              <a:t>10,</a:t>
            </a:r>
            <a:r>
              <a:rPr dirty="0" spc="15"/>
              <a:t> </a:t>
            </a:r>
            <a:r>
              <a:rPr dirty="0" spc="-5"/>
              <a:t>St</a:t>
            </a:r>
            <a:r>
              <a:rPr dirty="0"/>
              <a:t>o</a:t>
            </a:r>
            <a:r>
              <a:rPr dirty="0" spc="-25"/>
              <a:t>c</a:t>
            </a:r>
            <a:r>
              <a:rPr dirty="0" spc="-40"/>
              <a:t>a</a:t>
            </a:r>
            <a:r>
              <a:rPr dirty="0" spc="-30"/>
              <a:t>rea</a:t>
            </a:r>
            <a:r>
              <a:rPr dirty="0" spc="15"/>
              <a:t> </a:t>
            </a:r>
            <a:r>
              <a:rPr dirty="0" spc="-30"/>
              <a:t>datel</a:t>
            </a:r>
            <a:r>
              <a:rPr dirty="0" spc="-50"/>
              <a:t>o</a:t>
            </a:r>
            <a:r>
              <a:rPr dirty="0" spc="-25"/>
              <a:t>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#</a:t>
            </a:fld>
            <a:r>
              <a:rPr dirty="0" spc="-35"/>
              <a:t>/43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-30"/>
              <a:t>Cursul</a:t>
            </a:r>
            <a:r>
              <a:rPr dirty="0" spc="20"/>
              <a:t> </a:t>
            </a:r>
            <a:r>
              <a:rPr dirty="0" spc="-40"/>
              <a:t>10,</a:t>
            </a:r>
            <a:r>
              <a:rPr dirty="0" spc="15"/>
              <a:t> </a:t>
            </a:r>
            <a:r>
              <a:rPr dirty="0" spc="-5"/>
              <a:t>St</a:t>
            </a:r>
            <a:r>
              <a:rPr dirty="0"/>
              <a:t>o</a:t>
            </a:r>
            <a:r>
              <a:rPr dirty="0" spc="-25"/>
              <a:t>c</a:t>
            </a:r>
            <a:r>
              <a:rPr dirty="0" spc="-40"/>
              <a:t>a</a:t>
            </a:r>
            <a:r>
              <a:rPr dirty="0" spc="-30"/>
              <a:t>rea</a:t>
            </a:r>
            <a:r>
              <a:rPr dirty="0" spc="15"/>
              <a:t> </a:t>
            </a:r>
            <a:r>
              <a:rPr dirty="0" spc="-30"/>
              <a:t>datel</a:t>
            </a:r>
            <a:r>
              <a:rPr dirty="0" spc="-50"/>
              <a:t>o</a:t>
            </a:r>
            <a:r>
              <a:rPr dirty="0" spc="-25"/>
              <a:t>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#</a:t>
            </a:fld>
            <a:r>
              <a:rPr dirty="0" spc="-35"/>
              <a:t>/43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56387" y="726008"/>
            <a:ext cx="1014730" cy="2287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-30"/>
              <a:t>Cursul</a:t>
            </a:r>
            <a:r>
              <a:rPr dirty="0" spc="20"/>
              <a:t> </a:t>
            </a:r>
            <a:r>
              <a:rPr dirty="0" spc="-40"/>
              <a:t>10,</a:t>
            </a:r>
            <a:r>
              <a:rPr dirty="0" spc="15"/>
              <a:t> </a:t>
            </a:r>
            <a:r>
              <a:rPr dirty="0" spc="-5"/>
              <a:t>St</a:t>
            </a:r>
            <a:r>
              <a:rPr dirty="0"/>
              <a:t>o</a:t>
            </a:r>
            <a:r>
              <a:rPr dirty="0" spc="-25"/>
              <a:t>c</a:t>
            </a:r>
            <a:r>
              <a:rPr dirty="0" spc="-40"/>
              <a:t>a</a:t>
            </a:r>
            <a:r>
              <a:rPr dirty="0" spc="-30"/>
              <a:t>rea</a:t>
            </a:r>
            <a:r>
              <a:rPr dirty="0" spc="15"/>
              <a:t> </a:t>
            </a:r>
            <a:r>
              <a:rPr dirty="0" spc="-30"/>
              <a:t>datel</a:t>
            </a:r>
            <a:r>
              <a:rPr dirty="0" spc="-50"/>
              <a:t>o</a:t>
            </a:r>
            <a:r>
              <a:rPr dirty="0" spc="-25"/>
              <a:t>r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#</a:t>
            </a:fld>
            <a:r>
              <a:rPr dirty="0" spc="-35"/>
              <a:t>/43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-30"/>
              <a:t>Cursul</a:t>
            </a:r>
            <a:r>
              <a:rPr dirty="0" spc="20"/>
              <a:t> </a:t>
            </a:r>
            <a:r>
              <a:rPr dirty="0" spc="-40"/>
              <a:t>10,</a:t>
            </a:r>
            <a:r>
              <a:rPr dirty="0" spc="15"/>
              <a:t> </a:t>
            </a:r>
            <a:r>
              <a:rPr dirty="0" spc="-5"/>
              <a:t>St</a:t>
            </a:r>
            <a:r>
              <a:rPr dirty="0"/>
              <a:t>o</a:t>
            </a:r>
            <a:r>
              <a:rPr dirty="0" spc="-25"/>
              <a:t>c</a:t>
            </a:r>
            <a:r>
              <a:rPr dirty="0" spc="-40"/>
              <a:t>a</a:t>
            </a:r>
            <a:r>
              <a:rPr dirty="0" spc="-30"/>
              <a:t>rea</a:t>
            </a:r>
            <a:r>
              <a:rPr dirty="0" spc="15"/>
              <a:t> </a:t>
            </a:r>
            <a:r>
              <a:rPr dirty="0" spc="-30"/>
              <a:t>datel</a:t>
            </a:r>
            <a:r>
              <a:rPr dirty="0" spc="-50"/>
              <a:t>o</a:t>
            </a:r>
            <a:r>
              <a:rPr dirty="0" spc="-25"/>
              <a:t>r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#</a:t>
            </a:fld>
            <a:r>
              <a:rPr dirty="0" spc="-35"/>
              <a:t>/43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-30"/>
              <a:t>Cursul</a:t>
            </a:r>
            <a:r>
              <a:rPr dirty="0" spc="20"/>
              <a:t> </a:t>
            </a:r>
            <a:r>
              <a:rPr dirty="0" spc="-40"/>
              <a:t>10,</a:t>
            </a:r>
            <a:r>
              <a:rPr dirty="0" spc="15"/>
              <a:t> </a:t>
            </a:r>
            <a:r>
              <a:rPr dirty="0" spc="-5"/>
              <a:t>St</a:t>
            </a:r>
            <a:r>
              <a:rPr dirty="0"/>
              <a:t>o</a:t>
            </a:r>
            <a:r>
              <a:rPr dirty="0" spc="-25"/>
              <a:t>c</a:t>
            </a:r>
            <a:r>
              <a:rPr dirty="0" spc="-40"/>
              <a:t>a</a:t>
            </a:r>
            <a:r>
              <a:rPr dirty="0" spc="-30"/>
              <a:t>rea</a:t>
            </a:r>
            <a:r>
              <a:rPr dirty="0" spc="15"/>
              <a:t> </a:t>
            </a:r>
            <a:r>
              <a:rPr dirty="0" spc="-30"/>
              <a:t>datel</a:t>
            </a:r>
            <a:r>
              <a:rPr dirty="0" spc="-50"/>
              <a:t>o</a:t>
            </a:r>
            <a:r>
              <a:rPr dirty="0" spc="-25"/>
              <a:t>r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#</a:t>
            </a:fld>
            <a:r>
              <a:rPr dirty="0" spc="-35"/>
              <a:t>/43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8617" y="116166"/>
            <a:ext cx="4272864" cy="203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B85433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0235" y="836371"/>
            <a:ext cx="3689629" cy="1882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31305" y="3361937"/>
            <a:ext cx="281940" cy="8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969872" y="3361937"/>
            <a:ext cx="789939" cy="8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ts val="575"/>
              </a:lnSpc>
            </a:pPr>
            <a:r>
              <a:rPr dirty="0" spc="-30"/>
              <a:t>Cursul</a:t>
            </a:r>
            <a:r>
              <a:rPr dirty="0" spc="20"/>
              <a:t> </a:t>
            </a:r>
            <a:r>
              <a:rPr dirty="0" spc="-40"/>
              <a:t>10,</a:t>
            </a:r>
            <a:r>
              <a:rPr dirty="0" spc="15"/>
              <a:t> </a:t>
            </a:r>
            <a:r>
              <a:rPr dirty="0" spc="-5"/>
              <a:t>St</a:t>
            </a:r>
            <a:r>
              <a:rPr dirty="0"/>
              <a:t>o</a:t>
            </a:r>
            <a:r>
              <a:rPr dirty="0" spc="-25"/>
              <a:t>c</a:t>
            </a:r>
            <a:r>
              <a:rPr dirty="0" spc="-40"/>
              <a:t>a</a:t>
            </a:r>
            <a:r>
              <a:rPr dirty="0" spc="-30"/>
              <a:t>rea</a:t>
            </a:r>
            <a:r>
              <a:rPr dirty="0" spc="15"/>
              <a:t> </a:t>
            </a:r>
            <a:r>
              <a:rPr dirty="0" spc="-30"/>
              <a:t>datel</a:t>
            </a:r>
            <a:r>
              <a:rPr dirty="0" spc="-50"/>
              <a:t>o</a:t>
            </a:r>
            <a:r>
              <a:rPr dirty="0" spc="-25"/>
              <a:t>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270580" y="3361937"/>
            <a:ext cx="206375" cy="8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B85433"/>
                </a:solidFill>
                <a:latin typeface="Lucida Sans Unicode"/>
                <a:cs typeface="Lucida Sans Unicode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#</a:t>
            </a:fld>
            <a:r>
              <a:rPr dirty="0" spc="-35"/>
              <a:t>/43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slide" Target="slide38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slide" Target="slide1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slide" Target="slide1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slide" Target="slide1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slide" Target="slide1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slide" Target="slide1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png"/><Relationship Id="rId3" Type="http://schemas.openxmlformats.org/officeDocument/2006/relationships/slide" Target="slide1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slide" Target="slide1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slide" Target="slide1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slide" Target="slide1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7" Type="http://schemas.openxmlformats.org/officeDocument/2006/relationships/image" Target="../media/image32.png"/><Relationship Id="rId8" Type="http://schemas.openxmlformats.org/officeDocument/2006/relationships/image" Target="../media/image33.png"/><Relationship Id="rId9" Type="http://schemas.openxmlformats.org/officeDocument/2006/relationships/slide" Target="slide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slide" Target="slide38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image" Target="../media/image37.png"/><Relationship Id="rId6" Type="http://schemas.openxmlformats.org/officeDocument/2006/relationships/image" Target="../media/image38.png"/><Relationship Id="rId7" Type="http://schemas.openxmlformats.org/officeDocument/2006/relationships/image" Target="../media/image39.png"/><Relationship Id="rId8" Type="http://schemas.openxmlformats.org/officeDocument/2006/relationships/image" Target="../media/image40.png"/><Relationship Id="rId9" Type="http://schemas.openxmlformats.org/officeDocument/2006/relationships/hyperlink" Target="http://mysite.com/myfeed.rss" TargetMode="External"/><Relationship Id="rId10" Type="http://schemas.openxmlformats.org/officeDocument/2006/relationships/hyperlink" Target="http://symfony.com/doc/current/components/yaml/introduction.html" TargetMode="External"/><Relationship Id="rId11" Type="http://schemas.openxmlformats.org/officeDocument/2006/relationships/hyperlink" Target="http://flexget.com/wiki/Configuration" TargetMode="External"/><Relationship Id="rId12" Type="http://schemas.openxmlformats.org/officeDocument/2006/relationships/slide" Target="slide1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1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png"/><Relationship Id="rId3" Type="http://schemas.openxmlformats.org/officeDocument/2006/relationships/slide" Target="slide1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2.png"/><Relationship Id="rId3" Type="http://schemas.openxmlformats.org/officeDocument/2006/relationships/slide" Target="slide1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3.png"/><Relationship Id="rId3" Type="http://schemas.openxmlformats.org/officeDocument/2006/relationships/slide" Target="slide1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png"/><Relationship Id="rId3" Type="http://schemas.openxmlformats.org/officeDocument/2006/relationships/slide" Target="slide1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5.png"/><Relationship Id="rId3" Type="http://schemas.openxmlformats.org/officeDocument/2006/relationships/slide" Target="slide1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6.png"/><Relationship Id="rId3" Type="http://schemas.openxmlformats.org/officeDocument/2006/relationships/slide" Target="slide1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png"/><Relationship Id="rId3" Type="http://schemas.openxmlformats.org/officeDocument/2006/relationships/slide" Target="slide1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8.png"/><Relationship Id="rId3" Type="http://schemas.openxmlformats.org/officeDocument/2006/relationships/image" Target="../media/image49.png"/><Relationship Id="rId4" Type="http://schemas.openxmlformats.org/officeDocument/2006/relationships/hyperlink" Target="http://resources4ict.excellencegateway.org.uk/term.php?id=1192&amp;amp;img=1" TargetMode="External"/><Relationship Id="rId5" Type="http://schemas.openxmlformats.org/officeDocument/2006/relationships/slide" Target="slide1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slide" Target="slide38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0.png"/><Relationship Id="rId3" Type="http://schemas.openxmlformats.org/officeDocument/2006/relationships/slide" Target="slide1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1.png"/><Relationship Id="rId3" Type="http://schemas.openxmlformats.org/officeDocument/2006/relationships/image" Target="../media/image52.png"/><Relationship Id="rId4" Type="http://schemas.openxmlformats.org/officeDocument/2006/relationships/hyperlink" Target="http://code.tutsplus.com/tutorials/relational-databases-for-dummies--net-30244" TargetMode="External"/><Relationship Id="rId5" Type="http://schemas.openxmlformats.org/officeDocument/2006/relationships/slide" Target="slide1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3.png"/><Relationship Id="rId3" Type="http://schemas.openxmlformats.org/officeDocument/2006/relationships/slide" Target="slide1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4.png"/><Relationship Id="rId3" Type="http://schemas.openxmlformats.org/officeDocument/2006/relationships/image" Target="../media/image55.png"/><Relationship Id="rId4" Type="http://schemas.openxmlformats.org/officeDocument/2006/relationships/image" Target="../media/image56.png"/><Relationship Id="rId5" Type="http://schemas.openxmlformats.org/officeDocument/2006/relationships/image" Target="../media/image57.png"/><Relationship Id="rId6" Type="http://schemas.openxmlformats.org/officeDocument/2006/relationships/image" Target="../media/image58.png"/><Relationship Id="rId7" Type="http://schemas.openxmlformats.org/officeDocument/2006/relationships/image" Target="../media/image59.png"/><Relationship Id="rId8" Type="http://schemas.openxmlformats.org/officeDocument/2006/relationships/image" Target="../media/image60.png"/><Relationship Id="rId9" Type="http://schemas.openxmlformats.org/officeDocument/2006/relationships/hyperlink" Target="mailto:paul.capota@gmail.com" TargetMode="External"/><Relationship Id="rId10" Type="http://schemas.openxmlformats.org/officeDocument/2006/relationships/hyperlink" Target="mailto:capota@gmail.com" TargetMode="External"/><Relationship Id="rId11" Type="http://schemas.openxmlformats.org/officeDocument/2006/relationships/slide" Target="slide1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1.png"/><Relationship Id="rId3" Type="http://schemas.openxmlformats.org/officeDocument/2006/relationships/slide" Target="slide1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2.png"/><Relationship Id="rId3" Type="http://schemas.openxmlformats.org/officeDocument/2006/relationships/slide" Target="slide1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3.png"/><Relationship Id="rId3" Type="http://schemas.openxmlformats.org/officeDocument/2006/relationships/slide" Target="slide1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4.png"/><Relationship Id="rId3" Type="http://schemas.openxmlformats.org/officeDocument/2006/relationships/slide" Target="slide1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5.png"/><Relationship Id="rId3" Type="http://schemas.openxmlformats.org/officeDocument/2006/relationships/hyperlink" Target="http://www.yaml.org/" TargetMode="External"/><Relationship Id="rId4" Type="http://schemas.openxmlformats.org/officeDocument/2006/relationships/hyperlink" Target="http://www.w3.org/XML/" TargetMode="External"/><Relationship Id="rId5" Type="http://schemas.openxmlformats.org/officeDocument/2006/relationships/hyperlink" Target="http://www.json.org/" TargetMode="External"/><Relationship Id="rId6" Type="http://schemas.openxmlformats.org/officeDocument/2006/relationships/hyperlink" Target="http://www.fileinfo.com/filetypes/spreadsheet" TargetMode="External"/><Relationship Id="rId7" Type="http://schemas.openxmlformats.org/officeDocument/2006/relationships/hyperlink" Target="https://www.dmoz.org/Computers/Data_Formats/Database" TargetMode="External"/><Relationship Id="rId8" Type="http://schemas.openxmlformats.org/officeDocument/2006/relationships/slide" Target="slide1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jpg"/><Relationship Id="rId4" Type="http://schemas.openxmlformats.org/officeDocument/2006/relationships/hyperlink" Target="http://www.gadgetlite.com/2008/03/19/funny-artistic-impression-how-would-you-describe-computer-hardware-to-a-noob/" TargetMode="External"/><Relationship Id="rId5" Type="http://schemas.openxmlformats.org/officeDocument/2006/relationships/slide" Target="slide38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slide" Target="slide6.xml"/><Relationship Id="rId4" Type="http://schemas.openxmlformats.org/officeDocument/2006/relationships/slide" Target="slide13.xml"/><Relationship Id="rId5" Type="http://schemas.openxmlformats.org/officeDocument/2006/relationships/slide" Target="slide27.xml"/><Relationship Id="rId6" Type="http://schemas.openxmlformats.org/officeDocument/2006/relationships/slide" Target="slide34.xml"/><Relationship Id="rId7" Type="http://schemas.openxmlformats.org/officeDocument/2006/relationships/slide" Target="slide38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slide" Target="slide1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slide" Target="slide1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slide" Target="slide1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994" y="1229899"/>
            <a:ext cx="1049776" cy="6246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3640" y="933157"/>
            <a:ext cx="967105" cy="397510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1664"/>
              </a:lnSpc>
            </a:pPr>
            <a:r>
              <a:rPr dirty="0" sz="1400" spc="-40"/>
              <a:t>Cursu</a:t>
            </a:r>
            <a:r>
              <a:rPr dirty="0" sz="1400" spc="-15"/>
              <a:t>l</a:t>
            </a:r>
            <a:r>
              <a:rPr dirty="0" sz="1400" spc="30"/>
              <a:t> </a:t>
            </a:r>
            <a:r>
              <a:rPr dirty="0" sz="1400" spc="-65"/>
              <a:t>10</a:t>
            </a:r>
            <a:endParaRPr sz="1400"/>
          </a:p>
          <a:p>
            <a:pPr algn="ctr">
              <a:lnSpc>
                <a:spcPts val="1305"/>
              </a:lnSpc>
            </a:pPr>
            <a:r>
              <a:rPr dirty="0" sz="1100" spc="-15">
                <a:latin typeface="Tahoma"/>
                <a:cs typeface="Tahoma"/>
              </a:rPr>
              <a:t>St</a:t>
            </a:r>
            <a:r>
              <a:rPr dirty="0" sz="1100" spc="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datel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26413" y="1457642"/>
            <a:ext cx="2721610" cy="0"/>
          </a:xfrm>
          <a:custGeom>
            <a:avLst/>
            <a:gdLst/>
            <a:ahLst/>
            <a:cxnLst/>
            <a:rect l="l" t="t" r="r" b="b"/>
            <a:pathLst>
              <a:path w="2721610" h="0">
                <a:moveTo>
                  <a:pt x="0" y="0"/>
                </a:moveTo>
                <a:lnTo>
                  <a:pt x="2721584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727949" y="1592094"/>
            <a:ext cx="2319020" cy="526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065" marR="5080">
              <a:lnSpc>
                <a:spcPct val="102600"/>
              </a:lnSpc>
            </a:pPr>
            <a:r>
              <a:rPr dirty="0" sz="1100">
                <a:latin typeface="Tahoma"/>
                <a:cs typeface="Tahoma"/>
              </a:rPr>
              <a:t>Utiliz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Sistem</a:t>
            </a:r>
            <a:r>
              <a:rPr dirty="0" sz="1100" spc="-45">
                <a:latin typeface="Tahoma"/>
                <a:cs typeface="Tahoma"/>
              </a:rPr>
              <a:t>el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20">
                <a:latin typeface="Tahoma"/>
                <a:cs typeface="Tahoma"/>
              </a:rPr>
              <a:t>p</a:t>
            </a:r>
            <a:r>
              <a:rPr dirty="0" sz="1100" spc="-55">
                <a:latin typeface="Tahoma"/>
                <a:cs typeface="Tahoma"/>
              </a:rPr>
              <a:t>er</a:t>
            </a:r>
            <a:r>
              <a:rPr dirty="0" sz="1100" spc="-9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5">
                <a:latin typeface="Tahoma"/>
                <a:cs typeface="Tahoma"/>
              </a:rPr>
              <a:t>(USO)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15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decem</a:t>
            </a:r>
            <a:r>
              <a:rPr dirty="0" sz="1100" spc="-80">
                <a:latin typeface="Tahoma"/>
                <a:cs typeface="Tahoma"/>
              </a:rPr>
              <a:t>b</a:t>
            </a:r>
            <a:r>
              <a:rPr dirty="0" sz="1100" spc="-40">
                <a:latin typeface="Tahoma"/>
                <a:cs typeface="Tahoma"/>
              </a:rPr>
              <a:t>rie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2014</a:t>
            </a:r>
            <a:endParaRPr sz="11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334"/>
              </a:spcBef>
            </a:pPr>
            <a:r>
              <a:rPr dirty="0" sz="800" spc="-45">
                <a:latin typeface="Lucida Sans Unicode"/>
                <a:cs typeface="Lucida Sans Unicode"/>
              </a:rPr>
              <a:t>Dep</a:t>
            </a:r>
            <a:r>
              <a:rPr dirty="0" sz="800" spc="-65">
                <a:latin typeface="Lucida Sans Unicode"/>
                <a:cs typeface="Lucida Sans Unicode"/>
              </a:rPr>
              <a:t>a</a:t>
            </a:r>
            <a:r>
              <a:rPr dirty="0" sz="800" spc="-40">
                <a:latin typeface="Lucida Sans Unicode"/>
                <a:cs typeface="Lucida Sans Unicode"/>
              </a:rPr>
              <a:t>rtamentul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Calculato</a:t>
            </a:r>
            <a:r>
              <a:rPr dirty="0" sz="800" spc="-60">
                <a:latin typeface="Lucida Sans Unicode"/>
                <a:cs typeface="Lucida Sans Unicode"/>
              </a:rPr>
              <a:t>a</a:t>
            </a:r>
            <a:r>
              <a:rPr dirty="0" sz="800" spc="-55">
                <a:latin typeface="Lucida Sans Unicode"/>
                <a:cs typeface="Lucida Sans Unicode"/>
              </a:rPr>
              <a:t>re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1</a:t>
            </a:fld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236595">
              <a:lnSpc>
                <a:spcPct val="100000"/>
              </a:lnSpc>
            </a:pPr>
            <a:r>
              <a:rPr dirty="0" spc="-35"/>
              <a:t>Date</a:t>
            </a:r>
            <a:r>
              <a:rPr dirty="0" spc="15"/>
              <a:t> </a:t>
            </a:r>
            <a:r>
              <a:rPr dirty="0" spc="-45"/>
              <a:t>structurate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939541"/>
            <a:ext cx="3612515" cy="1624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55880" indent="-148590">
              <a:lnSpc>
                <a:spcPct val="102699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datele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sunt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rganizate,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lis</a:t>
            </a:r>
            <a:r>
              <a:rPr dirty="0" sz="1100" spc="-2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elemente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c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res</a:t>
            </a:r>
            <a:r>
              <a:rPr dirty="0" sz="1100" spc="-40">
                <a:latin typeface="Tahoma"/>
                <a:cs typeface="Tahoma"/>
              </a:rPr>
              <a:t>p</a:t>
            </a:r>
            <a:r>
              <a:rPr dirty="0" sz="1100" spc="-35">
                <a:latin typeface="Tahoma"/>
                <a:cs typeface="Tahoma"/>
              </a:rPr>
              <a:t>ec</a:t>
            </a:r>
            <a:r>
              <a:rPr dirty="0" sz="1100" spc="-4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ni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criterii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lista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studen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dintr-o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facult</a:t>
            </a:r>
            <a:r>
              <a:rPr dirty="0" sz="1100" spc="-35">
                <a:latin typeface="Tahoma"/>
                <a:cs typeface="Tahoma"/>
              </a:rPr>
              <a:t>a</a:t>
            </a:r>
            <a:r>
              <a:rPr dirty="0" sz="1100" spc="25">
                <a:latin typeface="Tahoma"/>
                <a:cs typeface="Tahoma"/>
              </a:rPr>
              <a:t>t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atributele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l</a:t>
            </a:r>
            <a:r>
              <a:rPr dirty="0" sz="1100" spc="-7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re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30">
                <a:latin typeface="Tahoma"/>
                <a:cs typeface="Tahoma"/>
              </a:rPr>
              <a:t>rezin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structurate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catalogul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unei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materii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75">
                <a:latin typeface="Tahoma"/>
                <a:cs typeface="Tahoma"/>
              </a:rPr>
              <a:t>m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inf</a:t>
            </a:r>
            <a:r>
              <a:rPr dirty="0" sz="1100" spc="-70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ie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structura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alte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exemple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15">
                <a:latin typeface="Tahoma"/>
                <a:cs typeface="Tahoma"/>
              </a:rPr>
              <a:t>lista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angaja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Tahoma"/>
                <a:cs typeface="Tahoma"/>
              </a:rPr>
              <a:t>il</a:t>
            </a:r>
            <a:r>
              <a:rPr dirty="0" sz="1000" spc="-50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unei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companii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75">
                <a:latin typeface="Tahoma"/>
                <a:cs typeface="Tahoma"/>
              </a:rPr>
              <a:t>o</a:t>
            </a:r>
            <a:r>
              <a:rPr dirty="0" sz="1000" spc="-15">
                <a:latin typeface="Tahoma"/>
                <a:cs typeface="Tahoma"/>
              </a:rPr>
              <a:t>rtofoliul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30">
                <a:latin typeface="Tahoma"/>
                <a:cs typeface="Tahoma"/>
              </a:rPr>
              <a:t>r</a:t>
            </a:r>
            <a:r>
              <a:rPr dirty="0" sz="1000" spc="-15">
                <a:latin typeface="Tahoma"/>
                <a:cs typeface="Tahoma"/>
              </a:rPr>
              <a:t>o</a:t>
            </a:r>
            <a:r>
              <a:rPr dirty="0" sz="1000" spc="-60">
                <a:latin typeface="Tahoma"/>
                <a:cs typeface="Tahoma"/>
              </a:rPr>
              <a:t>duse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al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unei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com</a:t>
            </a: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20">
                <a:latin typeface="Tahoma"/>
                <a:cs typeface="Tahoma"/>
              </a:rPr>
              <a:t>anii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20">
                <a:latin typeface="Tahoma"/>
                <a:cs typeface="Tahoma"/>
              </a:rPr>
              <a:t>ist</a:t>
            </a:r>
            <a:r>
              <a:rPr dirty="0" sz="1000" spc="-60">
                <a:latin typeface="Tahoma"/>
                <a:cs typeface="Tahoma"/>
              </a:rPr>
              <a:t>o</a:t>
            </a:r>
            <a:r>
              <a:rPr dirty="0" sz="1000" spc="-15">
                <a:latin typeface="Tahoma"/>
                <a:cs typeface="Tahoma"/>
              </a:rPr>
              <a:t>ricul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evenimente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ale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unei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75">
                <a:latin typeface="Tahoma"/>
                <a:cs typeface="Tahoma"/>
              </a:rPr>
              <a:t>o</a:t>
            </a:r>
            <a:r>
              <a:rPr dirty="0" sz="1000" spc="-35">
                <a:latin typeface="Tahoma"/>
                <a:cs typeface="Tahoma"/>
              </a:rPr>
              <a:t>rganiza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5">
                <a:latin typeface="Tahoma"/>
                <a:cs typeface="Tahoma"/>
              </a:rPr>
              <a:t>ii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11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416810">
              <a:lnSpc>
                <a:spcPct val="100000"/>
              </a:lnSpc>
            </a:pPr>
            <a:r>
              <a:rPr dirty="0" spc="-5"/>
              <a:t>Enti</a:t>
            </a:r>
            <a:r>
              <a:rPr dirty="0" spc="-20"/>
              <a:t>t</a:t>
            </a:r>
            <a:r>
              <a:rPr dirty="0" spc="-650"/>
              <a:t>˘</a:t>
            </a:r>
            <a:r>
              <a:rPr dirty="0" spc="-75"/>
              <a:t>a</a:t>
            </a:r>
            <a:r>
              <a:rPr dirty="0" spc="-280"/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200" spc="-20"/>
              <a:t>i,</a:t>
            </a:r>
            <a:r>
              <a:rPr dirty="0" sz="1200" spc="15"/>
              <a:t> </a:t>
            </a:r>
            <a:r>
              <a:rPr dirty="0" sz="1200" spc="-100"/>
              <a:t>p</a:t>
            </a:r>
            <a:r>
              <a:rPr dirty="0" sz="1200" spc="-55"/>
              <a:t>ro</a:t>
            </a:r>
            <a:r>
              <a:rPr dirty="0" sz="1200" spc="-100"/>
              <a:t>p</a:t>
            </a:r>
            <a:r>
              <a:rPr dirty="0" sz="1200" spc="-35"/>
              <a:t>rie</a:t>
            </a:r>
            <a:r>
              <a:rPr dirty="0" sz="1200" spc="-45"/>
              <a:t>t</a:t>
            </a:r>
            <a:r>
              <a:rPr dirty="0" sz="1200" spc="-650"/>
              <a:t>˘</a:t>
            </a:r>
            <a:r>
              <a:rPr dirty="0" sz="1200" spc="-75"/>
              <a:t>a</a:t>
            </a:r>
            <a:r>
              <a:rPr dirty="0" sz="1200" spc="-280"/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200"/>
              <a:t>i</a:t>
            </a:r>
            <a:r>
              <a:rPr dirty="0" sz="1200" spc="10"/>
              <a:t> </a:t>
            </a:r>
            <a:r>
              <a:rPr dirty="0" sz="1200" spc="-405"/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82">
                <a:latin typeface="Lucida Sans Unicode"/>
                <a:cs typeface="Lucida Sans Unicode"/>
              </a:rPr>
              <a:t> </a:t>
            </a:r>
            <a:r>
              <a:rPr dirty="0" sz="1200"/>
              <a:t>i</a:t>
            </a:r>
            <a:r>
              <a:rPr dirty="0" sz="1200" spc="10"/>
              <a:t> </a:t>
            </a:r>
            <a:r>
              <a:rPr dirty="0" sz="1200" spc="-80"/>
              <a:t>as</a:t>
            </a:r>
            <a:r>
              <a:rPr dirty="0" sz="1200" spc="-40"/>
              <a:t>o</a:t>
            </a:r>
            <a:r>
              <a:rPr dirty="0" sz="1200" spc="-40"/>
              <a:t>cieri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457629"/>
            <a:ext cx="3764279" cy="28365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312420" indent="-148590">
              <a:lnSpc>
                <a:spcPct val="1026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fo</a:t>
            </a:r>
            <a:r>
              <a:rPr dirty="0" sz="1100" spc="-20">
                <a:latin typeface="Tahoma"/>
                <a:cs typeface="Tahoma"/>
              </a:rPr>
              <a:t>l</a:t>
            </a:r>
            <a:r>
              <a:rPr dirty="0" sz="1100" spc="-65">
                <a:latin typeface="Tahoma"/>
                <a:cs typeface="Tahoma"/>
              </a:rPr>
              <a:t>os</a:t>
            </a:r>
            <a:r>
              <a:rPr dirty="0" sz="1100" spc="-25">
                <a:latin typeface="Tahoma"/>
                <a:cs typeface="Tahoma"/>
              </a:rPr>
              <a:t>im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enti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(</a:t>
            </a:r>
            <a:r>
              <a:rPr dirty="0" sz="110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ersoane,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studen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Tahoma"/>
                <a:cs typeface="Tahoma"/>
              </a:rPr>
              <a:t>i, </a:t>
            </a:r>
            <a:r>
              <a:rPr dirty="0" sz="1100" spc="-55">
                <a:latin typeface="Tahoma"/>
                <a:cs typeface="Tahoma"/>
              </a:rPr>
              <a:t>evenimente,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55">
                <a:latin typeface="Tahoma"/>
                <a:cs typeface="Tahoma"/>
              </a:rPr>
              <a:t>duse)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ts val="1185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enti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ro</a:t>
            </a:r>
            <a:r>
              <a:rPr dirty="0" sz="1100" spc="-85">
                <a:latin typeface="Tahoma"/>
                <a:cs typeface="Tahoma"/>
              </a:rPr>
              <a:t>p</a:t>
            </a:r>
            <a:r>
              <a:rPr dirty="0" sz="1100" spc="-25">
                <a:latin typeface="Tahoma"/>
                <a:cs typeface="Tahoma"/>
              </a:rPr>
              <a:t>rie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atrib</a:t>
            </a:r>
            <a:r>
              <a:rPr dirty="0" sz="1100" spc="-40">
                <a:latin typeface="Tahoma"/>
                <a:cs typeface="Tahoma"/>
              </a:rPr>
              <a:t>u</a:t>
            </a:r>
            <a:r>
              <a:rPr dirty="0" sz="1100" spc="-35">
                <a:latin typeface="Tahoma"/>
                <a:cs typeface="Tahoma"/>
              </a:rPr>
              <a:t>te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18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o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50">
                <a:latin typeface="Tahoma"/>
                <a:cs typeface="Tahoma"/>
              </a:rPr>
              <a:t>ersoa</a:t>
            </a:r>
            <a:r>
              <a:rPr dirty="0" sz="1000" spc="-70">
                <a:latin typeface="Tahoma"/>
                <a:cs typeface="Tahoma"/>
              </a:rPr>
              <a:t>n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80">
                <a:latin typeface="Tahoma"/>
                <a:cs typeface="Tahoma"/>
              </a:rPr>
              <a:t>a</a:t>
            </a:r>
            <a:r>
              <a:rPr dirty="0" sz="1000" spc="-30">
                <a:latin typeface="Tahoma"/>
                <a:cs typeface="Tahoma"/>
              </a:rPr>
              <a:t>r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v</a:t>
            </a:r>
            <a:r>
              <a:rPr dirty="0" sz="1000" spc="-540">
                <a:latin typeface="Tahoma"/>
                <a:cs typeface="Tahoma"/>
              </a:rPr>
              <a:t>ˆ</a:t>
            </a:r>
            <a:r>
              <a:rPr dirty="0" sz="1000" spc="-30">
                <a:latin typeface="Tahoma"/>
                <a:cs typeface="Tahoma"/>
              </a:rPr>
              <a:t>ars</a:t>
            </a:r>
            <a:r>
              <a:rPr dirty="0" sz="1000" spc="-35">
                <a:latin typeface="Tahoma"/>
                <a:cs typeface="Tahoma"/>
              </a:rPr>
              <a:t>t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40">
                <a:latin typeface="Tahoma"/>
                <a:cs typeface="Tahoma"/>
              </a:rPr>
              <a:t>a,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5">
                <a:latin typeface="Tahoma"/>
                <a:cs typeface="Tahoma"/>
              </a:rPr>
              <a:t>sex,</a:t>
            </a:r>
            <a:r>
              <a:rPr dirty="0" sz="1000" spc="-110">
                <a:latin typeface="Tahoma"/>
                <a:cs typeface="Tahoma"/>
              </a:rPr>
              <a:t> </a:t>
            </a:r>
            <a:r>
              <a:rPr dirty="0" sz="1000" spc="-420">
                <a:latin typeface="Tahoma"/>
                <a:cs typeface="Tahoma"/>
              </a:rPr>
              <a:t>ˆ</a:t>
            </a:r>
            <a:r>
              <a:rPr dirty="0" sz="1000" spc="-15">
                <a:latin typeface="Tahoma"/>
                <a:cs typeface="Tahoma"/>
              </a:rPr>
              <a:t>ı</a:t>
            </a:r>
            <a:r>
              <a:rPr dirty="0" sz="1000" spc="-40">
                <a:latin typeface="Tahoma"/>
                <a:cs typeface="Tahoma"/>
              </a:rPr>
              <a:t>n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5">
                <a:latin typeface="Tahoma"/>
                <a:cs typeface="Tahoma"/>
              </a:rPr>
              <a:t>a</a:t>
            </a:r>
            <a:r>
              <a:rPr dirty="0" sz="1000" spc="5">
                <a:latin typeface="Tahoma"/>
                <a:cs typeface="Tahoma"/>
              </a:rPr>
              <a:t>l</a:t>
            </a:r>
            <a:r>
              <a:rPr dirty="0" sz="1000" spc="-229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Tahoma"/>
                <a:cs typeface="Tahoma"/>
              </a:rPr>
              <a:t>ime,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o</a:t>
            </a:r>
            <a:r>
              <a:rPr dirty="0" sz="1000" spc="-40">
                <a:latin typeface="Tahoma"/>
                <a:cs typeface="Tahoma"/>
              </a:rPr>
              <a:t>cupa</a:t>
            </a:r>
            <a:r>
              <a:rPr dirty="0" sz="1000" spc="-229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35">
                <a:latin typeface="Tahoma"/>
                <a:cs typeface="Tahoma"/>
              </a:rPr>
              <a:t>ie,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da</a:t>
            </a:r>
            <a:r>
              <a:rPr dirty="0" sz="1000" spc="-25">
                <a:latin typeface="Tahoma"/>
                <a:cs typeface="Tahoma"/>
              </a:rPr>
              <a:t>t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na</a:t>
            </a:r>
            <a:r>
              <a:rPr dirty="0" sz="1000" spc="-335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-45">
                <a:latin typeface="Tahoma"/>
                <a:cs typeface="Tahoma"/>
              </a:rPr>
              <a:t>tere</a:t>
            </a:r>
            <a:endParaRPr sz="1000">
              <a:latin typeface="Tahoma"/>
              <a:cs typeface="Tahoma"/>
            </a:endParaRPr>
          </a:p>
          <a:p>
            <a:pPr marL="437515" marR="5080" indent="-137160">
              <a:lnSpc>
                <a:spcPts val="1200"/>
              </a:lnSpc>
              <a:spcBef>
                <a:spcPts val="35"/>
              </a:spcBef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eveniment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80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o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da</a:t>
            </a:r>
            <a:r>
              <a:rPr dirty="0" sz="1000" spc="-25">
                <a:latin typeface="Tahoma"/>
                <a:cs typeface="Tahoma"/>
              </a:rPr>
              <a:t>t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0">
                <a:latin typeface="Tahoma"/>
                <a:cs typeface="Tahoma"/>
              </a:rPr>
              <a:t>des</a:t>
            </a:r>
            <a:r>
              <a:rPr dirty="0" sz="1000" spc="-45">
                <a:latin typeface="Tahoma"/>
                <a:cs typeface="Tahoma"/>
              </a:rPr>
              <a:t>f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-330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Tahoma"/>
                <a:cs typeface="Tahoma"/>
              </a:rPr>
              <a:t>ur</a:t>
            </a:r>
            <a:r>
              <a:rPr dirty="0" sz="1000" spc="-75">
                <a:latin typeface="Tahoma"/>
                <a:cs typeface="Tahoma"/>
              </a:rPr>
              <a:t>a</a:t>
            </a:r>
            <a:r>
              <a:rPr dirty="0" sz="1000" spc="-45">
                <a:latin typeface="Tahoma"/>
                <a:cs typeface="Tahoma"/>
              </a:rPr>
              <a:t>re,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75">
                <a:latin typeface="Tahoma"/>
                <a:cs typeface="Tahoma"/>
              </a:rPr>
              <a:t>o</a:t>
            </a:r>
            <a:r>
              <a:rPr dirty="0" sz="1000" spc="-30">
                <a:latin typeface="Tahoma"/>
                <a:cs typeface="Tahoma"/>
              </a:rPr>
              <a:t>rganizat</a:t>
            </a:r>
            <a:r>
              <a:rPr dirty="0" sz="1000" spc="-65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set</a:t>
            </a:r>
            <a:r>
              <a:rPr dirty="0" sz="1000" spc="-30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s</a:t>
            </a:r>
            <a:r>
              <a:rPr dirty="0" sz="1000" spc="-35">
                <a:latin typeface="Tahoma"/>
                <a:cs typeface="Tahoma"/>
              </a:rPr>
              <a:t>p</a:t>
            </a:r>
            <a:r>
              <a:rPr dirty="0" sz="1000" spc="-50">
                <a:latin typeface="Tahoma"/>
                <a:cs typeface="Tahoma"/>
              </a:rPr>
              <a:t>ons</a:t>
            </a:r>
            <a:r>
              <a:rPr dirty="0" sz="1000" spc="-85">
                <a:latin typeface="Tahoma"/>
                <a:cs typeface="Tahoma"/>
              </a:rPr>
              <a:t>o</a:t>
            </a:r>
            <a:r>
              <a:rPr dirty="0" sz="1000" spc="-15">
                <a:latin typeface="Tahoma"/>
                <a:cs typeface="Tahoma"/>
              </a:rPr>
              <a:t>ri,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ni</a:t>
            </a:r>
            <a:r>
              <a:rPr dirty="0" sz="1000" spc="-335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-30">
                <a:latin typeface="Tahoma"/>
                <a:cs typeface="Tahoma"/>
              </a:rPr>
              <a:t>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obiective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5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30">
                <a:latin typeface="Tahoma"/>
                <a:cs typeface="Tahoma"/>
              </a:rPr>
              <a:t>r</a:t>
            </a:r>
            <a:r>
              <a:rPr dirty="0" sz="1000" spc="-15">
                <a:latin typeface="Tahoma"/>
                <a:cs typeface="Tahoma"/>
              </a:rPr>
              <a:t>o</a:t>
            </a:r>
            <a:r>
              <a:rPr dirty="0" sz="1000" spc="-50">
                <a:latin typeface="Tahoma"/>
                <a:cs typeface="Tahoma"/>
              </a:rPr>
              <a:t>dus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80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nume,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30">
                <a:latin typeface="Tahoma"/>
                <a:cs typeface="Tahoma"/>
              </a:rPr>
              <a:t>r</a:t>
            </a:r>
            <a:r>
              <a:rPr dirty="0" sz="1000" spc="-15">
                <a:latin typeface="Tahoma"/>
                <a:cs typeface="Tahoma"/>
              </a:rPr>
              <a:t>o</a:t>
            </a:r>
            <a:r>
              <a:rPr dirty="0" sz="1000" spc="-40">
                <a:latin typeface="Tahoma"/>
                <a:cs typeface="Tahoma"/>
              </a:rPr>
              <a:t>du</a:t>
            </a:r>
            <a:r>
              <a:rPr dirty="0" sz="1000" spc="-40">
                <a:latin typeface="Tahoma"/>
                <a:cs typeface="Tahoma"/>
              </a:rPr>
              <a:t>c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25">
                <a:latin typeface="Tahoma"/>
                <a:cs typeface="Tahoma"/>
              </a:rPr>
              <a:t>at</a:t>
            </a:r>
            <a:r>
              <a:rPr dirty="0" sz="1000" spc="-60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-229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30">
                <a:latin typeface="Tahoma"/>
                <a:cs typeface="Tahoma"/>
              </a:rPr>
              <a:t>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60">
                <a:latin typeface="Tahoma"/>
                <a:cs typeface="Tahoma"/>
              </a:rPr>
              <a:t>m</a:t>
            </a:r>
            <a:r>
              <a:rPr dirty="0" sz="1000" spc="-15">
                <a:latin typeface="Tahoma"/>
                <a:cs typeface="Tahoma"/>
              </a:rPr>
              <a:t>o</a:t>
            </a:r>
            <a:r>
              <a:rPr dirty="0" sz="1000" spc="-40">
                <a:latin typeface="Tahoma"/>
                <a:cs typeface="Tahoma"/>
              </a:rPr>
              <a:t>d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endParaRPr sz="1000">
              <a:latin typeface="Tahoma"/>
              <a:cs typeface="Tahoma"/>
            </a:endParaRPr>
          </a:p>
          <a:p>
            <a:pPr marL="437515">
              <a:lnSpc>
                <a:spcPts val="1145"/>
              </a:lnSpc>
            </a:pPr>
            <a:r>
              <a:rPr dirty="0" sz="1000" spc="-20">
                <a:latin typeface="Tahoma"/>
                <a:cs typeface="Tahoma"/>
              </a:rPr>
              <a:t>distrib</a:t>
            </a:r>
            <a:r>
              <a:rPr dirty="0" sz="1000" spc="-25">
                <a:latin typeface="Tahoma"/>
                <a:cs typeface="Tahoma"/>
              </a:rPr>
              <a:t>u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Tahoma"/>
                <a:cs typeface="Tahoma"/>
              </a:rPr>
              <a:t>ie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ts val="1255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enti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legate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as</a:t>
            </a:r>
            <a:r>
              <a:rPr dirty="0" sz="1100" spc="-3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ciate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30">
                <a:latin typeface="Tahoma"/>
                <a:cs typeface="Tahoma"/>
              </a:rPr>
              <a:t>ıntre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ele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ts val="118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45">
                <a:latin typeface="Tahoma"/>
                <a:cs typeface="Tahoma"/>
              </a:rPr>
              <a:t>rofes</a:t>
            </a:r>
            <a:r>
              <a:rPr dirty="0" sz="1000" spc="-85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45">
                <a:latin typeface="Tahoma"/>
                <a:cs typeface="Tahoma"/>
              </a:rPr>
              <a:t>re</a:t>
            </a:r>
            <a:r>
              <a:rPr dirty="0" sz="1000" spc="-65">
                <a:latin typeface="Tahoma"/>
                <a:cs typeface="Tahoma"/>
              </a:rPr>
              <a:t>d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m</a:t>
            </a:r>
            <a:r>
              <a:rPr dirty="0" sz="1000" spc="-55">
                <a:latin typeface="Tahoma"/>
                <a:cs typeface="Tahoma"/>
              </a:rPr>
              <a:t>a</a:t>
            </a:r>
            <a:r>
              <a:rPr dirty="0" sz="1000" spc="5">
                <a:latin typeface="Tahoma"/>
                <a:cs typeface="Tahoma"/>
              </a:rPr>
              <a:t>i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multe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cursuri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curs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55">
                <a:latin typeface="Tahoma"/>
                <a:cs typeface="Tahoma"/>
              </a:rPr>
              <a:t>este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75">
                <a:latin typeface="Tahoma"/>
                <a:cs typeface="Tahoma"/>
              </a:rPr>
              <a:t>a</a:t>
            </a:r>
            <a:r>
              <a:rPr dirty="0" sz="1000" spc="-30">
                <a:latin typeface="Tahoma"/>
                <a:cs typeface="Tahoma"/>
              </a:rPr>
              <a:t>rte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unui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an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studiu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un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an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d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studiu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cu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40">
                <a:latin typeface="Tahoma"/>
                <a:cs typeface="Tahoma"/>
              </a:rPr>
              <a:t>rinde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mai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multe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serii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35">
                <a:latin typeface="Tahoma"/>
                <a:cs typeface="Tahoma"/>
              </a:rPr>
              <a:t>seriile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con</a:t>
            </a:r>
            <a:r>
              <a:rPr dirty="0" sz="1000" spc="-229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20">
                <a:latin typeface="Tahoma"/>
                <a:cs typeface="Tahoma"/>
              </a:rPr>
              <a:t>in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studen</a:t>
            </a:r>
            <a:r>
              <a:rPr dirty="0" sz="1000" spc="-229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5">
                <a:latin typeface="Tahoma"/>
                <a:cs typeface="Tahoma"/>
              </a:rPr>
              <a:t>i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o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50">
                <a:latin typeface="Tahoma"/>
                <a:cs typeface="Tahoma"/>
              </a:rPr>
              <a:t>ersoa</a:t>
            </a:r>
            <a:r>
              <a:rPr dirty="0" sz="1000" spc="-70">
                <a:latin typeface="Tahoma"/>
                <a:cs typeface="Tahoma"/>
              </a:rPr>
              <a:t>n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80">
                <a:latin typeface="Tahoma"/>
                <a:cs typeface="Tahoma"/>
              </a:rPr>
              <a:t>a</a:t>
            </a:r>
            <a:r>
              <a:rPr dirty="0" sz="1000" spc="-30">
                <a:latin typeface="Tahoma"/>
                <a:cs typeface="Tahoma"/>
              </a:rPr>
              <a:t>r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ca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p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30">
                <a:latin typeface="Tahoma"/>
                <a:cs typeface="Tahoma"/>
              </a:rPr>
              <a:t>arin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5">
                <a:latin typeface="Tahoma"/>
                <a:cs typeface="Tahoma"/>
              </a:rPr>
              <a:t>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alte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60">
                <a:latin typeface="Tahoma"/>
                <a:cs typeface="Tahoma"/>
              </a:rPr>
              <a:t>ersoane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o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50">
                <a:latin typeface="Tahoma"/>
                <a:cs typeface="Tahoma"/>
              </a:rPr>
              <a:t>ersoa</a:t>
            </a:r>
            <a:r>
              <a:rPr dirty="0" sz="1000" spc="-70">
                <a:latin typeface="Tahoma"/>
                <a:cs typeface="Tahoma"/>
              </a:rPr>
              <a:t>n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lucrea</a:t>
            </a:r>
            <a:r>
              <a:rPr dirty="0" sz="1000" spc="-45">
                <a:latin typeface="Tahoma"/>
                <a:cs typeface="Tahoma"/>
              </a:rPr>
              <a:t>z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-114">
                <a:latin typeface="Tahoma"/>
                <a:cs typeface="Tahoma"/>
              </a:rPr>
              <a:t> </a:t>
            </a:r>
            <a:r>
              <a:rPr dirty="0" sz="1000" spc="-420">
                <a:latin typeface="Tahoma"/>
                <a:cs typeface="Tahoma"/>
              </a:rPr>
              <a:t>ˆ</a:t>
            </a:r>
            <a:r>
              <a:rPr dirty="0" sz="1000" spc="-20">
                <a:latin typeface="Tahoma"/>
                <a:cs typeface="Tahoma"/>
              </a:rPr>
              <a:t>ıntr-o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75">
                <a:latin typeface="Tahoma"/>
                <a:cs typeface="Tahoma"/>
              </a:rPr>
              <a:t>o</a:t>
            </a:r>
            <a:r>
              <a:rPr dirty="0" sz="1000" spc="-35">
                <a:latin typeface="Tahoma"/>
                <a:cs typeface="Tahoma"/>
              </a:rPr>
              <a:t>rganiza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Tahoma"/>
                <a:cs typeface="Tahoma"/>
              </a:rPr>
              <a:t>ie</a:t>
            </a:r>
            <a:endParaRPr sz="1000">
              <a:latin typeface="Tahoma"/>
              <a:cs typeface="Tahoma"/>
            </a:endParaRPr>
          </a:p>
          <a:p>
            <a:pPr marL="300355">
              <a:lnSpc>
                <a:spcPts val="1200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45">
                <a:latin typeface="Tahoma"/>
                <a:cs typeface="Tahoma"/>
              </a:rPr>
              <a:t>o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75">
                <a:latin typeface="Tahoma"/>
                <a:cs typeface="Tahoma"/>
              </a:rPr>
              <a:t>o</a:t>
            </a:r>
            <a:r>
              <a:rPr dirty="0" sz="1000" spc="-40">
                <a:latin typeface="Tahoma"/>
                <a:cs typeface="Tahoma"/>
              </a:rPr>
              <a:t>rg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-25">
                <a:latin typeface="Tahoma"/>
                <a:cs typeface="Tahoma"/>
              </a:rPr>
              <a:t>niza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Tahoma"/>
                <a:cs typeface="Tahoma"/>
              </a:rPr>
              <a:t>ie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furnizea</a:t>
            </a:r>
            <a:r>
              <a:rPr dirty="0" sz="1000" spc="-40">
                <a:latin typeface="Tahoma"/>
                <a:cs typeface="Tahoma"/>
              </a:rPr>
              <a:t>z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o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serie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30">
                <a:latin typeface="Tahoma"/>
                <a:cs typeface="Tahoma"/>
              </a:rPr>
              <a:t>r</a:t>
            </a:r>
            <a:r>
              <a:rPr dirty="0" sz="1000" spc="-15">
                <a:latin typeface="Tahoma"/>
                <a:cs typeface="Tahoma"/>
              </a:rPr>
              <a:t>o</a:t>
            </a:r>
            <a:r>
              <a:rPr dirty="0" sz="1000" spc="-60">
                <a:latin typeface="Tahoma"/>
                <a:cs typeface="Tahoma"/>
              </a:rPr>
              <a:t>duse</a:t>
            </a:r>
            <a:endParaRPr sz="1000">
              <a:latin typeface="Tahoma"/>
              <a:cs typeface="Tahoma"/>
            </a:endParaRPr>
          </a:p>
          <a:p>
            <a:pPr marL="160655" marR="123825" indent="-148590">
              <a:lnSpc>
                <a:spcPct val="102699"/>
              </a:lnSpc>
              <a:spcBef>
                <a:spcPts val="2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55">
                <a:latin typeface="Tahoma"/>
                <a:cs typeface="Tahoma"/>
              </a:rPr>
              <a:t>rmele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datel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trebuie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90">
                <a:latin typeface="Tahoma"/>
                <a:cs typeface="Tahoma"/>
              </a:rPr>
              <a:t>s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p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0">
                <a:latin typeface="Tahoma"/>
                <a:cs typeface="Tahoma"/>
              </a:rPr>
              <a:t>astreze</a:t>
            </a:r>
            <a:r>
              <a:rPr dirty="0" sz="1100" spc="-3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enti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ile,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atributele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acest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ra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-80">
                <a:latin typeface="Tahoma"/>
                <a:cs typeface="Tahoma"/>
              </a:rPr>
              <a:t>g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25">
                <a:latin typeface="Tahoma"/>
                <a:cs typeface="Tahoma"/>
              </a:rPr>
              <a:t>aturile/as</a:t>
            </a:r>
            <a:r>
              <a:rPr dirty="0" sz="1100" spc="-5">
                <a:latin typeface="Tahoma"/>
                <a:cs typeface="Tahoma"/>
              </a:rPr>
              <a:t>o</a:t>
            </a:r>
            <a:r>
              <a:rPr dirty="0" sz="1100" spc="-35">
                <a:latin typeface="Tahoma"/>
                <a:cs typeface="Tahoma"/>
              </a:rPr>
              <a:t>cierile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30">
                <a:latin typeface="Tahoma"/>
                <a:cs typeface="Tahoma"/>
              </a:rPr>
              <a:t>ıntre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ele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12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868930">
              <a:lnSpc>
                <a:spcPct val="100000"/>
              </a:lnSpc>
            </a:pPr>
            <a:r>
              <a:rPr dirty="0" spc="-35"/>
              <a:t>Date</a:t>
            </a:r>
            <a:r>
              <a:rPr dirty="0" spc="-140"/>
              <a:t> </a:t>
            </a:r>
            <a:r>
              <a:rPr dirty="0" spc="-505"/>
              <a:t>ˆ</a:t>
            </a:r>
            <a:r>
              <a:rPr dirty="0" spc="-35"/>
              <a:t>ın</a:t>
            </a:r>
            <a:r>
              <a:rPr dirty="0" spc="10"/>
              <a:t> </a:t>
            </a:r>
            <a:r>
              <a:rPr dirty="0" spc="-35"/>
              <a:t>f</a:t>
            </a:r>
            <a:r>
              <a:rPr dirty="0" spc="-95"/>
              <a:t>o</a:t>
            </a:r>
            <a:r>
              <a:rPr dirty="0" spc="-45"/>
              <a:t>rmat</a:t>
            </a:r>
            <a:r>
              <a:rPr dirty="0" spc="10"/>
              <a:t> </a:t>
            </a:r>
            <a:r>
              <a:rPr dirty="0" spc="-35"/>
              <a:t>ta</a:t>
            </a:r>
            <a:r>
              <a:rPr dirty="0" spc="-15"/>
              <a:t>b</a:t>
            </a:r>
            <a:r>
              <a:rPr dirty="0" spc="-55"/>
              <a:t>el</a:t>
            </a:r>
            <a:r>
              <a:rPr dirty="0" spc="-110"/>
              <a:t>a</a:t>
            </a:r>
            <a:r>
              <a:rPr dirty="0" spc="-35"/>
              <a:t>r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759648"/>
            <a:ext cx="3784600" cy="2101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317500" indent="-148590">
              <a:lnSpc>
                <a:spcPct val="1026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rezent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datel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este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rmatul</a:t>
            </a:r>
            <a:r>
              <a:rPr dirty="0" sz="1100" spc="-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r>
              <a:rPr dirty="0" sz="1100" spc="-9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linii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coloane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fiec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65">
                <a:latin typeface="Tahoma"/>
                <a:cs typeface="Tahoma"/>
              </a:rPr>
              <a:t>e</a:t>
            </a:r>
            <a:r>
              <a:rPr dirty="0" sz="1100" spc="-40">
                <a:latin typeface="Tahoma"/>
                <a:cs typeface="Tahoma"/>
              </a:rPr>
              <a:t>l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re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30">
                <a:latin typeface="Tahoma"/>
                <a:cs typeface="Tahoma"/>
              </a:rPr>
              <a:t>rezin</a:t>
            </a:r>
            <a:r>
              <a:rPr dirty="0" sz="1100" spc="-4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-60">
                <a:latin typeface="Tahoma"/>
                <a:cs typeface="Tahoma"/>
              </a:rPr>
              <a:t>n</a:t>
            </a:r>
            <a:r>
              <a:rPr dirty="0" sz="1100" spc="-15">
                <a:latin typeface="Tahoma"/>
                <a:cs typeface="Tahoma"/>
              </a:rPr>
              <a:t>titate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(de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exemplu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,,studenti”)</a:t>
            </a:r>
            <a:endParaRPr sz="1100">
              <a:latin typeface="Tahoma"/>
              <a:cs typeface="Tahoma"/>
            </a:endParaRPr>
          </a:p>
          <a:p>
            <a:pPr marL="160655" marR="558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fiec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linie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din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re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30">
                <a:latin typeface="Tahoma"/>
                <a:cs typeface="Tahoma"/>
              </a:rPr>
              <a:t>rezin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intr</a:t>
            </a:r>
            <a:r>
              <a:rPr dirty="0" sz="1100" spc="-60">
                <a:latin typeface="Tahoma"/>
                <a:cs typeface="Tahoma"/>
              </a:rPr>
              <a:t>a</a:t>
            </a:r>
            <a:r>
              <a:rPr dirty="0" sz="1100" spc="-50">
                <a:latin typeface="Tahoma"/>
                <a:cs typeface="Tahoma"/>
              </a:rPr>
              <a:t>re,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u</a:t>
            </a:r>
            <a:r>
              <a:rPr dirty="0" sz="1100" spc="-55">
                <a:latin typeface="Tahoma"/>
                <a:cs typeface="Tahoma"/>
              </a:rPr>
              <a:t>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element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tipul</a:t>
            </a:r>
            <a:r>
              <a:rPr dirty="0" sz="1100" spc="-1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acelei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enti</a:t>
            </a:r>
            <a:r>
              <a:rPr dirty="0" sz="1100" spc="-25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(adi</a:t>
            </a:r>
            <a:r>
              <a:rPr dirty="0" sz="1100" spc="-35">
                <a:latin typeface="Tahoma"/>
                <a:cs typeface="Tahoma"/>
              </a:rPr>
              <a:t>c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u</a:t>
            </a:r>
            <a:r>
              <a:rPr dirty="0" sz="1100" spc="-55">
                <a:latin typeface="Tahoma"/>
                <a:cs typeface="Tahoma"/>
              </a:rPr>
              <a:t>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,,student”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real)</a:t>
            </a:r>
            <a:endParaRPr sz="1100">
              <a:latin typeface="Tahoma"/>
              <a:cs typeface="Tahoma"/>
            </a:endParaRPr>
          </a:p>
          <a:p>
            <a:pPr marL="160655" marR="33845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fiec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coloa</a:t>
            </a:r>
            <a:r>
              <a:rPr dirty="0" sz="1100" spc="-60">
                <a:latin typeface="Tahoma"/>
                <a:cs typeface="Tahoma"/>
              </a:rPr>
              <a:t>n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55">
                <a:latin typeface="Tahoma"/>
                <a:cs typeface="Tahoma"/>
              </a:rPr>
              <a:t>ınseam</a:t>
            </a:r>
            <a:r>
              <a:rPr dirty="0" sz="1100" spc="-75">
                <a:latin typeface="Tahoma"/>
                <a:cs typeface="Tahoma"/>
              </a:rPr>
              <a:t>n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atribute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ale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studentului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(nume,</a:t>
            </a:r>
            <a:r>
              <a:rPr dirty="0" sz="1100" spc="-3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gru</a:t>
            </a:r>
            <a:r>
              <a:rPr dirty="0" sz="1100" spc="-60">
                <a:latin typeface="Tahoma"/>
                <a:cs typeface="Tahoma"/>
              </a:rPr>
              <a:t>p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45">
                <a:latin typeface="Tahoma"/>
                <a:cs typeface="Tahoma"/>
              </a:rPr>
              <a:t>a,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no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45">
                <a:latin typeface="Tahoma"/>
                <a:cs typeface="Tahoma"/>
              </a:rPr>
              <a:t>a,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username,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l</a:t>
            </a:r>
            <a:r>
              <a:rPr dirty="0" sz="1100" spc="-5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cul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na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terii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etc.)</a:t>
            </a:r>
            <a:endParaRPr sz="1100">
              <a:latin typeface="Tahoma"/>
              <a:cs typeface="Tahoma"/>
            </a:endParaRPr>
          </a:p>
          <a:p>
            <a:pPr marL="160655" marR="26606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exista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referi</a:t>
            </a:r>
            <a:r>
              <a:rPr dirty="0" sz="1100" spc="-55">
                <a:latin typeface="Tahoma"/>
                <a:cs typeface="Tahoma"/>
              </a:rPr>
              <a:t>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30">
                <a:latin typeface="Tahoma"/>
                <a:cs typeface="Tahoma"/>
              </a:rPr>
              <a:t>ıntre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70">
                <a:latin typeface="Tahoma"/>
                <a:cs typeface="Tahoma"/>
              </a:rPr>
              <a:t>ele;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coloa</a:t>
            </a:r>
            <a:r>
              <a:rPr dirty="0" sz="1100" spc="-60">
                <a:latin typeface="Tahoma"/>
                <a:cs typeface="Tahoma"/>
              </a:rPr>
              <a:t>n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este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referi</a:t>
            </a:r>
            <a:r>
              <a:rPr dirty="0" sz="1100" spc="-55">
                <a:latin typeface="Tahoma"/>
                <a:cs typeface="Tahoma"/>
              </a:rPr>
              <a:t>n</a:t>
            </a:r>
            <a:r>
              <a:rPr dirty="0" sz="1100" spc="-270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42">
                <a:latin typeface="Lucida Sans Unicode"/>
                <a:cs typeface="Lucida Sans Unicode"/>
              </a:rPr>
              <a:t> 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40">
                <a:latin typeface="Tahoma"/>
                <a:cs typeface="Tahoma"/>
              </a:rPr>
              <a:t>atre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al</a:t>
            </a:r>
            <a:r>
              <a:rPr dirty="0" sz="1100" spc="-20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intr</a:t>
            </a:r>
            <a:r>
              <a:rPr dirty="0" sz="1100" spc="-6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din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alt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din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acela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ierele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s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readsheet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(</a:t>
            </a:r>
            <a:r>
              <a:rPr dirty="0" sz="1100" spc="-20">
                <a:latin typeface="Tahoma"/>
                <a:cs typeface="Tahoma"/>
              </a:rPr>
              <a:t>.</a:t>
            </a:r>
            <a:r>
              <a:rPr dirty="0" sz="1100" spc="-45">
                <a:latin typeface="Tahoma"/>
                <a:cs typeface="Tahoma"/>
              </a:rPr>
              <a:t>x</a:t>
            </a:r>
            <a:r>
              <a:rPr dirty="0" sz="1100">
                <a:latin typeface="Tahoma"/>
                <a:cs typeface="Tahoma"/>
              </a:rPr>
              <a:t>l</a:t>
            </a:r>
            <a:r>
              <a:rPr dirty="0" sz="1100" spc="-75">
                <a:latin typeface="Tahoma"/>
                <a:cs typeface="Tahoma"/>
              </a:rPr>
              <a:t>s</a:t>
            </a:r>
            <a:r>
              <a:rPr dirty="0" sz="1100" spc="-35">
                <a:latin typeface="Tahoma"/>
                <a:cs typeface="Tahoma"/>
              </a:rPr>
              <a:t>,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.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ds)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sunt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60">
                <a:latin typeface="Tahoma"/>
                <a:cs typeface="Tahoma"/>
              </a:rPr>
              <a:t>rme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75">
                <a:latin typeface="Tahoma"/>
                <a:cs typeface="Tahoma"/>
              </a:rPr>
              <a:t>s</a:t>
            </a:r>
            <a:r>
              <a:rPr dirty="0" sz="1100">
                <a:latin typeface="Tahoma"/>
                <a:cs typeface="Tahoma"/>
              </a:rPr>
              <a:t>t</a:t>
            </a:r>
            <a:r>
              <a:rPr dirty="0" sz="1100" spc="-5">
                <a:latin typeface="Tahoma"/>
                <a:cs typeface="Tahoma"/>
              </a:rPr>
              <a:t>r</a:t>
            </a:r>
            <a:r>
              <a:rPr dirty="0" sz="1100" spc="-40">
                <a:latin typeface="Tahoma"/>
                <a:cs typeface="Tahoma"/>
              </a:rPr>
              <a:t>uc</a:t>
            </a:r>
            <a:r>
              <a:rPr dirty="0" sz="1100" spc="-10">
                <a:latin typeface="Tahoma"/>
                <a:cs typeface="Tahoma"/>
              </a:rPr>
              <a:t>t</a:t>
            </a:r>
            <a:r>
              <a:rPr dirty="0" sz="1100" spc="-25">
                <a:latin typeface="Tahoma"/>
                <a:cs typeface="Tahoma"/>
              </a:rPr>
              <a:t>u</a:t>
            </a:r>
            <a:r>
              <a:rPr dirty="0" sz="1100" spc="-40">
                <a:latin typeface="Tahoma"/>
                <a:cs typeface="Tahoma"/>
              </a:rPr>
              <a:t>rate</a:t>
            </a:r>
            <a:endParaRPr sz="1100">
              <a:latin typeface="Tahoma"/>
              <a:cs typeface="Tahoma"/>
            </a:endParaRPr>
          </a:p>
          <a:p>
            <a:pPr marL="142240">
              <a:lnSpc>
                <a:spcPct val="100000"/>
              </a:lnSpc>
              <a:spcBef>
                <a:spcPts val="35"/>
              </a:spcBef>
            </a:pP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r>
              <a:rPr dirty="0" sz="1100" spc="-9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13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359025">
              <a:lnSpc>
                <a:spcPct val="100000"/>
              </a:lnSpc>
            </a:pPr>
            <a:r>
              <a:rPr dirty="0" spc="-40"/>
              <a:t>Prezent</a:t>
            </a:r>
            <a:r>
              <a:rPr dirty="0" spc="-80"/>
              <a:t>a</a:t>
            </a:r>
            <a:r>
              <a:rPr dirty="0" spc="-75"/>
              <a:t>rea</a:t>
            </a:r>
            <a:r>
              <a:rPr dirty="0" spc="10"/>
              <a:t> </a:t>
            </a:r>
            <a:r>
              <a:rPr dirty="0" spc="-405"/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82">
                <a:latin typeface="Lucida Sans Unicode"/>
                <a:cs typeface="Lucida Sans Unicode"/>
              </a:rPr>
              <a:t> </a:t>
            </a:r>
            <a:r>
              <a:rPr dirty="0" sz="1200"/>
              <a:t>i</a:t>
            </a:r>
            <a:r>
              <a:rPr dirty="0" sz="1200" spc="10"/>
              <a:t> </a:t>
            </a:r>
            <a:r>
              <a:rPr dirty="0" sz="1200" spc="-40"/>
              <a:t>st</a:t>
            </a:r>
            <a:r>
              <a:rPr dirty="0" sz="1200" spc="-25"/>
              <a:t>o</a:t>
            </a:r>
            <a:r>
              <a:rPr dirty="0" sz="1200" spc="-50"/>
              <a:t>c</a:t>
            </a:r>
            <a:r>
              <a:rPr dirty="0" sz="1200" spc="-95"/>
              <a:t>a</a:t>
            </a:r>
            <a:r>
              <a:rPr dirty="0" sz="1200" spc="-75"/>
              <a:t>rea</a:t>
            </a:r>
            <a:r>
              <a:rPr dirty="0" sz="1200" spc="15"/>
              <a:t> </a:t>
            </a:r>
            <a:r>
              <a:rPr dirty="0" sz="1200" spc="-50"/>
              <a:t>datel</a:t>
            </a:r>
            <a:r>
              <a:rPr dirty="0" sz="1200" spc="-95"/>
              <a:t>o</a:t>
            </a:r>
            <a:r>
              <a:rPr dirty="0" sz="1200" spc="-35"/>
              <a:t>r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844811"/>
            <a:ext cx="3784600" cy="1854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17780" indent="-148590">
              <a:lnSpc>
                <a:spcPct val="102699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multe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sunt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rezentate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30">
                <a:latin typeface="Tahoma"/>
                <a:cs typeface="Tahoma"/>
              </a:rPr>
              <a:t>ıntr-un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inteligibil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oamenil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ur</a:t>
            </a:r>
            <a:r>
              <a:rPr dirty="0" sz="1100" spc="-80">
                <a:latin typeface="Tahoma"/>
                <a:cs typeface="Tahoma"/>
              </a:rPr>
              <a:t>m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30">
                <a:latin typeface="Tahoma"/>
                <a:cs typeface="Tahoma"/>
              </a:rPr>
              <a:t>arite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multimedia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(video,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audio:</a:t>
            </a:r>
            <a:r>
              <a:rPr dirty="0" sz="1100" spc="13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v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40">
                <a:latin typeface="Tahoma"/>
                <a:cs typeface="Tahoma"/>
              </a:rPr>
              <a:t>azute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ascultate)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1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text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(citite)</a:t>
            </a:r>
            <a:endParaRPr sz="1100">
              <a:latin typeface="Tahoma"/>
              <a:cs typeface="Tahoma"/>
            </a:endParaRPr>
          </a:p>
          <a:p>
            <a:pPr marL="160655" marR="6032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cel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mai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adesea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v</a:t>
            </a:r>
            <a:r>
              <a:rPr dirty="0" sz="1100" spc="-85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reze</a:t>
            </a:r>
            <a:r>
              <a:rPr dirty="0" sz="1100" spc="-25">
                <a:latin typeface="Tahoma"/>
                <a:cs typeface="Tahoma"/>
              </a:rPr>
              <a:t>nt</a:t>
            </a:r>
            <a:r>
              <a:rPr dirty="0" sz="1100" spc="-3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text: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nume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ersoane,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nume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evenimente,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costuri,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nume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60">
                <a:latin typeface="Tahoma"/>
                <a:cs typeface="Tahoma"/>
              </a:rPr>
              <a:t>duse,</a:t>
            </a:r>
            <a:r>
              <a:rPr dirty="0" sz="1100" spc="-4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identificat</a:t>
            </a:r>
            <a:r>
              <a:rPr dirty="0" sz="1100" spc="-65">
                <a:latin typeface="Tahoma"/>
                <a:cs typeface="Tahoma"/>
              </a:rPr>
              <a:t>o</a:t>
            </a:r>
            <a:r>
              <a:rPr dirty="0" sz="1100" spc="-10">
                <a:latin typeface="Tahoma"/>
                <a:cs typeface="Tahoma"/>
              </a:rPr>
              <a:t>ri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60">
                <a:latin typeface="Tahoma"/>
                <a:cs typeface="Tahoma"/>
              </a:rPr>
              <a:t>duse,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con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inut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60">
                <a:latin typeface="Tahoma"/>
                <a:cs typeface="Tahoma"/>
              </a:rPr>
              <a:t>cume</a:t>
            </a:r>
            <a:r>
              <a:rPr dirty="0" sz="1100" spc="-60">
                <a:latin typeface="Tahoma"/>
                <a:cs typeface="Tahoma"/>
              </a:rPr>
              <a:t>n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-35">
                <a:latin typeface="Tahoma"/>
                <a:cs typeface="Tahoma"/>
              </a:rPr>
              <a:t>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con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inut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lec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curs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etc.</a:t>
            </a:r>
            <a:endParaRPr sz="1100">
              <a:latin typeface="Tahoma"/>
              <a:cs typeface="Tahoma"/>
            </a:endParaRPr>
          </a:p>
          <a:p>
            <a:pPr marL="160655" marR="104139" indent="-148590">
              <a:lnSpc>
                <a:spcPct val="102699"/>
              </a:lnSpc>
              <a:spcBef>
                <a:spcPts val="2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rezent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se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face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text,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>
                <a:latin typeface="Tahoma"/>
                <a:cs typeface="Tahoma"/>
              </a:rPr>
              <a:t>ı</a:t>
            </a:r>
            <a:r>
              <a:rPr dirty="0" sz="1100" spc="-55">
                <a:latin typeface="Tahoma"/>
                <a:cs typeface="Tahoma"/>
              </a:rPr>
              <a:t>n</a:t>
            </a:r>
            <a:r>
              <a:rPr dirty="0" sz="1100" spc="-3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-10">
                <a:latin typeface="Tahoma"/>
                <a:cs typeface="Tahoma"/>
              </a:rPr>
              <a:t>xt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(structurat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nestructurat)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15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635375">
              <a:lnSpc>
                <a:spcPct val="100000"/>
              </a:lnSpc>
            </a:pPr>
            <a:r>
              <a:rPr dirty="0" spc="-40"/>
              <a:t>Serializ</a:t>
            </a:r>
            <a:r>
              <a:rPr dirty="0" spc="-90"/>
              <a:t>a</a:t>
            </a:r>
            <a:r>
              <a:rPr dirty="0" spc="-75"/>
              <a:t>re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984791"/>
            <a:ext cx="3781425" cy="15132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302260" indent="-148590">
              <a:lnSpc>
                <a:spcPct val="102699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transf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structuril</a:t>
            </a:r>
            <a:r>
              <a:rPr dirty="0" sz="1100" spc="-6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date/obiectel</a:t>
            </a:r>
            <a:r>
              <a:rPr dirty="0" sz="1100" spc="-7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ıntr-o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cabi</a:t>
            </a:r>
            <a:r>
              <a:rPr dirty="0" sz="1100" spc="-25">
                <a:latin typeface="Tahoma"/>
                <a:cs typeface="Tahoma"/>
              </a:rPr>
              <a:t>l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(de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obicei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ier)</a:t>
            </a:r>
            <a:endParaRPr sz="1100">
              <a:latin typeface="Tahoma"/>
              <a:cs typeface="Tahoma"/>
            </a:endParaRPr>
          </a:p>
          <a:p>
            <a:pPr marL="160655" marR="17208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se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55">
                <a:latin typeface="Tahoma"/>
                <a:cs typeface="Tahoma"/>
              </a:rPr>
              <a:t>refe</a:t>
            </a:r>
            <a:r>
              <a:rPr dirty="0" sz="1100" spc="-60">
                <a:latin typeface="Tahoma"/>
                <a:cs typeface="Tahoma"/>
              </a:rPr>
              <a:t>r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60">
                <a:latin typeface="Tahoma"/>
                <a:cs typeface="Tahoma"/>
              </a:rPr>
              <a:t>m</a:t>
            </a:r>
            <a:r>
              <a:rPr dirty="0" sz="1100" spc="-60">
                <a:latin typeface="Tahoma"/>
                <a:cs typeface="Tahoma"/>
              </a:rPr>
              <a:t>a</a:t>
            </a:r>
            <a:r>
              <a:rPr dirty="0" sz="1100" spc="25">
                <a:latin typeface="Tahoma"/>
                <a:cs typeface="Tahoma"/>
              </a:rPr>
              <a:t>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stand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rd,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90">
                <a:latin typeface="Tahoma"/>
                <a:cs typeface="Tahoma"/>
              </a:rPr>
              <a:t>s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35">
                <a:latin typeface="Tahoma"/>
                <a:cs typeface="Tahoma"/>
              </a:rPr>
              <a:t>oa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folosit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diverse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aplic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Tahoma"/>
                <a:cs typeface="Tahoma"/>
              </a:rPr>
              <a:t>ii/limbaje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99"/>
              </a:lnSpc>
              <a:spcBef>
                <a:spcPts val="2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latin typeface="Tahoma"/>
                <a:cs typeface="Tahoma"/>
              </a:rPr>
              <a:t>exemple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45">
                <a:latin typeface="Tahoma"/>
                <a:cs typeface="Tahoma"/>
              </a:rPr>
              <a:t>rmate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serializate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text: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15">
                <a:latin typeface="Tahoma"/>
                <a:cs typeface="Tahoma"/>
              </a:rPr>
              <a:t>JSON,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50">
                <a:latin typeface="Tahoma"/>
                <a:cs typeface="Tahoma"/>
              </a:rPr>
              <a:t>XML,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>
                <a:latin typeface="Tahoma"/>
                <a:cs typeface="Tahoma"/>
              </a:rPr>
              <a:t>Y</a:t>
            </a:r>
            <a:r>
              <a:rPr dirty="0" sz="1100" spc="70">
                <a:latin typeface="Tahoma"/>
                <a:cs typeface="Tahoma"/>
              </a:rPr>
              <a:t>AML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Python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se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oate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folosi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dulul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Pickle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chea</a:t>
            </a:r>
            <a:r>
              <a:rPr dirty="0" sz="1100" spc="-55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endParaRPr sz="1100">
              <a:latin typeface="Tahoma"/>
              <a:cs typeface="Tahoma"/>
            </a:endParaRPr>
          </a:p>
          <a:p>
            <a:pPr marL="142240">
              <a:lnSpc>
                <a:spcPct val="100000"/>
              </a:lnSpc>
              <a:spcBef>
                <a:spcPts val="35"/>
              </a:spcBef>
            </a:pP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16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479675">
              <a:lnSpc>
                <a:spcPct val="100000"/>
              </a:lnSpc>
            </a:pPr>
            <a:r>
              <a:rPr dirty="0"/>
              <a:t>F</a:t>
            </a:r>
            <a:r>
              <a:rPr dirty="0" spc="-105"/>
              <a:t>o</a:t>
            </a:r>
            <a:r>
              <a:rPr dirty="0" spc="-45"/>
              <a:t>rmat</a:t>
            </a:r>
            <a:r>
              <a:rPr dirty="0" spc="10"/>
              <a:t> </a:t>
            </a:r>
            <a:r>
              <a:rPr dirty="0" spc="-35"/>
              <a:t>text</a:t>
            </a:r>
            <a:r>
              <a:rPr dirty="0" spc="10"/>
              <a:t> </a:t>
            </a:r>
            <a:r>
              <a:rPr dirty="0" spc="-65"/>
              <a:t>vs.</a:t>
            </a:r>
            <a:r>
              <a:rPr dirty="0" spc="145"/>
              <a:t> </a:t>
            </a:r>
            <a:r>
              <a:rPr dirty="0" spc="-35"/>
              <a:t>f</a:t>
            </a:r>
            <a:r>
              <a:rPr dirty="0" spc="-95"/>
              <a:t>o</a:t>
            </a:r>
            <a:r>
              <a:rPr dirty="0" spc="-45"/>
              <a:t>rmat</a:t>
            </a:r>
            <a:r>
              <a:rPr dirty="0" spc="15"/>
              <a:t> </a:t>
            </a:r>
            <a:r>
              <a:rPr dirty="0" spc="-50"/>
              <a:t>bin</a:t>
            </a:r>
            <a:r>
              <a:rPr dirty="0" spc="-95"/>
              <a:t>a</a:t>
            </a:r>
            <a:r>
              <a:rPr dirty="0" spc="-35"/>
              <a:t>r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56387" y="854849"/>
            <a:ext cx="1742439" cy="2118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77520">
              <a:lnSpc>
                <a:spcPct val="100000"/>
              </a:lnSpc>
            </a:pPr>
            <a:r>
              <a:rPr dirty="0" sz="1100" spc="-10" b="1">
                <a:latin typeface="Trebuchet MS"/>
                <a:cs typeface="Trebuchet MS"/>
              </a:rPr>
              <a:t>F</a:t>
            </a:r>
            <a:r>
              <a:rPr dirty="0" sz="1100" spc="-60" b="1">
                <a:latin typeface="Trebuchet MS"/>
                <a:cs typeface="Trebuchet MS"/>
              </a:rPr>
              <a:t>o</a:t>
            </a:r>
            <a:r>
              <a:rPr dirty="0" sz="1100" spc="-20" b="1">
                <a:latin typeface="Trebuchet MS"/>
                <a:cs typeface="Trebuchet MS"/>
              </a:rPr>
              <a:t>rmat</a:t>
            </a:r>
            <a:r>
              <a:rPr dirty="0" sz="1100" spc="65" b="1">
                <a:latin typeface="Trebuchet MS"/>
                <a:cs typeface="Trebuchet MS"/>
              </a:rPr>
              <a:t> </a:t>
            </a:r>
            <a:r>
              <a:rPr dirty="0" sz="1100" spc="-35" b="1">
                <a:latin typeface="Trebuchet MS"/>
                <a:cs typeface="Trebuchet MS"/>
              </a:rPr>
              <a:t>text</a:t>
            </a: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Tahoma"/>
                <a:cs typeface="Tahoma"/>
              </a:rPr>
              <a:t>citibil,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ASC</a:t>
            </a:r>
            <a:r>
              <a:rPr dirty="0" sz="1100" spc="20">
                <a:latin typeface="Tahoma"/>
                <a:cs typeface="Tahoma"/>
              </a:rPr>
              <a:t>I</a:t>
            </a:r>
            <a:r>
              <a:rPr dirty="0" sz="1100" spc="-110">
                <a:latin typeface="Tahoma"/>
                <a:cs typeface="Tahoma"/>
              </a:rPr>
              <a:t>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u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editat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p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40">
                <a:latin typeface="Tahoma"/>
                <a:cs typeface="Tahoma"/>
              </a:rPr>
              <a:t>rcurs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fo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rte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15">
                <a:latin typeface="Tahoma"/>
                <a:cs typeface="Tahoma"/>
              </a:rPr>
              <a:t>rtabil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latin typeface="Tahoma"/>
                <a:cs typeface="Tahoma"/>
              </a:rPr>
              <a:t>spa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cupat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mai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60655" marR="6413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">
                <a:latin typeface="Tahoma"/>
                <a:cs typeface="Tahoma"/>
              </a:rPr>
              <a:t>util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relativ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mici,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ce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p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50">
                <a:latin typeface="Tahoma"/>
                <a:cs typeface="Tahoma"/>
              </a:rPr>
              <a:t>rcurse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oameni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99"/>
              </a:lnSpc>
              <a:spcBef>
                <a:spcPts val="2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nu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fo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25">
                <a:latin typeface="Tahoma"/>
                <a:cs typeface="Tahoma"/>
              </a:rPr>
              <a:t>t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divers,</a:t>
            </a:r>
            <a:r>
              <a:rPr dirty="0" sz="1100" spc="-3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folosim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cuvinte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c</a:t>
            </a:r>
            <a:r>
              <a:rPr dirty="0" sz="1100" spc="-50">
                <a:latin typeface="Tahoma"/>
                <a:cs typeface="Tahoma"/>
              </a:rPr>
              <a:t>tere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40393" y="611162"/>
            <a:ext cx="1769745" cy="2631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47040">
              <a:lnSpc>
                <a:spcPct val="100000"/>
              </a:lnSpc>
            </a:pPr>
            <a:r>
              <a:rPr dirty="0" sz="1100" spc="-10" b="1">
                <a:latin typeface="Trebuchet MS"/>
                <a:cs typeface="Trebuchet MS"/>
              </a:rPr>
              <a:t>F</a:t>
            </a:r>
            <a:r>
              <a:rPr dirty="0" sz="1100" spc="-60" b="1">
                <a:latin typeface="Trebuchet MS"/>
                <a:cs typeface="Trebuchet MS"/>
              </a:rPr>
              <a:t>o</a:t>
            </a:r>
            <a:r>
              <a:rPr dirty="0" sz="1100" spc="-20" b="1">
                <a:latin typeface="Trebuchet MS"/>
                <a:cs typeface="Trebuchet MS"/>
              </a:rPr>
              <a:t>rmat</a:t>
            </a:r>
            <a:r>
              <a:rPr dirty="0" sz="1100" spc="65" b="1">
                <a:latin typeface="Trebuchet MS"/>
                <a:cs typeface="Trebuchet MS"/>
              </a:rPr>
              <a:t> </a:t>
            </a:r>
            <a:r>
              <a:rPr dirty="0" sz="1100" spc="-35" b="1">
                <a:latin typeface="Trebuchet MS"/>
                <a:cs typeface="Trebuchet MS"/>
              </a:rPr>
              <a:t>bin</a:t>
            </a:r>
            <a:r>
              <a:rPr dirty="0" sz="1100" spc="-70" b="1">
                <a:latin typeface="Trebuchet MS"/>
                <a:cs typeface="Trebuchet MS"/>
              </a:rPr>
              <a:t>a</a:t>
            </a:r>
            <a:r>
              <a:rPr dirty="0" sz="1100" spc="-65" b="1">
                <a:latin typeface="Trebuchet MS"/>
                <a:cs typeface="Trebuchet MS"/>
              </a:rPr>
              <a:t>r</a:t>
            </a: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1300">
              <a:latin typeface="Times New Roman"/>
              <a:cs typeface="Times New Roman"/>
            </a:endParaRPr>
          </a:p>
          <a:p>
            <a:pPr marL="160655" marR="104139" indent="-148590">
              <a:lnSpc>
                <a:spcPct val="1026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nu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oate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ins</a:t>
            </a:r>
            <a:r>
              <a:rPr dirty="0" sz="1100" spc="-25">
                <a:latin typeface="Tahoma"/>
                <a:cs typeface="Tahoma"/>
              </a:rPr>
              <a:t>p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-10">
                <a:latin typeface="Tahoma"/>
                <a:cs typeface="Tahoma"/>
              </a:rPr>
              <a:t>ctat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ersoa</a:t>
            </a:r>
            <a:r>
              <a:rPr dirty="0" sz="1100" spc="-85">
                <a:latin typeface="Tahoma"/>
                <a:cs typeface="Tahoma"/>
              </a:rPr>
              <a:t>n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60655" marR="22923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nevoie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aplic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ie </a:t>
            </a:r>
            <a:r>
              <a:rPr dirty="0" sz="1100" spc="-35">
                <a:latin typeface="Tahoma"/>
                <a:cs typeface="Tahoma"/>
              </a:rPr>
              <a:t>dedica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59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˘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citire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dific</a:t>
            </a:r>
            <a:r>
              <a:rPr dirty="0" sz="1100" spc="-6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60655" marR="22987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25">
                <a:latin typeface="Tahoma"/>
                <a:cs typeface="Tahoma"/>
              </a:rPr>
              <a:t>osibil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90">
                <a:latin typeface="Tahoma"/>
                <a:cs typeface="Tahoma"/>
              </a:rPr>
              <a:t>s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fie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dificil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deschis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al</a:t>
            </a:r>
            <a:r>
              <a:rPr dirty="0" sz="1100" spc="-2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aplic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ie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eficient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c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spa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iu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oate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folosi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o</a:t>
            </a:r>
            <a:r>
              <a:rPr dirty="0" sz="1100" spc="-15">
                <a:latin typeface="Tahoma"/>
                <a:cs typeface="Tahoma"/>
              </a:rPr>
              <a:t>ri</a:t>
            </a:r>
            <a:r>
              <a:rPr dirty="0" sz="1100" spc="-35">
                <a:latin typeface="Tahoma"/>
                <a:cs typeface="Tahoma"/>
              </a:rPr>
              <a:t>c</a:t>
            </a:r>
            <a:r>
              <a:rPr dirty="0" sz="1100" spc="-595">
                <a:latin typeface="Tahoma"/>
                <a:cs typeface="Tahoma"/>
              </a:rPr>
              <a:t>ˆ</a:t>
            </a:r>
            <a:r>
              <a:rPr dirty="0" sz="1100" spc="-15">
                <a:latin typeface="Tahoma"/>
                <a:cs typeface="Tahoma"/>
              </a:rPr>
              <a:t>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10">
                <a:latin typeface="Tahoma"/>
                <a:cs typeface="Tahoma"/>
              </a:rPr>
              <a:t>ri</a:t>
            </a:r>
            <a:endParaRPr sz="1100">
              <a:latin typeface="Tahoma"/>
              <a:cs typeface="Tahoma"/>
            </a:endParaRPr>
          </a:p>
          <a:p>
            <a:pPr marL="160655" marR="252729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flexibilitate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comple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la</a:t>
            </a:r>
            <a:r>
              <a:rPr dirty="0" sz="1100" spc="-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dul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st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20">
                <a:latin typeface="Tahoma"/>
                <a:cs typeface="Tahoma"/>
              </a:rPr>
              <a:t>uct</a:t>
            </a:r>
            <a:r>
              <a:rPr dirty="0" sz="1100" spc="-60">
                <a:latin typeface="Tahoma"/>
                <a:cs typeface="Tahoma"/>
              </a:rPr>
              <a:t>u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17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524885">
              <a:lnSpc>
                <a:spcPct val="100000"/>
              </a:lnSpc>
            </a:pPr>
            <a:r>
              <a:rPr dirty="0"/>
              <a:t>F</a:t>
            </a:r>
            <a:r>
              <a:rPr dirty="0" spc="-105"/>
              <a:t>o</a:t>
            </a:r>
            <a:r>
              <a:rPr dirty="0" spc="-45"/>
              <a:t>rmat</a:t>
            </a:r>
            <a:r>
              <a:rPr dirty="0" spc="10"/>
              <a:t> </a:t>
            </a:r>
            <a:r>
              <a:rPr dirty="0" spc="-35"/>
              <a:t>text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050147"/>
            <a:ext cx="3422015" cy="13754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21590" indent="-148590">
              <a:lnSpc>
                <a:spcPct val="1026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con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ine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cuvinte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45">
                <a:latin typeface="Tahoma"/>
                <a:cs typeface="Tahoma"/>
              </a:rPr>
              <a:t>ractere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descrie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obiectele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 </a:t>
            </a:r>
            <a:r>
              <a:rPr dirty="0" sz="1100" spc="-25">
                <a:latin typeface="Tahoma"/>
                <a:cs typeface="Tahoma"/>
              </a:rPr>
              <a:t>structurile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identificat</a:t>
            </a:r>
            <a:r>
              <a:rPr dirty="0" sz="1100" spc="-65">
                <a:latin typeface="Tahoma"/>
                <a:cs typeface="Tahoma"/>
              </a:rPr>
              <a:t>o</a:t>
            </a:r>
            <a:r>
              <a:rPr dirty="0" sz="1100" spc="-20">
                <a:latin typeface="Tahoma"/>
                <a:cs typeface="Tahoma"/>
              </a:rPr>
              <a:t>ri,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ro</a:t>
            </a:r>
            <a:r>
              <a:rPr dirty="0" sz="1100" spc="-85">
                <a:latin typeface="Tahoma"/>
                <a:cs typeface="Tahoma"/>
              </a:rPr>
              <a:t>p</a:t>
            </a:r>
            <a:r>
              <a:rPr dirty="0" sz="1100" spc="-25">
                <a:latin typeface="Tahoma"/>
                <a:cs typeface="Tahoma"/>
              </a:rPr>
              <a:t>rie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Tahoma"/>
                <a:cs typeface="Tahoma"/>
              </a:rPr>
              <a:t>i,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-80">
                <a:latin typeface="Tahoma"/>
                <a:cs typeface="Tahoma"/>
              </a:rPr>
              <a:t>g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25">
                <a:latin typeface="Tahoma"/>
                <a:cs typeface="Tahoma"/>
              </a:rPr>
              <a:t>aturi,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ier</a:t>
            </a:r>
            <a:r>
              <a:rPr dirty="0" sz="1100" spc="-90">
                <a:latin typeface="Tahoma"/>
                <a:cs typeface="Tahoma"/>
              </a:rPr>
              <a:t>a</a:t>
            </a:r>
            <a:r>
              <a:rPr dirty="0" sz="1100" spc="-40">
                <a:latin typeface="Tahoma"/>
                <a:cs typeface="Tahoma"/>
              </a:rPr>
              <a:t>rhie,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liste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30">
                <a:latin typeface="Tahoma"/>
                <a:cs typeface="Tahoma"/>
              </a:rPr>
              <a:t>relucrat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aplic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ie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oate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30">
                <a:latin typeface="Tahoma"/>
                <a:cs typeface="Tahoma"/>
              </a:rPr>
              <a:t>relucrat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edit</a:t>
            </a:r>
            <a:r>
              <a:rPr dirty="0" sz="1100" spc="-7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(sau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exclusiv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u</a:t>
            </a:r>
            <a:r>
              <a:rPr dirty="0" sz="1100" spc="-55">
                <a:latin typeface="Tahoma"/>
                <a:cs typeface="Tahoma"/>
              </a:rPr>
              <a:t>n</a:t>
            </a:r>
            <a:r>
              <a:rPr dirty="0" sz="1100" spc="-3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edit</a:t>
            </a:r>
            <a:r>
              <a:rPr dirty="0" sz="1100" spc="-70">
                <a:latin typeface="Tahoma"/>
                <a:cs typeface="Tahoma"/>
              </a:rPr>
              <a:t>o</a:t>
            </a:r>
            <a:r>
              <a:rPr dirty="0" sz="1100" spc="-15">
                <a:latin typeface="Tahoma"/>
                <a:cs typeface="Tahoma"/>
              </a:rPr>
              <a:t>r)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diverse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clase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45">
                <a:latin typeface="Tahoma"/>
                <a:cs typeface="Tahoma"/>
              </a:rPr>
              <a:t>rmate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18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394585">
              <a:lnSpc>
                <a:spcPct val="100000"/>
              </a:lnSpc>
            </a:pPr>
            <a:r>
              <a:rPr dirty="0" spc="-35"/>
              <a:t>Date</a:t>
            </a:r>
            <a:r>
              <a:rPr dirty="0" spc="-140"/>
              <a:t> </a:t>
            </a:r>
            <a:r>
              <a:rPr dirty="0" spc="-505"/>
              <a:t>ˆ</a:t>
            </a:r>
            <a:r>
              <a:rPr dirty="0" spc="-35"/>
              <a:t>ın</a:t>
            </a:r>
            <a:r>
              <a:rPr dirty="0" spc="10"/>
              <a:t> </a:t>
            </a:r>
            <a:r>
              <a:rPr dirty="0" spc="-35"/>
              <a:t>f</a:t>
            </a:r>
            <a:r>
              <a:rPr dirty="0" spc="-95"/>
              <a:t>o</a:t>
            </a:r>
            <a:r>
              <a:rPr dirty="0" spc="-45"/>
              <a:t>rmat</a:t>
            </a:r>
            <a:r>
              <a:rPr dirty="0" spc="10"/>
              <a:t> </a:t>
            </a:r>
            <a:r>
              <a:rPr dirty="0" spc="-40"/>
              <a:t>atribut-valo</a:t>
            </a:r>
            <a:r>
              <a:rPr dirty="0" spc="-85"/>
              <a:t>a</a:t>
            </a:r>
            <a:r>
              <a:rPr dirty="0" spc="-75"/>
              <a:t>re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121839"/>
            <a:ext cx="3784600" cy="1169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32384" indent="-148590">
              <a:lnSpc>
                <a:spcPct val="1026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nu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exis</a:t>
            </a:r>
            <a:r>
              <a:rPr dirty="0" sz="1100" spc="-40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obiecte/enti</a:t>
            </a:r>
            <a:r>
              <a:rPr dirty="0" sz="1100" spc="-2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Tahoma"/>
                <a:cs typeface="Tahoma"/>
              </a:rPr>
              <a:t>i,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ci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do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ro</a:t>
            </a:r>
            <a:r>
              <a:rPr dirty="0" sz="1100" spc="-85">
                <a:latin typeface="Tahoma"/>
                <a:cs typeface="Tahoma"/>
              </a:rPr>
              <a:t>p</a:t>
            </a:r>
            <a:r>
              <a:rPr dirty="0" sz="1100" spc="-25">
                <a:latin typeface="Tahoma"/>
                <a:cs typeface="Tahoma"/>
              </a:rPr>
              <a:t>rie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Tahoma"/>
                <a:cs typeface="Tahoma"/>
              </a:rPr>
              <a:t>i/atribute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val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10">
                <a:latin typeface="Tahoma"/>
                <a:cs typeface="Tahoma"/>
              </a:rPr>
              <a:t>ri</a:t>
            </a:r>
            <a:r>
              <a:rPr dirty="0" sz="1100" spc="-1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acestea</a:t>
            </a:r>
            <a:endParaRPr sz="1100">
              <a:latin typeface="Tahoma"/>
              <a:cs typeface="Tahoma"/>
            </a:endParaRPr>
          </a:p>
          <a:p>
            <a:pPr marL="160655" marR="202565" indent="-148590">
              <a:lnSpc>
                <a:spcPct val="102699"/>
              </a:lnSpc>
              <a:spcBef>
                <a:spcPts val="2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f</a:t>
            </a:r>
            <a:r>
              <a:rPr dirty="0" sz="1100" spc="-8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190">
                <a:latin typeface="PMingLiU"/>
                <a:cs typeface="PMingLiU"/>
              </a:rPr>
              <a:t>attribute</a:t>
            </a:r>
            <a:r>
              <a:rPr dirty="0" sz="1100">
                <a:latin typeface="PMingLiU"/>
                <a:cs typeface="PMingLiU"/>
              </a:rPr>
              <a:t>  </a:t>
            </a:r>
            <a:r>
              <a:rPr dirty="0" sz="1100" spc="-15">
                <a:latin typeface="PMingLiU"/>
                <a:cs typeface="PMingLiU"/>
              </a:rPr>
              <a:t>=</a:t>
            </a:r>
            <a:r>
              <a:rPr dirty="0" sz="1100">
                <a:latin typeface="PMingLiU"/>
                <a:cs typeface="PMingLiU"/>
              </a:rPr>
              <a:t>  </a:t>
            </a:r>
            <a:r>
              <a:rPr dirty="0" sz="1100" spc="125">
                <a:latin typeface="PMingLiU"/>
                <a:cs typeface="PMingLiU"/>
              </a:rPr>
              <a:t>value</a:t>
            </a:r>
            <a:r>
              <a:rPr dirty="0" sz="1100" spc="75">
                <a:latin typeface="PMingLiU"/>
                <a:cs typeface="PMingLiU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195">
                <a:latin typeface="PMingLiU"/>
                <a:cs typeface="PMingLiU"/>
              </a:rPr>
              <a:t>attribute: </a:t>
            </a:r>
            <a:r>
              <a:rPr dirty="0" sz="1100" spc="125">
                <a:latin typeface="PMingLiU"/>
                <a:cs typeface="PMingLiU"/>
              </a:rPr>
              <a:t>value</a:t>
            </a:r>
            <a:endParaRPr sz="11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">
                <a:latin typeface="Tahoma"/>
                <a:cs typeface="Tahoma"/>
              </a:rPr>
              <a:t>util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configur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50">
                <a:latin typeface="Tahoma"/>
                <a:cs typeface="Tahoma"/>
              </a:rPr>
              <a:t>re,</a:t>
            </a:r>
            <a:r>
              <a:rPr dirty="0" sz="1100" spc="-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nu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obiecte</a:t>
            </a:r>
            <a:r>
              <a:rPr dirty="0" sz="1100" spc="-20">
                <a:latin typeface="Tahoma"/>
                <a:cs typeface="Tahoma"/>
              </a:rPr>
              <a:t> </a:t>
            </a:r>
            <a:r>
              <a:rPr dirty="0" sz="1100" spc="-75">
                <a:latin typeface="Tahoma"/>
                <a:cs typeface="Tahoma"/>
              </a:rPr>
              <a:t>s</a:t>
            </a:r>
            <a:r>
              <a:rPr dirty="0" sz="1100" spc="-60">
                <a:latin typeface="Tahoma"/>
                <a:cs typeface="Tahoma"/>
              </a:rPr>
              <a:t>a</a:t>
            </a:r>
            <a:r>
              <a:rPr dirty="0" sz="1100" spc="-55">
                <a:latin typeface="Tahoma"/>
                <a:cs typeface="Tahoma"/>
              </a:rPr>
              <a:t>u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enti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165">
                <a:latin typeface="PMingLiU"/>
                <a:cs typeface="PMingLiU"/>
              </a:rPr>
              <a:t>/etc/default/gru</a:t>
            </a:r>
            <a:r>
              <a:rPr dirty="0" sz="1100" spc="210">
                <a:latin typeface="PMingLiU"/>
                <a:cs typeface="PMingLiU"/>
              </a:rPr>
              <a:t>b</a:t>
            </a:r>
            <a:r>
              <a:rPr dirty="0" sz="1100" spc="-35">
                <a:latin typeface="Tahoma"/>
                <a:cs typeface="Tahoma"/>
              </a:rPr>
              <a:t>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180">
                <a:latin typeface="PMingLiU"/>
                <a:cs typeface="PMingLiU"/>
              </a:rPr>
              <a:t>/etc/hosts</a:t>
            </a:r>
            <a:r>
              <a:rPr dirty="0" sz="1100" spc="-35">
                <a:latin typeface="Tahoma"/>
                <a:cs typeface="Tahoma"/>
              </a:rPr>
              <a:t>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ierele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45">
                <a:latin typeface="PMingLiU"/>
                <a:cs typeface="PMingLiU"/>
              </a:rPr>
              <a:t>.vmx</a:t>
            </a:r>
            <a:endParaRPr sz="11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19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30255" y="116166"/>
            <a:ext cx="210820" cy="2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80">
                <a:solidFill>
                  <a:srgbClr val="B85433"/>
                </a:solidFill>
                <a:latin typeface="Tahoma"/>
                <a:cs typeface="Tahoma"/>
              </a:rPr>
              <a:t>INI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76389" y="539813"/>
            <a:ext cx="1191895" cy="167640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latin typeface="Lucida Sans Unicode"/>
                <a:cs typeface="Lucida Sans Unicode"/>
              </a:rPr>
              <a:t> </a:t>
            </a:r>
            <a:r>
              <a:rPr dirty="0" sz="1100" spc="195">
                <a:solidFill>
                  <a:srgbClr val="000000"/>
                </a:solidFill>
                <a:latin typeface="PMingLiU"/>
                <a:cs typeface="PMingLiU"/>
              </a:rPr>
              <a:t>initialization</a:t>
            </a:r>
            <a:endParaRPr sz="11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9193" y="1515630"/>
            <a:ext cx="3989704" cy="166370"/>
          </a:xfrm>
          <a:custGeom>
            <a:avLst/>
            <a:gdLst/>
            <a:ahLst/>
            <a:cxnLst/>
            <a:rect l="l" t="t" r="r" b="b"/>
            <a:pathLst>
              <a:path w="3989704" h="166369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6301"/>
                </a:lnTo>
                <a:lnTo>
                  <a:pt x="3989654" y="166301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47294" y="749846"/>
            <a:ext cx="2621915" cy="927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1605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configur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fel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extensie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atribut-valo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-75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rinde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se</a:t>
            </a:r>
            <a:r>
              <a:rPr dirty="0" sz="1100" spc="-25">
                <a:latin typeface="Tahoma"/>
                <a:cs typeface="Tahoma"/>
              </a:rPr>
              <a:t>c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iuni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900" spc="-5">
                <a:solidFill>
                  <a:srgbClr val="FFFFFF"/>
                </a:solidFill>
                <a:latin typeface="Arial"/>
                <a:cs typeface="Arial"/>
              </a:rPr>
              <a:t>Fi</a:t>
            </a:r>
            <a:r>
              <a:rPr dirty="0" sz="900" spc="-355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baseline="-11111" sz="750" spc="-22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baseline="-11111" sz="750" spc="-82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20">
                <a:solidFill>
                  <a:srgbClr val="FFFFFF"/>
                </a:solidFill>
                <a:latin typeface="Arial"/>
                <a:cs typeface="Arial"/>
              </a:rPr>
              <a:t>ier</a:t>
            </a:r>
            <a:r>
              <a:rPr dirty="0" sz="9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3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900" spc="-95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9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20">
                <a:solidFill>
                  <a:srgbClr val="FFFFFF"/>
                </a:solidFill>
                <a:latin typeface="Arial"/>
                <a:cs typeface="Arial"/>
              </a:rPr>
              <a:t>configur</a:t>
            </a:r>
            <a:r>
              <a:rPr dirty="0" sz="900" spc="-55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900" spc="-40">
                <a:solidFill>
                  <a:srgbClr val="FFFFFF"/>
                </a:solidFill>
                <a:latin typeface="Arial"/>
                <a:cs typeface="Arial"/>
              </a:rPr>
              <a:t>re</a:t>
            </a:r>
            <a:r>
              <a:rPr dirty="0" sz="9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5">
                <a:solidFill>
                  <a:srgbClr val="FFFFFF"/>
                </a:solidFill>
                <a:latin typeface="Arial"/>
                <a:cs typeface="Arial"/>
              </a:rPr>
              <a:t>Git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09194" y="1669288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59994" y="3124974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235348" y="3112274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10794" y="3163075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298848" y="1559864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298848" y="1610639"/>
            <a:ext cx="50749" cy="151433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09193" y="1713547"/>
            <a:ext cx="3989704" cy="1462405"/>
          </a:xfrm>
          <a:custGeom>
            <a:avLst/>
            <a:gdLst/>
            <a:ahLst/>
            <a:cxnLst/>
            <a:rect l="l" t="t" r="r" b="b"/>
            <a:pathLst>
              <a:path w="3989704" h="1462405">
                <a:moveTo>
                  <a:pt x="3989654" y="0"/>
                </a:moveTo>
                <a:lnTo>
                  <a:pt x="0" y="0"/>
                </a:lnTo>
                <a:lnTo>
                  <a:pt x="0" y="1411427"/>
                </a:lnTo>
                <a:lnTo>
                  <a:pt x="4008" y="1431151"/>
                </a:lnTo>
                <a:lnTo>
                  <a:pt x="14922" y="1447304"/>
                </a:lnTo>
                <a:lnTo>
                  <a:pt x="31075" y="1458219"/>
                </a:lnTo>
                <a:lnTo>
                  <a:pt x="50800" y="1462227"/>
                </a:lnTo>
                <a:lnTo>
                  <a:pt x="3938854" y="1462227"/>
                </a:lnTo>
                <a:lnTo>
                  <a:pt x="3958579" y="1458219"/>
                </a:lnTo>
                <a:lnTo>
                  <a:pt x="3974732" y="1447304"/>
                </a:lnTo>
                <a:lnTo>
                  <a:pt x="3985646" y="1431151"/>
                </a:lnTo>
                <a:lnTo>
                  <a:pt x="3989654" y="1411427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298848" y="1597939"/>
            <a:ext cx="0" cy="1546225"/>
          </a:xfrm>
          <a:custGeom>
            <a:avLst/>
            <a:gdLst/>
            <a:ahLst/>
            <a:cxnLst/>
            <a:rect l="l" t="t" r="r" b="b"/>
            <a:pathLst>
              <a:path w="0" h="1546225">
                <a:moveTo>
                  <a:pt x="0" y="1546085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298848" y="1585239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298848" y="1572539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298848" y="1559839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347294" y="1707565"/>
            <a:ext cx="2767965" cy="13417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z="800" spc="-60">
                <a:latin typeface="Courier New"/>
                <a:cs typeface="Courier New"/>
              </a:rPr>
              <a:t>[core]</a:t>
            </a:r>
            <a:endParaRPr sz="800">
              <a:latin typeface="Courier New"/>
              <a:cs typeface="Courier New"/>
            </a:endParaRPr>
          </a:p>
          <a:p>
            <a:pPr marL="442595" marR="865505">
              <a:lnSpc>
                <a:spcPts val="950"/>
              </a:lnSpc>
              <a:spcBef>
                <a:spcPts val="30"/>
              </a:spcBef>
            </a:pPr>
            <a:r>
              <a:rPr dirty="0" sz="800" spc="-60">
                <a:latin typeface="Courier New"/>
                <a:cs typeface="Courier New"/>
              </a:rPr>
              <a:t>repositoryf</a:t>
            </a:r>
            <a:r>
              <a:rPr dirty="0" sz="800" spc="-65">
                <a:latin typeface="Courier New"/>
                <a:cs typeface="Courier New"/>
              </a:rPr>
              <a:t>o</a:t>
            </a:r>
            <a:r>
              <a:rPr dirty="0" sz="800" spc="-60">
                <a:latin typeface="Courier New"/>
                <a:cs typeface="Courier New"/>
              </a:rPr>
              <a:t>rmatversion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=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0</a:t>
            </a:r>
            <a:r>
              <a:rPr dirty="0" sz="800" spc="-60">
                <a:latin typeface="Courier New"/>
                <a:cs typeface="Courier New"/>
              </a:rPr>
              <a:t> filemode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=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true</a:t>
            </a:r>
            <a:endParaRPr sz="800">
              <a:latin typeface="Courier New"/>
              <a:cs typeface="Courier New"/>
            </a:endParaRPr>
          </a:p>
          <a:p>
            <a:pPr marL="442595">
              <a:lnSpc>
                <a:spcPts val="910"/>
              </a:lnSpc>
            </a:pPr>
            <a:r>
              <a:rPr dirty="0" sz="800" spc="-60">
                <a:latin typeface="Courier New"/>
                <a:cs typeface="Courier New"/>
              </a:rPr>
              <a:t>bare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=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false</a:t>
            </a:r>
            <a:endParaRPr sz="800">
              <a:latin typeface="Courier New"/>
              <a:cs typeface="Courier New"/>
            </a:endParaRPr>
          </a:p>
          <a:p>
            <a:pPr marL="12700" marR="1080135" indent="429895">
              <a:lnSpc>
                <a:spcPts val="950"/>
              </a:lnSpc>
              <a:spcBef>
                <a:spcPts val="30"/>
              </a:spcBef>
            </a:pPr>
            <a:r>
              <a:rPr dirty="0" sz="800" spc="-60">
                <a:latin typeface="Courier New"/>
                <a:cs typeface="Courier New"/>
              </a:rPr>
              <a:t>logallrefup</a:t>
            </a:r>
            <a:r>
              <a:rPr dirty="0" sz="800" spc="-65">
                <a:latin typeface="Courier New"/>
                <a:cs typeface="Courier New"/>
              </a:rPr>
              <a:t>d</a:t>
            </a:r>
            <a:r>
              <a:rPr dirty="0" sz="800" spc="-60">
                <a:latin typeface="Courier New"/>
                <a:cs typeface="Courier New"/>
              </a:rPr>
              <a:t>ates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=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true</a:t>
            </a:r>
            <a:r>
              <a:rPr dirty="0" sz="800" spc="-60">
                <a:latin typeface="Courier New"/>
                <a:cs typeface="Courier New"/>
              </a:rPr>
              <a:t> [remote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"origin"]</a:t>
            </a:r>
            <a:endParaRPr sz="800">
              <a:latin typeface="Courier New"/>
              <a:cs typeface="Courier New"/>
            </a:endParaRPr>
          </a:p>
          <a:p>
            <a:pPr marL="442595">
              <a:lnSpc>
                <a:spcPts val="910"/>
              </a:lnSpc>
            </a:pPr>
            <a:r>
              <a:rPr dirty="0" sz="800" spc="-60">
                <a:latin typeface="Courier New"/>
                <a:cs typeface="Courier New"/>
              </a:rPr>
              <a:t>fetch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=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+refs/heads/*:ref</a:t>
            </a:r>
            <a:r>
              <a:rPr dirty="0" sz="800" spc="-65">
                <a:latin typeface="Courier New"/>
                <a:cs typeface="Courier New"/>
              </a:rPr>
              <a:t>s</a:t>
            </a:r>
            <a:r>
              <a:rPr dirty="0" sz="800" spc="-60">
                <a:latin typeface="Courier New"/>
                <a:cs typeface="Courier New"/>
              </a:rPr>
              <a:t>/remotes/origin/*</a:t>
            </a:r>
            <a:endParaRPr sz="800">
              <a:latin typeface="Courier New"/>
              <a:cs typeface="Courier New"/>
            </a:endParaRPr>
          </a:p>
          <a:p>
            <a:pPr marL="12700" marR="650240" indent="429895">
              <a:lnSpc>
                <a:spcPts val="950"/>
              </a:lnSpc>
              <a:spcBef>
                <a:spcPts val="30"/>
              </a:spcBef>
            </a:pPr>
            <a:r>
              <a:rPr dirty="0" sz="800" spc="-60">
                <a:latin typeface="Courier New"/>
                <a:cs typeface="Courier New"/>
              </a:rPr>
              <a:t>url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=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uso@elf.cs.pub.ro:u</a:t>
            </a:r>
            <a:r>
              <a:rPr dirty="0" sz="800" spc="-65">
                <a:latin typeface="Courier New"/>
                <a:cs typeface="Courier New"/>
              </a:rPr>
              <a:t>s</a:t>
            </a:r>
            <a:r>
              <a:rPr dirty="0" sz="800" spc="-60">
                <a:latin typeface="Courier New"/>
                <a:cs typeface="Courier New"/>
              </a:rPr>
              <a:t>o.git</a:t>
            </a:r>
            <a:r>
              <a:rPr dirty="0" sz="800" spc="-60">
                <a:latin typeface="Courier New"/>
                <a:cs typeface="Courier New"/>
              </a:rPr>
              <a:t> [branch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"master"]</a:t>
            </a:r>
            <a:endParaRPr sz="800">
              <a:latin typeface="Courier New"/>
              <a:cs typeface="Courier New"/>
            </a:endParaRPr>
          </a:p>
          <a:p>
            <a:pPr marL="442595">
              <a:lnSpc>
                <a:spcPts val="910"/>
              </a:lnSpc>
            </a:pPr>
            <a:r>
              <a:rPr dirty="0" sz="800" spc="-60">
                <a:latin typeface="Courier New"/>
                <a:cs typeface="Courier New"/>
              </a:rPr>
              <a:t>remote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=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origin</a:t>
            </a:r>
            <a:endParaRPr sz="800">
              <a:latin typeface="Courier New"/>
              <a:cs typeface="Courier New"/>
            </a:endParaRPr>
          </a:p>
          <a:p>
            <a:pPr marL="442595">
              <a:lnSpc>
                <a:spcPts val="955"/>
              </a:lnSpc>
            </a:pPr>
            <a:r>
              <a:rPr dirty="0" sz="800" spc="-60">
                <a:latin typeface="Courier New"/>
                <a:cs typeface="Courier New"/>
              </a:rPr>
              <a:t>merge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=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refs/heads/master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9" action="ppaction://hlinksldjump"/>
              </a:rPr>
              <a:t>Cursul</a:t>
            </a:r>
            <a:r>
              <a:rPr dirty="0" spc="20">
                <a:hlinkClick r:id="rId9" action="ppaction://hlinksldjump"/>
              </a:rPr>
              <a:t> </a:t>
            </a:r>
            <a:r>
              <a:rPr dirty="0" spc="-40">
                <a:hlinkClick r:id="rId9" action="ppaction://hlinksldjump"/>
              </a:rPr>
              <a:t>10,</a:t>
            </a:r>
            <a:r>
              <a:rPr dirty="0" spc="15">
                <a:hlinkClick r:id="rId9" action="ppaction://hlinksldjump"/>
              </a:rPr>
              <a:t> </a:t>
            </a:r>
            <a:r>
              <a:rPr dirty="0" spc="-5">
                <a:hlinkClick r:id="rId9" action="ppaction://hlinksldjump"/>
              </a:rPr>
              <a:t>St</a:t>
            </a:r>
            <a:r>
              <a:rPr dirty="0" spc="0">
                <a:hlinkClick r:id="rId9" action="ppaction://hlinksldjump"/>
              </a:rPr>
              <a:t>o</a:t>
            </a:r>
            <a:r>
              <a:rPr dirty="0" spc="-25">
                <a:hlinkClick r:id="rId9" action="ppaction://hlinksldjump"/>
              </a:rPr>
              <a:t>c</a:t>
            </a:r>
            <a:r>
              <a:rPr dirty="0" spc="-40">
                <a:hlinkClick r:id="rId9" action="ppaction://hlinksldjump"/>
              </a:rPr>
              <a:t>a</a:t>
            </a:r>
            <a:r>
              <a:rPr dirty="0" spc="-30">
                <a:hlinkClick r:id="rId9" action="ppaction://hlinksldjump"/>
              </a:rPr>
              <a:t>rea</a:t>
            </a:r>
            <a:r>
              <a:rPr dirty="0" spc="15">
                <a:hlinkClick r:id="rId9" action="ppaction://hlinksldjump"/>
              </a:rPr>
              <a:t> </a:t>
            </a:r>
            <a:r>
              <a:rPr dirty="0" spc="-30">
                <a:hlinkClick r:id="rId9" action="ppaction://hlinksldjump"/>
              </a:rPr>
              <a:t>datel</a:t>
            </a:r>
            <a:r>
              <a:rPr dirty="0" spc="-50">
                <a:hlinkClick r:id="rId9" action="ppaction://hlinksldjump"/>
              </a:rPr>
              <a:t>o</a:t>
            </a:r>
            <a:r>
              <a:rPr dirty="0" spc="-25">
                <a:hlinkClick r:id="rId9" action="ppaction://hlinksldjump"/>
              </a:rPr>
              <a:t>r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20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92550">
              <a:lnSpc>
                <a:spcPct val="100000"/>
              </a:lnSpc>
            </a:pPr>
            <a:r>
              <a:rPr dirty="0" spc="15"/>
              <a:t>JSON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09193" y="1853018"/>
            <a:ext cx="3989704" cy="165100"/>
          </a:xfrm>
          <a:custGeom>
            <a:avLst/>
            <a:gdLst/>
            <a:ahLst/>
            <a:cxnLst/>
            <a:rect l="l" t="t" r="r" b="b"/>
            <a:pathLst>
              <a:path w="3989704" h="1651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4627"/>
                </a:lnTo>
                <a:lnTo>
                  <a:pt x="3989654" y="164627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47294" y="469188"/>
            <a:ext cx="3637915" cy="1542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1605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35" i="1">
                <a:latin typeface="Trebuchet MS"/>
                <a:cs typeface="Trebuchet MS"/>
              </a:rPr>
              <a:t>JavaScript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45" i="1">
                <a:latin typeface="Trebuchet MS"/>
                <a:cs typeface="Trebuchet MS"/>
              </a:rPr>
              <a:t>Object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35" i="1">
                <a:latin typeface="Trebuchet MS"/>
                <a:cs typeface="Trebuchet MS"/>
              </a:rPr>
              <a:t>Notation</a:t>
            </a:r>
            <a:endParaRPr sz="1000">
              <a:latin typeface="Trebuchet MS"/>
              <a:cs typeface="Trebuchet MS"/>
            </a:endParaRPr>
          </a:p>
          <a:p>
            <a:pPr marL="289560" marR="15240" indent="-148590">
              <a:lnSpc>
                <a:spcPct val="100000"/>
              </a:lnSpc>
              <a:spcBef>
                <a:spcPts val="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20">
                <a:latin typeface="Tahoma"/>
                <a:cs typeface="Tahoma"/>
              </a:rPr>
              <a:t>folosit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35">
                <a:latin typeface="Tahoma"/>
                <a:cs typeface="Tahoma"/>
              </a:rPr>
              <a:t>entru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serializ</a:t>
            </a:r>
            <a:r>
              <a:rPr dirty="0" sz="1000" spc="-65">
                <a:latin typeface="Tahoma"/>
                <a:cs typeface="Tahoma"/>
              </a:rPr>
              <a:t>a</a:t>
            </a:r>
            <a:r>
              <a:rPr dirty="0" sz="1000" spc="-30">
                <a:latin typeface="Tahoma"/>
                <a:cs typeface="Tahoma"/>
              </a:rPr>
              <a:t>r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-30">
                <a:latin typeface="Tahoma"/>
                <a:cs typeface="Tahoma"/>
              </a:rPr>
              <a:t>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st</a:t>
            </a:r>
            <a:r>
              <a:rPr dirty="0" sz="1000" spc="-10">
                <a:latin typeface="Tahoma"/>
                <a:cs typeface="Tahoma"/>
              </a:rPr>
              <a:t>o</a:t>
            </a:r>
            <a:r>
              <a:rPr dirty="0" sz="1000" spc="-35">
                <a:latin typeface="Tahoma"/>
                <a:cs typeface="Tahoma"/>
              </a:rPr>
              <a:t>c</a:t>
            </a:r>
            <a:r>
              <a:rPr dirty="0" sz="1000" spc="-65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date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30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5">
                <a:latin typeface="Tahoma"/>
                <a:cs typeface="Tahoma"/>
              </a:rPr>
              <a:t>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obiecte,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transfer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-40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inf</a:t>
            </a:r>
            <a:r>
              <a:rPr dirty="0" sz="1000" spc="-65">
                <a:latin typeface="Tahoma"/>
                <a:cs typeface="Tahoma"/>
              </a:rPr>
              <a:t>o</a:t>
            </a:r>
            <a:r>
              <a:rPr dirty="0" sz="1000" spc="-40">
                <a:latin typeface="Tahoma"/>
                <a:cs typeface="Tahoma"/>
              </a:rPr>
              <a:t>rma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Tahoma"/>
                <a:cs typeface="Tahoma"/>
              </a:rPr>
              <a:t>ie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-229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70">
                <a:latin typeface="Tahoma"/>
                <a:cs typeface="Tahoma"/>
              </a:rPr>
              <a:t>ea</a:t>
            </a:r>
            <a:endParaRPr sz="10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20">
                <a:latin typeface="Tahoma"/>
                <a:cs typeface="Tahoma"/>
              </a:rPr>
              <a:t>la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ba</a:t>
            </a:r>
            <a:r>
              <a:rPr dirty="0" sz="1000" spc="-40">
                <a:latin typeface="Tahoma"/>
                <a:cs typeface="Tahoma"/>
              </a:rPr>
              <a:t>z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25">
                <a:latin typeface="Tahoma"/>
                <a:cs typeface="Tahoma"/>
              </a:rPr>
              <a:t>t</a:t>
            </a:r>
            <a:r>
              <a:rPr dirty="0" sz="1000" spc="-10">
                <a:latin typeface="Tahoma"/>
                <a:cs typeface="Tahoma"/>
              </a:rPr>
              <a:t>ot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f</a:t>
            </a:r>
            <a:r>
              <a:rPr dirty="0" sz="1000" spc="-70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</a:t>
            </a:r>
            <a:r>
              <a:rPr dirty="0" sz="1000" spc="-60">
                <a:latin typeface="Tahoma"/>
                <a:cs typeface="Tahoma"/>
              </a:rPr>
              <a:t>m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atribut-valo</a:t>
            </a:r>
            <a:r>
              <a:rPr dirty="0" sz="1000" spc="-60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endParaRPr sz="10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Tahoma"/>
                <a:cs typeface="Tahoma"/>
              </a:rPr>
              <a:t>stand</a:t>
            </a:r>
            <a:r>
              <a:rPr dirty="0" sz="1000" spc="-70">
                <a:latin typeface="Tahoma"/>
                <a:cs typeface="Tahoma"/>
              </a:rPr>
              <a:t>a</a:t>
            </a:r>
            <a:r>
              <a:rPr dirty="0" sz="1000" spc="-30">
                <a:latin typeface="Tahoma"/>
                <a:cs typeface="Tahoma"/>
              </a:rPr>
              <a:t>rd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deschis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>
                <a:latin typeface="Tahoma"/>
                <a:cs typeface="Tahoma"/>
              </a:rPr>
              <a:t>(</a:t>
            </a:r>
            <a:r>
              <a:rPr dirty="0" sz="1000" spc="-45" i="1">
                <a:latin typeface="Trebuchet MS"/>
                <a:cs typeface="Trebuchet MS"/>
              </a:rPr>
              <a:t>o</a:t>
            </a:r>
            <a:r>
              <a:rPr dirty="0" sz="1000" spc="-20" i="1">
                <a:latin typeface="Trebuchet MS"/>
                <a:cs typeface="Trebuchet MS"/>
              </a:rPr>
              <a:t>p</a:t>
            </a:r>
            <a:r>
              <a:rPr dirty="0" sz="1000" spc="-65" i="1">
                <a:latin typeface="Trebuchet MS"/>
                <a:cs typeface="Trebuchet MS"/>
              </a:rPr>
              <a:t>en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45" i="1">
                <a:latin typeface="Trebuchet MS"/>
                <a:cs typeface="Trebuchet MS"/>
              </a:rPr>
              <a:t>stand</a:t>
            </a:r>
            <a:r>
              <a:rPr dirty="0" sz="1000" spc="-75" i="1">
                <a:latin typeface="Trebuchet MS"/>
                <a:cs typeface="Trebuchet MS"/>
              </a:rPr>
              <a:t>a</a:t>
            </a:r>
            <a:r>
              <a:rPr dirty="0" sz="1000" spc="-65" i="1">
                <a:latin typeface="Trebuchet MS"/>
                <a:cs typeface="Trebuchet MS"/>
              </a:rPr>
              <a:t>rd</a:t>
            </a:r>
            <a:r>
              <a:rPr dirty="0" sz="1000" spc="-210" i="1">
                <a:latin typeface="Trebuchet MS"/>
                <a:cs typeface="Trebuchet MS"/>
              </a:rPr>
              <a:t> </a:t>
            </a:r>
            <a:r>
              <a:rPr dirty="0" sz="1000">
                <a:latin typeface="Tahoma"/>
                <a:cs typeface="Tahoma"/>
              </a:rPr>
              <a:t>)</a:t>
            </a:r>
            <a:endParaRPr sz="10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80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5">
                <a:latin typeface="Tahoma"/>
                <a:cs typeface="Tahoma"/>
              </a:rPr>
              <a:t>tip</a:t>
            </a:r>
            <a:r>
              <a:rPr dirty="0" sz="1000" spc="-20">
                <a:latin typeface="Tahoma"/>
                <a:cs typeface="Tahoma"/>
              </a:rPr>
              <a:t>uri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date,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obiecte,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liste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>
                <a:latin typeface="Tahoma"/>
                <a:cs typeface="Tahoma"/>
              </a:rPr>
              <a:t>(</a:t>
            </a:r>
            <a:r>
              <a:rPr dirty="0" sz="1000" spc="-80" i="1">
                <a:latin typeface="Trebuchet MS"/>
                <a:cs typeface="Trebuchet MS"/>
              </a:rPr>
              <a:t>a</a:t>
            </a:r>
            <a:r>
              <a:rPr dirty="0" sz="1000" spc="-65" i="1">
                <a:latin typeface="Trebuchet MS"/>
                <a:cs typeface="Trebuchet MS"/>
              </a:rPr>
              <a:t>rr</a:t>
            </a:r>
            <a:r>
              <a:rPr dirty="0" sz="1000" spc="-110" i="1">
                <a:latin typeface="Trebuchet MS"/>
                <a:cs typeface="Trebuchet MS"/>
              </a:rPr>
              <a:t>a</a:t>
            </a:r>
            <a:r>
              <a:rPr dirty="0" sz="1000" spc="-35" i="1">
                <a:latin typeface="Trebuchet MS"/>
                <a:cs typeface="Trebuchet MS"/>
              </a:rPr>
              <a:t>y</a:t>
            </a:r>
            <a:r>
              <a:rPr dirty="0" sz="1000" spc="-195" i="1">
                <a:latin typeface="Trebuchet MS"/>
                <a:cs typeface="Trebuchet MS"/>
              </a:rPr>
              <a:t> </a:t>
            </a:r>
            <a:r>
              <a:rPr dirty="0" sz="1000">
                <a:latin typeface="Tahoma"/>
                <a:cs typeface="Tahoma"/>
              </a:rPr>
              <a:t>)</a:t>
            </a:r>
            <a:endParaRPr sz="1000">
              <a:latin typeface="Tahoma"/>
              <a:cs typeface="Tahoma"/>
            </a:endParaRPr>
          </a:p>
          <a:p>
            <a:pPr marL="289560" marR="5080" indent="-148590">
              <a:lnSpc>
                <a:spcPct val="100000"/>
              </a:lnSpc>
              <a:spcBef>
                <a:spcPts val="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35">
                <a:latin typeface="Tahoma"/>
                <a:cs typeface="Tahoma"/>
              </a:rPr>
              <a:t>fo</a:t>
            </a:r>
            <a:r>
              <a:rPr dirty="0" sz="1000" spc="-70">
                <a:latin typeface="Tahoma"/>
                <a:cs typeface="Tahoma"/>
              </a:rPr>
              <a:t>a</a:t>
            </a:r>
            <a:r>
              <a:rPr dirty="0" sz="1000" spc="-30">
                <a:latin typeface="Tahoma"/>
                <a:cs typeface="Tahoma"/>
              </a:rPr>
              <a:t>rte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folosit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0">
                <a:latin typeface="Tahoma"/>
                <a:cs typeface="Tahoma"/>
              </a:rPr>
              <a:t>API-uri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servicii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95">
                <a:latin typeface="Tahoma"/>
                <a:cs typeface="Tahoma"/>
              </a:rPr>
              <a:t>w</a:t>
            </a:r>
            <a:r>
              <a:rPr dirty="0" sz="1000" spc="-70">
                <a:latin typeface="Tahoma"/>
                <a:cs typeface="Tahoma"/>
              </a:rPr>
              <a:t>eb:</a:t>
            </a:r>
            <a:r>
              <a:rPr dirty="0" sz="1000" spc="130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GitHub</a:t>
            </a:r>
            <a:r>
              <a:rPr dirty="0" sz="1000" spc="-5">
                <a:latin typeface="Tahoma"/>
                <a:cs typeface="Tahoma"/>
              </a:rPr>
              <a:t>,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G</a:t>
            </a:r>
            <a:r>
              <a:rPr dirty="0" sz="1000">
                <a:latin typeface="Tahoma"/>
                <a:cs typeface="Tahoma"/>
              </a:rPr>
              <a:t>o</a:t>
            </a:r>
            <a:r>
              <a:rPr dirty="0" sz="1000" spc="-45">
                <a:latin typeface="Tahoma"/>
                <a:cs typeface="Tahoma"/>
              </a:rPr>
              <a:t>ogle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Maps,</a:t>
            </a:r>
            <a:r>
              <a:rPr dirty="0" sz="1000" spc="-10">
                <a:latin typeface="Tahoma"/>
                <a:cs typeface="Tahoma"/>
              </a:rPr>
              <a:t> </a:t>
            </a:r>
            <a:r>
              <a:rPr dirty="0" sz="1000" spc="15">
                <a:latin typeface="Tahoma"/>
                <a:cs typeface="Tahoma"/>
              </a:rPr>
              <a:t>F</a:t>
            </a:r>
            <a:r>
              <a:rPr dirty="0" sz="1000" spc="-50">
                <a:latin typeface="Tahoma"/>
                <a:cs typeface="Tahoma"/>
              </a:rPr>
              <a:t>ace</a:t>
            </a:r>
            <a:r>
              <a:rPr dirty="0" sz="1000" spc="-30">
                <a:latin typeface="Tahoma"/>
                <a:cs typeface="Tahoma"/>
              </a:rPr>
              <a:t>b</a:t>
            </a:r>
            <a:r>
              <a:rPr dirty="0" sz="1000" spc="-20">
                <a:latin typeface="Tahoma"/>
                <a:cs typeface="Tahoma"/>
              </a:rPr>
              <a:t>o</a:t>
            </a:r>
            <a:r>
              <a:rPr dirty="0" sz="1000" spc="-30">
                <a:latin typeface="Tahoma"/>
                <a:cs typeface="Tahoma"/>
              </a:rPr>
              <a:t>ok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etc.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dirty="0" sz="900" spc="-35">
                <a:solidFill>
                  <a:srgbClr val="FFFFFF"/>
                </a:solidFill>
                <a:latin typeface="Arial"/>
                <a:cs typeface="Arial"/>
              </a:rPr>
              <a:t>Exemplu</a:t>
            </a:r>
            <a:r>
              <a:rPr dirty="0" sz="9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15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dirty="0" sz="900" spc="-9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900" spc="-1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9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180">
                <a:solidFill>
                  <a:srgbClr val="FFFFFF"/>
                </a:solidFill>
                <a:latin typeface="Arial"/>
                <a:cs typeface="Arial"/>
              </a:rPr>
              <a:t>ˆ</a:t>
            </a:r>
            <a:r>
              <a:rPr dirty="0" sz="900" spc="-30">
                <a:solidFill>
                  <a:srgbClr val="FFFFFF"/>
                </a:solidFill>
                <a:latin typeface="Arial"/>
                <a:cs typeface="Arial"/>
              </a:rPr>
              <a:t>ın</a:t>
            </a:r>
            <a:r>
              <a:rPr dirty="0" sz="9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1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dirty="0" sz="900" spc="-45">
                <a:solidFill>
                  <a:srgbClr val="FFFFFF"/>
                </a:solidFill>
                <a:latin typeface="Arial"/>
                <a:cs typeface="Arial"/>
              </a:rPr>
              <a:t>oUSO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9194" y="2004987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59994" y="3183737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235348" y="3171037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10794" y="3221838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298848" y="1897253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298848" y="1948036"/>
            <a:ext cx="50749" cy="123570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09193" y="2049258"/>
            <a:ext cx="3989704" cy="1185545"/>
          </a:xfrm>
          <a:custGeom>
            <a:avLst/>
            <a:gdLst/>
            <a:ahLst/>
            <a:cxnLst/>
            <a:rect l="l" t="t" r="r" b="b"/>
            <a:pathLst>
              <a:path w="3989704" h="1185545">
                <a:moveTo>
                  <a:pt x="3989654" y="0"/>
                </a:moveTo>
                <a:lnTo>
                  <a:pt x="0" y="0"/>
                </a:lnTo>
                <a:lnTo>
                  <a:pt x="0" y="1134479"/>
                </a:lnTo>
                <a:lnTo>
                  <a:pt x="4008" y="1154204"/>
                </a:lnTo>
                <a:lnTo>
                  <a:pt x="14922" y="1170357"/>
                </a:lnTo>
                <a:lnTo>
                  <a:pt x="31075" y="1181271"/>
                </a:lnTo>
                <a:lnTo>
                  <a:pt x="50800" y="1185279"/>
                </a:lnTo>
                <a:lnTo>
                  <a:pt x="3938854" y="1185279"/>
                </a:lnTo>
                <a:lnTo>
                  <a:pt x="3958579" y="1181271"/>
                </a:lnTo>
                <a:lnTo>
                  <a:pt x="3974732" y="1170357"/>
                </a:lnTo>
                <a:lnTo>
                  <a:pt x="3985646" y="1154204"/>
                </a:lnTo>
                <a:lnTo>
                  <a:pt x="3989654" y="1134479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298848" y="1935336"/>
            <a:ext cx="0" cy="1267460"/>
          </a:xfrm>
          <a:custGeom>
            <a:avLst/>
            <a:gdLst/>
            <a:ahLst/>
            <a:cxnLst/>
            <a:rect l="l" t="t" r="r" b="b"/>
            <a:pathLst>
              <a:path w="0" h="1267460">
                <a:moveTo>
                  <a:pt x="0" y="1267450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298848" y="1922640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696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298848" y="1909940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298848" y="1897240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347294" y="2051100"/>
            <a:ext cx="66040" cy="1079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00" spc="-45">
                <a:latin typeface="Courier New"/>
                <a:cs typeface="Courier New"/>
              </a:rPr>
              <a:t>[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7964" y="2139657"/>
            <a:ext cx="74295" cy="1308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00" i="1">
                <a:latin typeface="Verdana"/>
                <a:cs typeface="Verdana"/>
              </a:rPr>
              <a:t>{</a:t>
            </a:r>
            <a:endParaRPr sz="6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8622" y="2228227"/>
            <a:ext cx="2163445" cy="6394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10"/>
              </a:lnSpc>
            </a:pPr>
            <a:r>
              <a:rPr dirty="0" sz="600" spc="-45">
                <a:latin typeface="Courier New"/>
                <a:cs typeface="Courier New"/>
              </a:rPr>
              <a:t>"pk":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1,</a:t>
            </a:r>
            <a:endParaRPr sz="600">
              <a:latin typeface="Courier New"/>
              <a:cs typeface="Courier New"/>
            </a:endParaRPr>
          </a:p>
          <a:p>
            <a:pPr marL="12700" marR="972819">
              <a:lnSpc>
                <a:spcPts val="700"/>
              </a:lnSpc>
              <a:spcBef>
                <a:spcPts val="25"/>
              </a:spcBef>
            </a:pPr>
            <a:r>
              <a:rPr dirty="0" sz="600" spc="-45">
                <a:latin typeface="Courier New"/>
                <a:cs typeface="Courier New"/>
              </a:rPr>
              <a:t>"model":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"magic.ac</a:t>
            </a:r>
            <a:r>
              <a:rPr dirty="0" sz="600" spc="-50">
                <a:latin typeface="Courier New"/>
                <a:cs typeface="Courier New"/>
              </a:rPr>
              <a:t>h</a:t>
            </a:r>
            <a:r>
              <a:rPr dirty="0" sz="600" spc="-45">
                <a:latin typeface="Courier New"/>
                <a:cs typeface="Courier New"/>
              </a:rPr>
              <a:t>ievement",</a:t>
            </a:r>
            <a:r>
              <a:rPr dirty="0" sz="600" spc="-45">
                <a:latin typeface="Courier New"/>
                <a:cs typeface="Courier New"/>
              </a:rPr>
              <a:t> "fields":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i="1">
                <a:latin typeface="Verdana"/>
                <a:cs typeface="Verdana"/>
              </a:rPr>
              <a:t>{</a:t>
            </a:r>
            <a:endParaRPr sz="600">
              <a:latin typeface="Verdana"/>
              <a:cs typeface="Verdana"/>
            </a:endParaRPr>
          </a:p>
          <a:p>
            <a:pPr marL="93345">
              <a:lnSpc>
                <a:spcPts val="665"/>
              </a:lnSpc>
            </a:pPr>
            <a:r>
              <a:rPr dirty="0" sz="600" spc="-45">
                <a:latin typeface="Courier New"/>
                <a:cs typeface="Courier New"/>
              </a:rPr>
              <a:t>"name":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"ach-login-</a:t>
            </a:r>
            <a:r>
              <a:rPr dirty="0" sz="600" spc="-50">
                <a:latin typeface="Courier New"/>
                <a:cs typeface="Courier New"/>
              </a:rPr>
              <a:t>1</a:t>
            </a:r>
            <a:r>
              <a:rPr dirty="0" sz="600" spc="-45">
                <a:latin typeface="Courier New"/>
                <a:cs typeface="Courier New"/>
              </a:rPr>
              <a:t>0",</a:t>
            </a:r>
            <a:endParaRPr sz="600">
              <a:latin typeface="Courier New"/>
              <a:cs typeface="Courier New"/>
            </a:endParaRPr>
          </a:p>
          <a:p>
            <a:pPr marL="93345">
              <a:lnSpc>
                <a:spcPts val="695"/>
              </a:lnSpc>
            </a:pPr>
            <a:r>
              <a:rPr dirty="0" sz="600" spc="-45">
                <a:latin typeface="Courier New"/>
                <a:cs typeface="Courier New"/>
              </a:rPr>
              <a:t>"title":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"Vegeta",</a:t>
            </a:r>
            <a:endParaRPr sz="600">
              <a:latin typeface="Courier New"/>
              <a:cs typeface="Courier New"/>
            </a:endParaRPr>
          </a:p>
          <a:p>
            <a:pPr marL="93345" marR="5080">
              <a:lnSpc>
                <a:spcPts val="700"/>
              </a:lnSpc>
              <a:spcBef>
                <a:spcPts val="25"/>
              </a:spcBef>
            </a:pPr>
            <a:r>
              <a:rPr dirty="0" sz="600" spc="-45">
                <a:latin typeface="Courier New"/>
                <a:cs typeface="Courier New"/>
              </a:rPr>
              <a:t>"description</a:t>
            </a:r>
            <a:r>
              <a:rPr dirty="0" sz="600" spc="-50">
                <a:latin typeface="Courier New"/>
                <a:cs typeface="Courier New"/>
              </a:rPr>
              <a:t>"</a:t>
            </a:r>
            <a:r>
              <a:rPr dirty="0" sz="600" spc="-45">
                <a:latin typeface="Courier New"/>
                <a:cs typeface="Courier New"/>
              </a:rPr>
              <a:t>: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"Log</a:t>
            </a:r>
            <a:r>
              <a:rPr dirty="0" sz="600" spc="-50">
                <a:latin typeface="Courier New"/>
                <a:cs typeface="Courier New"/>
              </a:rPr>
              <a:t>i</a:t>
            </a:r>
            <a:r>
              <a:rPr dirty="0" sz="600" spc="-45">
                <a:latin typeface="Courier New"/>
                <a:cs typeface="Courier New"/>
              </a:rPr>
              <a:t>n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dail</a:t>
            </a:r>
            <a:r>
              <a:rPr dirty="0" sz="600" spc="-50">
                <a:latin typeface="Courier New"/>
                <a:cs typeface="Courier New"/>
              </a:rPr>
              <a:t>y</a:t>
            </a:r>
            <a:r>
              <a:rPr dirty="0" sz="600" spc="-45">
                <a:latin typeface="Courier New"/>
                <a:cs typeface="Courier New"/>
              </a:rPr>
              <a:t>,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for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14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days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in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a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row",</a:t>
            </a:r>
            <a:r>
              <a:rPr dirty="0" sz="600" spc="-45">
                <a:latin typeface="Courier New"/>
                <a:cs typeface="Courier New"/>
              </a:rPr>
              <a:t> "image":</a:t>
            </a:r>
            <a:r>
              <a:rPr dirty="0" sz="600" spc="-45">
                <a:latin typeface="Courier New"/>
                <a:cs typeface="Courier New"/>
              </a:rPr>
              <a:t> </a:t>
            </a:r>
            <a:r>
              <a:rPr dirty="0" sz="600" spc="-45">
                <a:latin typeface="Courier New"/>
                <a:cs typeface="Courier New"/>
              </a:rPr>
              <a:t>"ach-login</a:t>
            </a:r>
            <a:r>
              <a:rPr dirty="0" sz="600" spc="-50">
                <a:latin typeface="Courier New"/>
                <a:cs typeface="Courier New"/>
              </a:rPr>
              <a:t>-</a:t>
            </a:r>
            <a:r>
              <a:rPr dirty="0" sz="600" spc="-45">
                <a:latin typeface="Courier New"/>
                <a:cs typeface="Courier New"/>
              </a:rPr>
              <a:t>10.png"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27964" y="2848216"/>
            <a:ext cx="227329" cy="2851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7620">
              <a:lnSpc>
                <a:spcPts val="710"/>
              </a:lnSpc>
            </a:pPr>
            <a:r>
              <a:rPr dirty="0" sz="600" i="1">
                <a:latin typeface="Verdana"/>
                <a:cs typeface="Verdana"/>
              </a:rPr>
              <a:t>}</a:t>
            </a:r>
            <a:endParaRPr sz="600">
              <a:latin typeface="Verdana"/>
              <a:cs typeface="Verdana"/>
            </a:endParaRPr>
          </a:p>
          <a:p>
            <a:pPr marL="12700" marR="5080">
              <a:lnSpc>
                <a:spcPts val="700"/>
              </a:lnSpc>
              <a:spcBef>
                <a:spcPts val="25"/>
              </a:spcBef>
            </a:pPr>
            <a:r>
              <a:rPr dirty="0" sz="600" i="1">
                <a:latin typeface="Verdana"/>
                <a:cs typeface="Verdana"/>
              </a:rPr>
              <a:t>}</a:t>
            </a:r>
            <a:r>
              <a:rPr dirty="0" sz="600" spc="-45">
                <a:latin typeface="Courier New"/>
                <a:cs typeface="Courier New"/>
              </a:rPr>
              <a:t>, [...]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9" action="ppaction://hlinksldjump"/>
              </a:rPr>
              <a:t>Cursul</a:t>
            </a:r>
            <a:r>
              <a:rPr dirty="0" spc="20">
                <a:hlinkClick r:id="rId9" action="ppaction://hlinksldjump"/>
              </a:rPr>
              <a:t> </a:t>
            </a:r>
            <a:r>
              <a:rPr dirty="0" spc="-40">
                <a:hlinkClick r:id="rId9" action="ppaction://hlinksldjump"/>
              </a:rPr>
              <a:t>10,</a:t>
            </a:r>
            <a:r>
              <a:rPr dirty="0" spc="15">
                <a:hlinkClick r:id="rId9" action="ppaction://hlinksldjump"/>
              </a:rPr>
              <a:t> </a:t>
            </a:r>
            <a:r>
              <a:rPr dirty="0" spc="-5">
                <a:hlinkClick r:id="rId9" action="ppaction://hlinksldjump"/>
              </a:rPr>
              <a:t>St</a:t>
            </a:r>
            <a:r>
              <a:rPr dirty="0" spc="0">
                <a:hlinkClick r:id="rId9" action="ppaction://hlinksldjump"/>
              </a:rPr>
              <a:t>o</a:t>
            </a:r>
            <a:r>
              <a:rPr dirty="0" spc="-25">
                <a:hlinkClick r:id="rId9" action="ppaction://hlinksldjump"/>
              </a:rPr>
              <a:t>c</a:t>
            </a:r>
            <a:r>
              <a:rPr dirty="0" spc="-40">
                <a:hlinkClick r:id="rId9" action="ppaction://hlinksldjump"/>
              </a:rPr>
              <a:t>a</a:t>
            </a:r>
            <a:r>
              <a:rPr dirty="0" spc="-30">
                <a:hlinkClick r:id="rId9" action="ppaction://hlinksldjump"/>
              </a:rPr>
              <a:t>rea</a:t>
            </a:r>
            <a:r>
              <a:rPr dirty="0" spc="15">
                <a:hlinkClick r:id="rId9" action="ppaction://hlinksldjump"/>
              </a:rPr>
              <a:t> </a:t>
            </a:r>
            <a:r>
              <a:rPr dirty="0" spc="-30">
                <a:hlinkClick r:id="rId9" action="ppaction://hlinksldjump"/>
              </a:rPr>
              <a:t>datel</a:t>
            </a:r>
            <a:r>
              <a:rPr dirty="0" spc="-50">
                <a:hlinkClick r:id="rId9" action="ppaction://hlinksldjump"/>
              </a:rPr>
              <a:t>o</a:t>
            </a:r>
            <a:r>
              <a:rPr dirty="0" spc="-25">
                <a:hlinkClick r:id="rId9" action="ppaction://hlinksldjump"/>
              </a:rPr>
              <a:t>r</a:t>
            </a:r>
          </a:p>
        </p:txBody>
      </p:sp>
      <p:sp>
        <p:nvSpPr>
          <p:cNvPr id="25" name="object 2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21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927475">
              <a:lnSpc>
                <a:spcPct val="100000"/>
              </a:lnSpc>
            </a:pPr>
            <a:r>
              <a:rPr dirty="0" spc="-10"/>
              <a:t>Moto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96925" y="1234488"/>
            <a:ext cx="3855085" cy="8483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099185" marR="1132205" indent="-635">
              <a:lnSpc>
                <a:spcPct val="102600"/>
              </a:lnSpc>
            </a:pPr>
            <a:r>
              <a:rPr dirty="0" sz="1100" spc="-50" i="1">
                <a:latin typeface="Trebuchet MS"/>
                <a:cs typeface="Trebuchet MS"/>
              </a:rPr>
              <a:t>Three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45" i="1">
                <a:latin typeface="Trebuchet MS"/>
                <a:cs typeface="Trebuchet MS"/>
              </a:rPr>
              <a:t>things</a:t>
            </a:r>
            <a:r>
              <a:rPr dirty="0" sz="1100" spc="35" i="1">
                <a:latin typeface="Trebuchet MS"/>
                <a:cs typeface="Trebuchet MS"/>
              </a:rPr>
              <a:t> </a:t>
            </a:r>
            <a:r>
              <a:rPr dirty="0" sz="1100" spc="-85" i="1">
                <a:latin typeface="Trebuchet MS"/>
                <a:cs typeface="Trebuchet MS"/>
              </a:rPr>
              <a:t>a</a:t>
            </a:r>
            <a:r>
              <a:rPr dirty="0" sz="1100" spc="-100" i="1">
                <a:latin typeface="Trebuchet MS"/>
                <a:cs typeface="Trebuchet MS"/>
              </a:rPr>
              <a:t>re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70" i="1">
                <a:latin typeface="Trebuchet MS"/>
                <a:cs typeface="Trebuchet MS"/>
              </a:rPr>
              <a:t>certain:</a:t>
            </a:r>
            <a:r>
              <a:rPr dirty="0" sz="1100" spc="-50" i="1">
                <a:latin typeface="Trebuchet MS"/>
                <a:cs typeface="Trebuchet MS"/>
              </a:rPr>
              <a:t> </a:t>
            </a:r>
            <a:r>
              <a:rPr dirty="0" sz="1100" spc="-45" i="1">
                <a:latin typeface="Trebuchet MS"/>
                <a:cs typeface="Trebuchet MS"/>
              </a:rPr>
              <a:t>Death,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70" i="1">
                <a:latin typeface="Trebuchet MS"/>
                <a:cs typeface="Trebuchet MS"/>
              </a:rPr>
              <a:t>taxes,</a:t>
            </a:r>
            <a:r>
              <a:rPr dirty="0" sz="1100" spc="35" i="1">
                <a:latin typeface="Trebuchet MS"/>
                <a:cs typeface="Trebuchet MS"/>
              </a:rPr>
              <a:t> </a:t>
            </a:r>
            <a:r>
              <a:rPr dirty="0" sz="1100" spc="-50" i="1">
                <a:latin typeface="Trebuchet MS"/>
                <a:cs typeface="Trebuchet MS"/>
              </a:rPr>
              <a:t>and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60" i="1">
                <a:latin typeface="Trebuchet MS"/>
                <a:cs typeface="Trebuchet MS"/>
              </a:rPr>
              <a:t>lost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70" i="1">
                <a:latin typeface="Trebuchet MS"/>
                <a:cs typeface="Trebuchet MS"/>
              </a:rPr>
              <a:t>data.</a:t>
            </a:r>
            <a:r>
              <a:rPr dirty="0" sz="1100" spc="-45" i="1">
                <a:latin typeface="Trebuchet MS"/>
                <a:cs typeface="Trebuchet MS"/>
              </a:rPr>
              <a:t> </a:t>
            </a:r>
            <a:r>
              <a:rPr dirty="0" sz="1100" spc="-55" i="1">
                <a:latin typeface="Trebuchet MS"/>
                <a:cs typeface="Trebuchet MS"/>
              </a:rPr>
              <a:t>Gues</a:t>
            </a:r>
            <a:r>
              <a:rPr dirty="0" sz="1100" spc="-40" i="1">
                <a:latin typeface="Trebuchet MS"/>
                <a:cs typeface="Trebuchet MS"/>
              </a:rPr>
              <a:t>s</a:t>
            </a:r>
            <a:r>
              <a:rPr dirty="0" sz="1100" spc="35" i="1">
                <a:latin typeface="Trebuchet MS"/>
                <a:cs typeface="Trebuchet MS"/>
              </a:rPr>
              <a:t> </a:t>
            </a:r>
            <a:r>
              <a:rPr dirty="0" sz="1100" spc="-55" i="1">
                <a:latin typeface="Trebuchet MS"/>
                <a:cs typeface="Trebuchet MS"/>
              </a:rPr>
              <a:t>which</a:t>
            </a:r>
            <a:r>
              <a:rPr dirty="0" sz="1100" spc="35" i="1">
                <a:latin typeface="Trebuchet MS"/>
                <a:cs typeface="Trebuchet MS"/>
              </a:rPr>
              <a:t> </a:t>
            </a:r>
            <a:r>
              <a:rPr dirty="0" sz="1100" spc="-45" i="1">
                <a:latin typeface="Trebuchet MS"/>
                <a:cs typeface="Trebuchet MS"/>
              </a:rPr>
              <a:t>has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20" i="1">
                <a:latin typeface="Trebuchet MS"/>
                <a:cs typeface="Trebuchet MS"/>
              </a:rPr>
              <a:t>o</a:t>
            </a:r>
            <a:r>
              <a:rPr dirty="0" sz="1100" spc="-70" i="1">
                <a:latin typeface="Trebuchet MS"/>
                <a:cs typeface="Trebuchet MS"/>
              </a:rPr>
              <a:t>ccurred.</a:t>
            </a: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3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900" spc="-15" i="1">
                <a:latin typeface="Arial"/>
                <a:cs typeface="Arial"/>
              </a:rPr>
              <a:t>David</a:t>
            </a:r>
            <a:r>
              <a:rPr dirty="0" sz="900" spc="60" i="1">
                <a:latin typeface="Arial"/>
                <a:cs typeface="Arial"/>
              </a:rPr>
              <a:t> </a:t>
            </a:r>
            <a:r>
              <a:rPr dirty="0" sz="900" spc="-10" i="1">
                <a:latin typeface="Arial"/>
                <a:cs typeface="Arial"/>
              </a:rPr>
              <a:t>Dixo</a:t>
            </a:r>
            <a:r>
              <a:rPr dirty="0" sz="900" spc="-10" i="1">
                <a:latin typeface="Arial"/>
                <a:cs typeface="Arial"/>
              </a:rPr>
              <a:t>n,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35" i="1">
                <a:latin typeface="Arial"/>
                <a:cs typeface="Arial"/>
              </a:rPr>
              <a:t>1998,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5" i="1">
                <a:latin typeface="Arial"/>
                <a:cs typeface="Arial"/>
              </a:rPr>
              <a:t>w</a:t>
            </a:r>
            <a:r>
              <a:rPr dirty="0" sz="900" spc="-10" i="1">
                <a:latin typeface="Arial"/>
                <a:cs typeface="Arial"/>
              </a:rPr>
              <a:t>i</a:t>
            </a:r>
            <a:r>
              <a:rPr dirty="0" sz="900" spc="-20" i="1">
                <a:latin typeface="Arial"/>
                <a:cs typeface="Arial"/>
              </a:rPr>
              <a:t>nning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10" i="1">
                <a:latin typeface="Arial"/>
                <a:cs typeface="Arial"/>
              </a:rPr>
              <a:t>entry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5" i="1">
                <a:latin typeface="Arial"/>
                <a:cs typeface="Arial"/>
              </a:rPr>
              <a:t>of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15" i="1">
                <a:latin typeface="Arial"/>
                <a:cs typeface="Arial"/>
              </a:rPr>
              <a:t>the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15" i="1">
                <a:latin typeface="Arial"/>
                <a:cs typeface="Arial"/>
              </a:rPr>
              <a:t>Haiku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15" i="1">
                <a:latin typeface="Arial"/>
                <a:cs typeface="Arial"/>
              </a:rPr>
              <a:t>Err</a:t>
            </a:r>
            <a:r>
              <a:rPr dirty="0" sz="900" spc="-45" i="1">
                <a:latin typeface="Arial"/>
                <a:cs typeface="Arial"/>
              </a:rPr>
              <a:t>o</a:t>
            </a:r>
            <a:r>
              <a:rPr dirty="0" sz="900" spc="15" i="1">
                <a:latin typeface="Arial"/>
                <a:cs typeface="Arial"/>
              </a:rPr>
              <a:t>r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65" i="1">
                <a:latin typeface="Arial"/>
                <a:cs typeface="Arial"/>
              </a:rPr>
              <a:t>Messages</a:t>
            </a:r>
            <a:r>
              <a:rPr dirty="0" sz="900" spc="60" i="1">
                <a:latin typeface="Arial"/>
                <a:cs typeface="Arial"/>
              </a:rPr>
              <a:t> </a:t>
            </a:r>
            <a:r>
              <a:rPr dirty="0" sz="900" spc="-25" i="1">
                <a:latin typeface="Arial"/>
                <a:cs typeface="Arial"/>
              </a:rPr>
              <a:t>21st</a:t>
            </a:r>
            <a:r>
              <a:rPr dirty="0" sz="900" spc="55" i="1">
                <a:latin typeface="Arial"/>
                <a:cs typeface="Arial"/>
              </a:rPr>
              <a:t> </a:t>
            </a:r>
            <a:r>
              <a:rPr dirty="0" sz="900" spc="-45" i="1">
                <a:latin typeface="Arial"/>
                <a:cs typeface="Arial"/>
              </a:rPr>
              <a:t>Challenge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1</a:t>
            </a:fld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65879">
              <a:lnSpc>
                <a:spcPct val="100000"/>
              </a:lnSpc>
            </a:pPr>
            <a:r>
              <a:rPr dirty="0" spc="-20"/>
              <a:t>Y</a:t>
            </a:r>
            <a:r>
              <a:rPr dirty="0" spc="55"/>
              <a:t>AML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09193" y="1631644"/>
            <a:ext cx="3989704" cy="177800"/>
          </a:xfrm>
          <a:custGeom>
            <a:avLst/>
            <a:gdLst/>
            <a:ahLst/>
            <a:cxnLst/>
            <a:rect l="l" t="t" r="r" b="b"/>
            <a:pathLst>
              <a:path w="3989704" h="177800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77280"/>
                </a:lnTo>
                <a:lnTo>
                  <a:pt x="3989654" y="177280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09194" y="1796275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59994" y="2882938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235348" y="2870237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10794" y="2921038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298848" y="1675879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298848" y="1726668"/>
            <a:ext cx="50749" cy="115627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09193" y="1840542"/>
            <a:ext cx="3989704" cy="1093470"/>
          </a:xfrm>
          <a:custGeom>
            <a:avLst/>
            <a:gdLst/>
            <a:ahLst/>
            <a:cxnLst/>
            <a:rect l="l" t="t" r="r" b="b"/>
            <a:pathLst>
              <a:path w="3989704" h="1093470">
                <a:moveTo>
                  <a:pt x="3989654" y="0"/>
                </a:moveTo>
                <a:lnTo>
                  <a:pt x="0" y="0"/>
                </a:lnTo>
                <a:lnTo>
                  <a:pt x="0" y="1042395"/>
                </a:lnTo>
                <a:lnTo>
                  <a:pt x="4008" y="1062120"/>
                </a:lnTo>
                <a:lnTo>
                  <a:pt x="14922" y="1078273"/>
                </a:lnTo>
                <a:lnTo>
                  <a:pt x="31075" y="1089187"/>
                </a:lnTo>
                <a:lnTo>
                  <a:pt x="50800" y="1093196"/>
                </a:lnTo>
                <a:lnTo>
                  <a:pt x="3938854" y="1093196"/>
                </a:lnTo>
                <a:lnTo>
                  <a:pt x="3958579" y="1089187"/>
                </a:lnTo>
                <a:lnTo>
                  <a:pt x="3974732" y="1078273"/>
                </a:lnTo>
                <a:lnTo>
                  <a:pt x="3985646" y="1062120"/>
                </a:lnTo>
                <a:lnTo>
                  <a:pt x="3989654" y="1042395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298848" y="1713968"/>
            <a:ext cx="0" cy="1188085"/>
          </a:xfrm>
          <a:custGeom>
            <a:avLst/>
            <a:gdLst/>
            <a:ahLst/>
            <a:cxnLst/>
            <a:rect l="l" t="t" r="r" b="b"/>
            <a:pathLst>
              <a:path w="0" h="1188085">
                <a:moveTo>
                  <a:pt x="0" y="1188019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298848" y="1701268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298848" y="1688568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298848" y="1675868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347294" y="454444"/>
            <a:ext cx="3747135" cy="2352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1605">
              <a:lnSpc>
                <a:spcPts val="12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5" i="1">
                <a:latin typeface="Trebuchet MS"/>
                <a:cs typeface="Trebuchet MS"/>
              </a:rPr>
              <a:t>Y</a:t>
            </a:r>
            <a:r>
              <a:rPr dirty="0" sz="1000" spc="65" i="1">
                <a:latin typeface="Trebuchet MS"/>
                <a:cs typeface="Trebuchet MS"/>
              </a:rPr>
              <a:t>AML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45" i="1">
                <a:latin typeface="Trebuchet MS"/>
                <a:cs typeface="Trebuchet MS"/>
              </a:rPr>
              <a:t>Ain’t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35" i="1">
                <a:latin typeface="Trebuchet MS"/>
                <a:cs typeface="Trebuchet MS"/>
              </a:rPr>
              <a:t>M</a:t>
            </a:r>
            <a:r>
              <a:rPr dirty="0" sz="1000" spc="-5" i="1">
                <a:latin typeface="Trebuchet MS"/>
                <a:cs typeface="Trebuchet MS"/>
              </a:rPr>
              <a:t>a</a:t>
            </a:r>
            <a:r>
              <a:rPr dirty="0" sz="1000" spc="-50" i="1">
                <a:latin typeface="Trebuchet MS"/>
                <a:cs typeface="Trebuchet MS"/>
              </a:rPr>
              <a:t>rkup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10" i="1">
                <a:latin typeface="Trebuchet MS"/>
                <a:cs typeface="Trebuchet MS"/>
              </a:rPr>
              <a:t>L</a:t>
            </a:r>
            <a:r>
              <a:rPr dirty="0" sz="1000" spc="-15" i="1">
                <a:latin typeface="Trebuchet MS"/>
                <a:cs typeface="Trebuchet MS"/>
              </a:rPr>
              <a:t>a</a:t>
            </a:r>
            <a:r>
              <a:rPr dirty="0" sz="1000" spc="-40" i="1">
                <a:latin typeface="Trebuchet MS"/>
                <a:cs typeface="Trebuchet MS"/>
              </a:rPr>
              <a:t>nguage</a:t>
            </a:r>
            <a:endParaRPr sz="1000">
              <a:latin typeface="Trebuchet MS"/>
              <a:cs typeface="Trebuchet MS"/>
            </a:endParaRPr>
          </a:p>
          <a:p>
            <a:pPr marL="141605">
              <a:lnSpc>
                <a:spcPts val="1195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40" i="1">
                <a:latin typeface="Trebuchet MS"/>
                <a:cs typeface="Trebuchet MS"/>
              </a:rPr>
              <a:t>as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60" i="1">
                <a:latin typeface="Trebuchet MS"/>
                <a:cs typeface="Trebuchet MS"/>
              </a:rPr>
              <a:t>ex</a:t>
            </a:r>
            <a:r>
              <a:rPr dirty="0" sz="1000" spc="-95" i="1">
                <a:latin typeface="Trebuchet MS"/>
                <a:cs typeface="Trebuchet MS"/>
              </a:rPr>
              <a:t>p</a:t>
            </a:r>
            <a:r>
              <a:rPr dirty="0" sz="1000" spc="-60" i="1">
                <a:latin typeface="Trebuchet MS"/>
                <a:cs typeface="Trebuchet MS"/>
              </a:rPr>
              <a:t>ressive</a:t>
            </a:r>
            <a:r>
              <a:rPr dirty="0" sz="1000" spc="25" i="1">
                <a:latin typeface="Trebuchet MS"/>
                <a:cs typeface="Trebuchet MS"/>
              </a:rPr>
              <a:t> </a:t>
            </a:r>
            <a:r>
              <a:rPr dirty="0" sz="1000" spc="-40" i="1">
                <a:latin typeface="Trebuchet MS"/>
                <a:cs typeface="Trebuchet MS"/>
              </a:rPr>
              <a:t>as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80" i="1">
                <a:latin typeface="Trebuchet MS"/>
                <a:cs typeface="Trebuchet MS"/>
              </a:rPr>
              <a:t>XML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45" i="1">
                <a:latin typeface="Trebuchet MS"/>
                <a:cs typeface="Trebuchet MS"/>
              </a:rPr>
              <a:t>and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40" i="1">
                <a:latin typeface="Trebuchet MS"/>
                <a:cs typeface="Trebuchet MS"/>
              </a:rPr>
              <a:t>as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70" i="1">
                <a:latin typeface="Trebuchet MS"/>
                <a:cs typeface="Trebuchet MS"/>
              </a:rPr>
              <a:t>readable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40" i="1">
                <a:latin typeface="Trebuchet MS"/>
                <a:cs typeface="Trebuchet MS"/>
              </a:rPr>
              <a:t>as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20" i="1">
                <a:latin typeface="Trebuchet MS"/>
                <a:cs typeface="Trebuchet MS"/>
              </a:rPr>
              <a:t>INI</a:t>
            </a:r>
            <a:r>
              <a:rPr dirty="0" sz="1000" spc="-170" i="1">
                <a:latin typeface="Trebuchet MS"/>
                <a:cs typeface="Trebuchet MS"/>
              </a:rPr>
              <a:t> </a:t>
            </a:r>
            <a:r>
              <a:rPr dirty="0" sz="1000" spc="-80">
                <a:latin typeface="Tahoma"/>
                <a:cs typeface="Tahoma"/>
              </a:rPr>
              <a:t>[1]</a:t>
            </a:r>
            <a:endParaRPr sz="1000">
              <a:latin typeface="Tahoma"/>
              <a:cs typeface="Tahoma"/>
            </a:endParaRPr>
          </a:p>
          <a:p>
            <a:pPr marL="141605">
              <a:lnSpc>
                <a:spcPts val="1195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50">
                <a:latin typeface="Tahoma"/>
                <a:cs typeface="Tahoma"/>
              </a:rPr>
              <a:t>su</a:t>
            </a:r>
            <a:r>
              <a:rPr dirty="0" sz="1000" spc="-30">
                <a:latin typeface="Tahoma"/>
                <a:cs typeface="Tahoma"/>
              </a:rPr>
              <a:t>p</a:t>
            </a:r>
            <a:r>
              <a:rPr dirty="0" sz="1000" spc="-45">
                <a:latin typeface="Tahoma"/>
                <a:cs typeface="Tahoma"/>
              </a:rPr>
              <a:t>er-set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al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25">
                <a:latin typeface="Tahoma"/>
                <a:cs typeface="Tahoma"/>
              </a:rPr>
              <a:t>JSON</a:t>
            </a:r>
            <a:endParaRPr sz="1000">
              <a:latin typeface="Tahoma"/>
              <a:cs typeface="Tahoma"/>
            </a:endParaRPr>
          </a:p>
          <a:p>
            <a:pPr marL="141605">
              <a:lnSpc>
                <a:spcPts val="1195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45">
                <a:latin typeface="Tahoma"/>
                <a:cs typeface="Tahoma"/>
              </a:rPr>
              <a:t>folose</a:t>
            </a:r>
            <a:r>
              <a:rPr dirty="0" sz="1000" spc="-335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-30">
                <a:latin typeface="Tahoma"/>
                <a:cs typeface="Tahoma"/>
              </a:rPr>
              <a:t>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indent</a:t>
            </a:r>
            <a:r>
              <a:rPr dirty="0" sz="1000" spc="-70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-114">
                <a:latin typeface="Tahoma"/>
                <a:cs typeface="Tahoma"/>
              </a:rPr>
              <a:t> </a:t>
            </a:r>
            <a:r>
              <a:rPr dirty="0" sz="1000" spc="-420">
                <a:latin typeface="Tahoma"/>
                <a:cs typeface="Tahoma"/>
              </a:rPr>
              <a:t>ˆ</a:t>
            </a:r>
            <a:r>
              <a:rPr dirty="0" sz="1000" spc="-20">
                <a:latin typeface="Tahoma"/>
                <a:cs typeface="Tahoma"/>
              </a:rPr>
              <a:t>ın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l</a:t>
            </a:r>
            <a:r>
              <a:rPr dirty="0" sz="1000" spc="-5">
                <a:latin typeface="Tahoma"/>
                <a:cs typeface="Tahoma"/>
              </a:rPr>
              <a:t>o</a:t>
            </a:r>
            <a:r>
              <a:rPr dirty="0" sz="1000" spc="-20">
                <a:latin typeface="Tahoma"/>
                <a:cs typeface="Tahoma"/>
              </a:rPr>
              <a:t>c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acolade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35">
                <a:latin typeface="Tahoma"/>
                <a:cs typeface="Tahoma"/>
              </a:rPr>
              <a:t>entru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descrie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su</a:t>
            </a:r>
            <a:r>
              <a:rPr dirty="0" sz="1000" spc="-30">
                <a:latin typeface="Tahoma"/>
                <a:cs typeface="Tahoma"/>
              </a:rPr>
              <a:t>b</a:t>
            </a:r>
            <a:r>
              <a:rPr dirty="0" sz="1000" spc="-30">
                <a:latin typeface="Tahoma"/>
                <a:cs typeface="Tahoma"/>
              </a:rPr>
              <a:t>c</a:t>
            </a:r>
            <a:r>
              <a:rPr dirty="0" sz="1000" spc="-540">
                <a:latin typeface="Tahoma"/>
                <a:cs typeface="Tahoma"/>
              </a:rPr>
              <a:t>ˆ</a:t>
            </a:r>
            <a:r>
              <a:rPr dirty="0" sz="1000" spc="-45">
                <a:latin typeface="Tahoma"/>
                <a:cs typeface="Tahoma"/>
              </a:rPr>
              <a:t>ampu</a:t>
            </a:r>
            <a:r>
              <a:rPr dirty="0" sz="1000" spc="-35">
                <a:latin typeface="Tahoma"/>
                <a:cs typeface="Tahoma"/>
              </a:rPr>
              <a:t>r</a:t>
            </a:r>
            <a:r>
              <a:rPr dirty="0" sz="1000" spc="5">
                <a:latin typeface="Tahoma"/>
                <a:cs typeface="Tahoma"/>
              </a:rPr>
              <a:t>i</a:t>
            </a:r>
            <a:endParaRPr sz="1000">
              <a:latin typeface="Tahoma"/>
              <a:cs typeface="Tahoma"/>
            </a:endParaRPr>
          </a:p>
          <a:p>
            <a:pPr marL="141605">
              <a:lnSpc>
                <a:spcPts val="1195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25">
                <a:latin typeface="Tahoma"/>
                <a:cs typeface="Tahoma"/>
              </a:rPr>
              <a:t>structurile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date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75">
                <a:latin typeface="Tahoma"/>
                <a:cs typeface="Tahoma"/>
              </a:rPr>
              <a:t>se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ma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50">
                <a:latin typeface="Tahoma"/>
                <a:cs typeface="Tahoma"/>
              </a:rPr>
              <a:t>ea</a:t>
            </a:r>
            <a:r>
              <a:rPr dirty="0" sz="1000" spc="-55">
                <a:latin typeface="Tahoma"/>
                <a:cs typeface="Tahoma"/>
              </a:rPr>
              <a:t>z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</a:t>
            </a:r>
            <a:r>
              <a:rPr dirty="0" sz="1000" spc="-330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-75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</a:t>
            </a:r>
            <a:r>
              <a:rPr dirty="0" sz="1000" spc="-110">
                <a:latin typeface="Tahoma"/>
                <a:cs typeface="Tahoma"/>
              </a:rPr>
              <a:t> </a:t>
            </a:r>
            <a:r>
              <a:rPr dirty="0" sz="1000" spc="-420">
                <a:latin typeface="Tahoma"/>
                <a:cs typeface="Tahoma"/>
              </a:rPr>
              <a:t>ˆ</a:t>
            </a:r>
            <a:r>
              <a:rPr dirty="0" sz="1000" spc="-20">
                <a:latin typeface="Tahoma"/>
                <a:cs typeface="Tahoma"/>
              </a:rPr>
              <a:t>ın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>
                <a:latin typeface="Tahoma"/>
                <a:cs typeface="Tahoma"/>
              </a:rPr>
              <a:t>Y</a:t>
            </a:r>
            <a:r>
              <a:rPr dirty="0" sz="1000" spc="65">
                <a:latin typeface="Tahoma"/>
                <a:cs typeface="Tahoma"/>
              </a:rPr>
              <a:t>AML</a:t>
            </a:r>
            <a:endParaRPr sz="1000">
              <a:latin typeface="Tahoma"/>
              <a:cs typeface="Tahoma"/>
            </a:endParaRPr>
          </a:p>
          <a:p>
            <a:pPr algn="ctr" marR="735965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5">
                <a:latin typeface="Tahoma"/>
                <a:cs typeface="Tahoma"/>
              </a:rPr>
              <a:t>util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p</a:t>
            </a:r>
            <a:r>
              <a:rPr dirty="0" sz="1000" spc="-35">
                <a:latin typeface="Tahoma"/>
                <a:cs typeface="Tahoma"/>
              </a:rPr>
              <a:t>entru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50" i="1">
                <a:latin typeface="Trebuchet MS"/>
                <a:cs typeface="Trebuchet MS"/>
              </a:rPr>
              <a:t>data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60" i="1">
                <a:latin typeface="Trebuchet MS"/>
                <a:cs typeface="Trebuchet MS"/>
              </a:rPr>
              <a:t>structure</a:t>
            </a:r>
            <a:r>
              <a:rPr dirty="0" sz="1000" spc="30" i="1">
                <a:latin typeface="Trebuchet MS"/>
                <a:cs typeface="Trebuchet MS"/>
              </a:rPr>
              <a:t> </a:t>
            </a:r>
            <a:r>
              <a:rPr dirty="0" sz="1000" spc="-60" i="1">
                <a:latin typeface="Trebuchet MS"/>
                <a:cs typeface="Trebuchet MS"/>
              </a:rPr>
              <a:t>serialization</a:t>
            </a:r>
            <a:endParaRPr sz="1000">
              <a:latin typeface="Trebuchet MS"/>
              <a:cs typeface="Trebuchet MS"/>
            </a:endParaRPr>
          </a:p>
          <a:p>
            <a:pPr marL="141605">
              <a:lnSpc>
                <a:spcPts val="12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50">
                <a:latin typeface="Tahoma"/>
                <a:cs typeface="Tahoma"/>
              </a:rPr>
              <a:t>as</a:t>
            </a:r>
            <a:r>
              <a:rPr dirty="0" sz="1000" spc="-30">
                <a:latin typeface="Tahoma"/>
                <a:cs typeface="Tahoma"/>
              </a:rPr>
              <a:t>p</a:t>
            </a:r>
            <a:r>
              <a:rPr dirty="0" sz="1000" spc="-30">
                <a:latin typeface="Tahoma"/>
                <a:cs typeface="Tahoma"/>
              </a:rPr>
              <a:t>ect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</a:t>
            </a:r>
            <a:r>
              <a:rPr dirty="0" sz="1000" spc="-330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-75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d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p</a:t>
            </a:r>
            <a:r>
              <a:rPr dirty="0" sz="1000" spc="-75">
                <a:latin typeface="Tahoma"/>
                <a:cs typeface="Tahoma"/>
              </a:rPr>
              <a:t>a</a:t>
            </a:r>
            <a:r>
              <a:rPr dirty="0" sz="1000" spc="-35">
                <a:latin typeface="Tahoma"/>
                <a:cs typeface="Tahoma"/>
              </a:rPr>
              <a:t>rcurs</a:t>
            </a:r>
            <a:r>
              <a:rPr dirty="0" sz="1000" spc="-20">
                <a:latin typeface="Tahoma"/>
                <a:cs typeface="Tahoma"/>
              </a:rPr>
              <a:t>/</a:t>
            </a:r>
            <a:r>
              <a:rPr dirty="0" sz="1000" spc="-420">
                <a:latin typeface="Tahoma"/>
                <a:cs typeface="Tahoma"/>
              </a:rPr>
              <a:t>ˆ</a:t>
            </a:r>
            <a:r>
              <a:rPr dirty="0" sz="1000" spc="-20">
                <a:latin typeface="Tahoma"/>
                <a:cs typeface="Tahoma"/>
              </a:rPr>
              <a:t>ın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Tahoma"/>
                <a:cs typeface="Tahoma"/>
              </a:rPr>
              <a:t>eles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oameni</a:t>
            </a:r>
            <a:endParaRPr sz="1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sz="800">
              <a:latin typeface="Times New Roman"/>
              <a:cs typeface="Times New Roman"/>
            </a:endParaRPr>
          </a:p>
          <a:p>
            <a:pPr algn="ctr" marR="2055495">
              <a:lnSpc>
                <a:spcPct val="100000"/>
              </a:lnSpc>
            </a:pPr>
            <a:r>
              <a:rPr dirty="0" sz="900" spc="-35">
                <a:solidFill>
                  <a:srgbClr val="FFFFFF"/>
                </a:solidFill>
                <a:latin typeface="Arial"/>
                <a:cs typeface="Arial"/>
              </a:rPr>
              <a:t>Exemplu</a:t>
            </a:r>
            <a:r>
              <a:rPr dirty="0" sz="9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6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dirty="0" sz="9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20">
                <a:solidFill>
                  <a:srgbClr val="FFFFFF"/>
                </a:solidFill>
                <a:latin typeface="Arial"/>
                <a:cs typeface="Arial"/>
              </a:rPr>
              <a:t>configur</a:t>
            </a:r>
            <a:r>
              <a:rPr dirty="0" sz="900" spc="-2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900" spc="-17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dirty="0" baseline="-11111" sz="750" spc="-22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baseline="-11111" sz="750" spc="-97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40">
                <a:solidFill>
                  <a:srgbClr val="FFFFFF"/>
                </a:solidFill>
                <a:latin typeface="Arial"/>
                <a:cs typeface="Arial"/>
              </a:rPr>
              <a:t>ie</a:t>
            </a:r>
            <a:r>
              <a:rPr dirty="0" sz="9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7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dirty="0" sz="900" spc="10">
                <a:solidFill>
                  <a:srgbClr val="FFFFFF"/>
                </a:solidFill>
                <a:latin typeface="Arial"/>
                <a:cs typeface="Arial"/>
              </a:rPr>
              <a:t>AML[2]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55"/>
              </a:lnSpc>
              <a:spcBef>
                <a:spcPts val="375"/>
              </a:spcBef>
            </a:pPr>
            <a:r>
              <a:rPr dirty="0" sz="800" spc="-60">
                <a:latin typeface="Courier New"/>
                <a:cs typeface="Courier New"/>
              </a:rPr>
              <a:t>tasks:</a:t>
            </a:r>
            <a:endParaRPr sz="800">
              <a:latin typeface="Courier New"/>
              <a:cs typeface="Courier New"/>
            </a:endParaRPr>
          </a:p>
          <a:p>
            <a:pPr marL="120014">
              <a:lnSpc>
                <a:spcPts val="944"/>
              </a:lnSpc>
            </a:pPr>
            <a:r>
              <a:rPr dirty="0" sz="800" spc="-60">
                <a:latin typeface="Courier New"/>
                <a:cs typeface="Courier New"/>
              </a:rPr>
              <a:t>test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task:</a:t>
            </a:r>
            <a:endParaRPr sz="800">
              <a:latin typeface="Courier New"/>
              <a:cs typeface="Courier New"/>
            </a:endParaRPr>
          </a:p>
          <a:p>
            <a:pPr marL="227329" marR="1736725">
              <a:lnSpc>
                <a:spcPts val="950"/>
              </a:lnSpc>
              <a:spcBef>
                <a:spcPts val="30"/>
              </a:spcBef>
            </a:pPr>
            <a:r>
              <a:rPr dirty="0" sz="800" spc="-60">
                <a:latin typeface="Courier New"/>
                <a:cs typeface="Courier New"/>
              </a:rPr>
              <a:t>rss: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  <a:hlinkClick r:id="rId9"/>
              </a:rPr>
              <a:t>http://mysite.</a:t>
            </a:r>
            <a:r>
              <a:rPr dirty="0" sz="800" spc="-65">
                <a:latin typeface="Courier New"/>
                <a:cs typeface="Courier New"/>
                <a:hlinkClick r:id="rId9"/>
              </a:rPr>
              <a:t>c</a:t>
            </a:r>
            <a:r>
              <a:rPr dirty="0" sz="800" spc="-60">
                <a:latin typeface="Courier New"/>
                <a:cs typeface="Courier New"/>
                <a:hlinkClick r:id="rId9"/>
              </a:rPr>
              <a:t>om/myfeed.rss</a:t>
            </a:r>
            <a:r>
              <a:rPr dirty="0" sz="800" spc="-60">
                <a:latin typeface="Courier New"/>
                <a:cs typeface="Courier New"/>
              </a:rPr>
              <a:t> series:</a:t>
            </a:r>
            <a:endParaRPr sz="800">
              <a:latin typeface="Courier New"/>
              <a:cs typeface="Courier New"/>
            </a:endParaRPr>
          </a:p>
          <a:p>
            <a:pPr algn="ctr" marL="335280" marR="2100580">
              <a:lnSpc>
                <a:spcPts val="910"/>
              </a:lnSpc>
              <a:buChar char="-"/>
              <a:tabLst>
                <a:tab pos="443230" algn="l"/>
              </a:tabLst>
            </a:pPr>
            <a:r>
              <a:rPr dirty="0" sz="800" spc="-60">
                <a:latin typeface="Courier New"/>
                <a:cs typeface="Courier New"/>
              </a:rPr>
              <a:t>My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Favorite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Show</a:t>
            </a:r>
            <a:endParaRPr sz="800">
              <a:latin typeface="Courier New"/>
              <a:cs typeface="Courier New"/>
            </a:endParaRPr>
          </a:p>
          <a:p>
            <a:pPr algn="ctr" marL="335280" marR="2329180">
              <a:lnSpc>
                <a:spcPts val="950"/>
              </a:lnSpc>
              <a:spcBef>
                <a:spcPts val="30"/>
              </a:spcBef>
              <a:buChar char="-"/>
              <a:tabLst>
                <a:tab pos="443230" algn="l"/>
              </a:tabLst>
            </a:pPr>
            <a:r>
              <a:rPr dirty="0" sz="800" spc="-60">
                <a:latin typeface="Courier New"/>
                <a:cs typeface="Courier New"/>
              </a:rPr>
              <a:t>Another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Good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Show:</a:t>
            </a:r>
            <a:r>
              <a:rPr dirty="0" sz="800" spc="-60">
                <a:latin typeface="Courier New"/>
                <a:cs typeface="Courier New"/>
              </a:rPr>
              <a:t> quality: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720p</a:t>
            </a:r>
            <a:endParaRPr sz="800">
              <a:latin typeface="Courier New"/>
              <a:cs typeface="Courier New"/>
            </a:endParaRPr>
          </a:p>
          <a:p>
            <a:pPr marL="227329">
              <a:lnSpc>
                <a:spcPts val="915"/>
              </a:lnSpc>
            </a:pPr>
            <a:r>
              <a:rPr dirty="0" sz="800" spc="-60">
                <a:latin typeface="Courier New"/>
                <a:cs typeface="Courier New"/>
              </a:rPr>
              <a:t>download: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/home/me/</a:t>
            </a:r>
            <a:r>
              <a:rPr dirty="0" sz="800" spc="-65">
                <a:latin typeface="Courier New"/>
                <a:cs typeface="Courier New"/>
              </a:rPr>
              <a:t>w</a:t>
            </a:r>
            <a:r>
              <a:rPr dirty="0" sz="800" spc="-60">
                <a:latin typeface="Courier New"/>
                <a:cs typeface="Courier New"/>
              </a:rPr>
              <a:t>atchdir/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12" action="ppaction://hlinksldjump"/>
              </a:rPr>
              <a:t>Cursul</a:t>
            </a:r>
            <a:r>
              <a:rPr dirty="0" spc="20">
                <a:hlinkClick r:id="rId12" action="ppaction://hlinksldjump"/>
              </a:rPr>
              <a:t> </a:t>
            </a:r>
            <a:r>
              <a:rPr dirty="0" spc="-40">
                <a:hlinkClick r:id="rId12" action="ppaction://hlinksldjump"/>
              </a:rPr>
              <a:t>10,</a:t>
            </a:r>
            <a:r>
              <a:rPr dirty="0" spc="15">
                <a:hlinkClick r:id="rId12" action="ppaction://hlinksldjump"/>
              </a:rPr>
              <a:t> </a:t>
            </a:r>
            <a:r>
              <a:rPr dirty="0" spc="-5">
                <a:hlinkClick r:id="rId12" action="ppaction://hlinksldjump"/>
              </a:rPr>
              <a:t>St</a:t>
            </a:r>
            <a:r>
              <a:rPr dirty="0" spc="0">
                <a:hlinkClick r:id="rId12" action="ppaction://hlinksldjump"/>
              </a:rPr>
              <a:t>o</a:t>
            </a:r>
            <a:r>
              <a:rPr dirty="0" spc="-25">
                <a:hlinkClick r:id="rId12" action="ppaction://hlinksldjump"/>
              </a:rPr>
              <a:t>c</a:t>
            </a:r>
            <a:r>
              <a:rPr dirty="0" spc="-40">
                <a:hlinkClick r:id="rId12" action="ppaction://hlinksldjump"/>
              </a:rPr>
              <a:t>a</a:t>
            </a:r>
            <a:r>
              <a:rPr dirty="0" spc="-30">
                <a:hlinkClick r:id="rId12" action="ppaction://hlinksldjump"/>
              </a:rPr>
              <a:t>rea</a:t>
            </a:r>
            <a:r>
              <a:rPr dirty="0" spc="15">
                <a:hlinkClick r:id="rId12" action="ppaction://hlinksldjump"/>
              </a:rPr>
              <a:t> </a:t>
            </a:r>
            <a:r>
              <a:rPr dirty="0" spc="-30">
                <a:hlinkClick r:id="rId12" action="ppaction://hlinksldjump"/>
              </a:rPr>
              <a:t>datel</a:t>
            </a:r>
            <a:r>
              <a:rPr dirty="0" spc="-50">
                <a:hlinkClick r:id="rId12" action="ppaction://hlinksldjump"/>
              </a:rPr>
              <a:t>o</a:t>
            </a:r>
            <a:r>
              <a:rPr dirty="0" spc="-25">
                <a:hlinkClick r:id="rId12" action="ppaction://hlinksldjump"/>
              </a:rPr>
              <a:t>r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22</a:t>
            </a:r>
            <a:r>
              <a:rPr dirty="0" spc="-35"/>
              <a:t>/43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-12700" y="3067621"/>
            <a:ext cx="4633595" cy="280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72110">
              <a:lnSpc>
                <a:spcPct val="100000"/>
              </a:lnSpc>
            </a:pPr>
            <a:r>
              <a:rPr dirty="0" sz="600" spc="-30">
                <a:latin typeface="Lucida Sans Unicode"/>
                <a:cs typeface="Lucida Sans Unicode"/>
              </a:rPr>
              <a:t>[1]</a:t>
            </a:r>
            <a:r>
              <a:rPr dirty="0" sz="600" spc="20">
                <a:latin typeface="Lucida Sans Unicode"/>
                <a:cs typeface="Lucida Sans Unicode"/>
              </a:rPr>
              <a:t> </a:t>
            </a:r>
            <a:r>
              <a:rPr dirty="0" sz="600" spc="-45">
                <a:latin typeface="Courier New"/>
                <a:cs typeface="Courier New"/>
                <a:hlinkClick r:id="rId10"/>
              </a:rPr>
              <a:t>http://sym</a:t>
            </a:r>
            <a:r>
              <a:rPr dirty="0" sz="600" spc="-50">
                <a:latin typeface="Courier New"/>
                <a:cs typeface="Courier New"/>
                <a:hlinkClick r:id="rId10"/>
              </a:rPr>
              <a:t>f</a:t>
            </a:r>
            <a:r>
              <a:rPr dirty="0" sz="600" spc="-45">
                <a:latin typeface="Courier New"/>
                <a:cs typeface="Courier New"/>
                <a:hlinkClick r:id="rId10"/>
              </a:rPr>
              <a:t>ony.com/doc/current/co</a:t>
            </a:r>
            <a:r>
              <a:rPr dirty="0" sz="600" spc="-50">
                <a:latin typeface="Courier New"/>
                <a:cs typeface="Courier New"/>
                <a:hlinkClick r:id="rId10"/>
              </a:rPr>
              <a:t>m</a:t>
            </a:r>
            <a:r>
              <a:rPr dirty="0" sz="600" spc="-45">
                <a:latin typeface="Courier New"/>
                <a:cs typeface="Courier New"/>
                <a:hlinkClick r:id="rId10"/>
              </a:rPr>
              <a:t>ponents/yaml/introduct</a:t>
            </a:r>
            <a:r>
              <a:rPr dirty="0" sz="600" spc="-50">
                <a:latin typeface="Courier New"/>
                <a:cs typeface="Courier New"/>
                <a:hlinkClick r:id="rId10"/>
              </a:rPr>
              <a:t>i</a:t>
            </a:r>
            <a:r>
              <a:rPr dirty="0" sz="600" spc="-45">
                <a:latin typeface="Courier New"/>
                <a:cs typeface="Courier New"/>
                <a:hlinkClick r:id="rId10"/>
              </a:rPr>
              <a:t>on.html</a:t>
            </a:r>
            <a:endParaRPr sz="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72110" algn="l"/>
                <a:tab pos="4620260" algn="l"/>
              </a:tabLst>
            </a:pPr>
            <a:r>
              <a:rPr dirty="0" sz="600" spc="-5" u="heavy">
                <a:latin typeface="Times New Roman"/>
                <a:cs typeface="Times New Roman"/>
              </a:rPr>
              <a:t> </a:t>
            </a:r>
            <a:r>
              <a:rPr dirty="0" sz="600" spc="-5" u="heavy">
                <a:latin typeface="Times New Roman"/>
                <a:cs typeface="Times New Roman"/>
              </a:rPr>
              <a:t>	</a:t>
            </a:r>
            <a:r>
              <a:rPr dirty="0" sz="600" spc="-40" u="heavy">
                <a:latin typeface="Lucida Sans Unicode"/>
                <a:cs typeface="Lucida Sans Unicode"/>
              </a:rPr>
              <a:t>[2</a:t>
            </a:r>
            <a:r>
              <a:rPr dirty="0" sz="600" spc="-15" u="heavy">
                <a:latin typeface="Lucida Sans Unicode"/>
                <a:cs typeface="Lucida Sans Unicode"/>
              </a:rPr>
              <a:t>]</a:t>
            </a:r>
            <a:r>
              <a:rPr dirty="0" sz="600" spc="20" u="heavy">
                <a:latin typeface="Lucida Sans Unicode"/>
                <a:cs typeface="Lucida Sans Unicode"/>
              </a:rPr>
              <a:t> </a:t>
            </a:r>
            <a:r>
              <a:rPr dirty="0" sz="600" spc="-45" u="heavy">
                <a:latin typeface="Courier New"/>
                <a:cs typeface="Courier New"/>
                <a:hlinkClick r:id="rId11"/>
              </a:rPr>
              <a:t>http://fle</a:t>
            </a:r>
            <a:r>
              <a:rPr dirty="0" sz="600" spc="-50" u="heavy">
                <a:latin typeface="Courier New"/>
                <a:cs typeface="Courier New"/>
                <a:hlinkClick r:id="rId11"/>
              </a:rPr>
              <a:t>x</a:t>
            </a:r>
            <a:r>
              <a:rPr dirty="0" sz="600" spc="-45" u="heavy">
                <a:latin typeface="Courier New"/>
                <a:cs typeface="Courier New"/>
                <a:hlinkClick r:id="rId11"/>
              </a:rPr>
              <a:t>get.com/wiki/Configura</a:t>
            </a:r>
            <a:r>
              <a:rPr dirty="0" sz="600" spc="-50" u="heavy">
                <a:latin typeface="Courier New"/>
                <a:cs typeface="Courier New"/>
                <a:hlinkClick r:id="rId11"/>
              </a:rPr>
              <a:t>t</a:t>
            </a:r>
            <a:r>
              <a:rPr dirty="0" sz="600" spc="-45" u="heavy">
                <a:latin typeface="Courier New"/>
                <a:cs typeface="Courier New"/>
                <a:hlinkClick r:id="rId11"/>
              </a:rPr>
              <a:t>io</a:t>
            </a:r>
            <a:r>
              <a:rPr dirty="0" sz="600" spc="-45" u="heavy">
                <a:latin typeface="Courier New"/>
                <a:cs typeface="Courier New"/>
              </a:rPr>
              <a:t>n</a:t>
            </a:r>
            <a:r>
              <a:rPr dirty="0" sz="600" u="heavy">
                <a:latin typeface="Courier New"/>
                <a:cs typeface="Courier New"/>
              </a:rPr>
              <a:t>	</a:t>
            </a:r>
            <a:endParaRPr sz="60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389" y="116166"/>
            <a:ext cx="3964304" cy="28263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R="5080">
              <a:lnSpc>
                <a:spcPct val="100000"/>
              </a:lnSpc>
            </a:pPr>
            <a:r>
              <a:rPr dirty="0" sz="1200" spc="65">
                <a:solidFill>
                  <a:srgbClr val="B85433"/>
                </a:solidFill>
                <a:latin typeface="Tahoma"/>
                <a:cs typeface="Tahoma"/>
              </a:rPr>
              <a:t>XML</a:t>
            </a:r>
            <a:endParaRPr sz="12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 i="1">
                <a:latin typeface="Trebuchet MS"/>
                <a:cs typeface="Trebuchet MS"/>
              </a:rPr>
              <a:t>Extensible</a:t>
            </a:r>
            <a:r>
              <a:rPr dirty="0" sz="1100" spc="35" i="1">
                <a:latin typeface="Trebuchet MS"/>
                <a:cs typeface="Trebuchet MS"/>
              </a:rPr>
              <a:t> </a:t>
            </a:r>
            <a:r>
              <a:rPr dirty="0" sz="1100" spc="35" i="1">
                <a:latin typeface="Trebuchet MS"/>
                <a:cs typeface="Trebuchet MS"/>
              </a:rPr>
              <a:t>M</a:t>
            </a:r>
            <a:r>
              <a:rPr dirty="0" sz="1100" spc="-5" i="1">
                <a:latin typeface="Trebuchet MS"/>
                <a:cs typeface="Trebuchet MS"/>
              </a:rPr>
              <a:t>a</a:t>
            </a:r>
            <a:r>
              <a:rPr dirty="0" sz="1100" spc="-50" i="1">
                <a:latin typeface="Trebuchet MS"/>
                <a:cs typeface="Trebuchet MS"/>
              </a:rPr>
              <a:t>rk</a:t>
            </a:r>
            <a:r>
              <a:rPr dirty="0" sz="1100" spc="-65" i="1">
                <a:latin typeface="Trebuchet MS"/>
                <a:cs typeface="Trebuchet MS"/>
              </a:rPr>
              <a:t>u</a:t>
            </a:r>
            <a:r>
              <a:rPr dirty="0" sz="1100" spc="-50" i="1">
                <a:latin typeface="Trebuchet MS"/>
                <a:cs typeface="Trebuchet MS"/>
              </a:rPr>
              <a:t>p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40" i="1">
                <a:latin typeface="Trebuchet MS"/>
                <a:cs typeface="Trebuchet MS"/>
              </a:rPr>
              <a:t>Language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stand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rd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deschis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30" i="1">
                <a:latin typeface="Trebuchet MS"/>
                <a:cs typeface="Trebuchet MS"/>
              </a:rPr>
              <a:t>W3C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140" i="1">
                <a:latin typeface="Trebuchet MS"/>
                <a:cs typeface="Trebuchet MS"/>
              </a:rPr>
              <a:t>–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55" i="1">
                <a:latin typeface="Trebuchet MS"/>
                <a:cs typeface="Trebuchet MS"/>
              </a:rPr>
              <a:t>W</a:t>
            </a:r>
            <a:r>
              <a:rPr dirty="0" sz="1100" spc="-85" i="1">
                <a:latin typeface="Trebuchet MS"/>
                <a:cs typeface="Trebuchet MS"/>
              </a:rPr>
              <a:t>o</a:t>
            </a:r>
            <a:r>
              <a:rPr dirty="0" sz="1100" spc="-80" i="1">
                <a:latin typeface="Trebuchet MS"/>
                <a:cs typeface="Trebuchet MS"/>
              </a:rPr>
              <a:t>rld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90" i="1">
                <a:latin typeface="Trebuchet MS"/>
                <a:cs typeface="Trebuchet MS"/>
              </a:rPr>
              <a:t>W</a:t>
            </a:r>
            <a:r>
              <a:rPr dirty="0" sz="1100" spc="-50" i="1">
                <a:latin typeface="Trebuchet MS"/>
                <a:cs typeface="Trebuchet MS"/>
              </a:rPr>
              <a:t>i</a:t>
            </a:r>
            <a:r>
              <a:rPr dirty="0" sz="1100" spc="-90" i="1">
                <a:latin typeface="Trebuchet MS"/>
                <a:cs typeface="Trebuchet MS"/>
              </a:rPr>
              <a:t>d</a:t>
            </a:r>
            <a:r>
              <a:rPr dirty="0" sz="1100" spc="-110" i="1">
                <a:latin typeface="Trebuchet MS"/>
                <a:cs typeface="Trebuchet MS"/>
              </a:rPr>
              <a:t>e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55" i="1">
                <a:latin typeface="Trebuchet MS"/>
                <a:cs typeface="Trebuchet MS"/>
              </a:rPr>
              <a:t>W</a:t>
            </a:r>
            <a:r>
              <a:rPr dirty="0" sz="1100" spc="-80" i="1">
                <a:latin typeface="Trebuchet MS"/>
                <a:cs typeface="Trebuchet MS"/>
              </a:rPr>
              <a:t>eb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30" i="1">
                <a:latin typeface="Trebuchet MS"/>
                <a:cs typeface="Trebuchet MS"/>
              </a:rPr>
              <a:t>Cons</a:t>
            </a:r>
            <a:r>
              <a:rPr dirty="0" sz="1100" spc="-55" i="1">
                <a:latin typeface="Trebuchet MS"/>
                <a:cs typeface="Trebuchet MS"/>
              </a:rPr>
              <a:t>o</a:t>
            </a:r>
            <a:r>
              <a:rPr dirty="0" sz="1100" spc="-70" i="1">
                <a:latin typeface="Trebuchet MS"/>
                <a:cs typeface="Trebuchet MS"/>
              </a:rPr>
              <a:t>rtium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re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rezent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structuril</a:t>
            </a:r>
            <a:r>
              <a:rPr dirty="0" sz="1100" spc="-6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-35">
                <a:latin typeface="Tahoma"/>
                <a:cs typeface="Tahoma"/>
              </a:rPr>
              <a:t>,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s</a:t>
            </a:r>
            <a:r>
              <a:rPr dirty="0" sz="1100" spc="-40">
                <a:latin typeface="Tahoma"/>
                <a:cs typeface="Tahoma"/>
              </a:rPr>
              <a:t>p</a:t>
            </a:r>
            <a:r>
              <a:rPr dirty="0" sz="1100" spc="-35">
                <a:latin typeface="Tahoma"/>
                <a:cs typeface="Tahoma"/>
              </a:rPr>
              <a:t>ecial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servicii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10">
                <a:latin typeface="Tahoma"/>
                <a:cs typeface="Tahoma"/>
              </a:rPr>
              <a:t>w</a:t>
            </a:r>
            <a:r>
              <a:rPr dirty="0" sz="1100" spc="-70">
                <a:latin typeface="Tahoma"/>
                <a:cs typeface="Tahoma"/>
              </a:rPr>
              <a:t>eb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tag-uri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atri</a:t>
            </a:r>
            <a:r>
              <a:rPr dirty="0" sz="1100" spc="-30">
                <a:latin typeface="Tahoma"/>
                <a:cs typeface="Tahoma"/>
              </a:rPr>
              <a:t>b</a:t>
            </a:r>
            <a:r>
              <a:rPr dirty="0" sz="1100" spc="-40">
                <a:latin typeface="Tahoma"/>
                <a:cs typeface="Tahoma"/>
              </a:rPr>
              <a:t>ute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15">
                <a:latin typeface="Tahoma"/>
                <a:cs typeface="Tahoma"/>
              </a:rPr>
              <a:t>b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rescen</a:t>
            </a:r>
            <a:r>
              <a:rPr dirty="0" sz="1100" spc="-40">
                <a:latin typeface="Tahoma"/>
                <a:cs typeface="Tahoma"/>
              </a:rPr>
              <a:t>t</a:t>
            </a:r>
            <a:r>
              <a:rPr dirty="0" sz="1100" spc="-590">
                <a:latin typeface="Tahoma"/>
                <a:cs typeface="Tahoma"/>
              </a:rPr>
              <a:t>a</a:t>
            </a:r>
            <a:r>
              <a:rPr dirty="0" sz="1100" spc="-600">
                <a:latin typeface="Tahoma"/>
                <a:cs typeface="Tahoma"/>
              </a:rPr>
              <a:t>˘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complex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extensibil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30">
                <a:latin typeface="Tahoma"/>
                <a:cs typeface="Tahoma"/>
              </a:rPr>
              <a:t>S</a:t>
            </a:r>
            <a:r>
              <a:rPr dirty="0" sz="1100">
                <a:latin typeface="Tahoma"/>
                <a:cs typeface="Tahoma"/>
              </a:rPr>
              <a:t>V</a:t>
            </a:r>
            <a:r>
              <a:rPr dirty="0" sz="1100" spc="-35">
                <a:latin typeface="Tahoma"/>
                <a:cs typeface="Tahoma"/>
              </a:rPr>
              <a:t>G</a:t>
            </a:r>
            <a:r>
              <a:rPr dirty="0" sz="1100" spc="-15">
                <a:latin typeface="Tahoma"/>
                <a:cs typeface="Tahoma"/>
              </a:rPr>
              <a:t>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70">
                <a:latin typeface="Tahoma"/>
                <a:cs typeface="Tahoma"/>
              </a:rPr>
              <a:t>XHTML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45">
                <a:latin typeface="Tahoma"/>
                <a:cs typeface="Tahoma"/>
              </a:rPr>
              <a:t>rmatele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noi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Office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5">
                <a:latin typeface="Tahoma"/>
                <a:cs typeface="Tahoma"/>
              </a:rPr>
              <a:t>(ODF: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.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20">
                <a:latin typeface="Tahoma"/>
                <a:cs typeface="Tahoma"/>
              </a:rPr>
              <a:t>dt,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.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70">
                <a:latin typeface="Tahoma"/>
                <a:cs typeface="Tahoma"/>
              </a:rPr>
              <a:t>ds;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20">
                <a:latin typeface="Tahoma"/>
                <a:cs typeface="Tahoma"/>
              </a:rPr>
              <a:t>O</a:t>
            </a:r>
            <a:r>
              <a:rPr dirty="0" sz="1100" spc="-10">
                <a:latin typeface="Tahoma"/>
                <a:cs typeface="Tahoma"/>
              </a:rPr>
              <a:t>O</a:t>
            </a:r>
            <a:r>
              <a:rPr dirty="0" sz="1100" spc="80">
                <a:latin typeface="Tahoma"/>
                <a:cs typeface="Tahoma"/>
              </a:rPr>
              <a:t>X</a:t>
            </a:r>
            <a:r>
              <a:rPr dirty="0" sz="1100" spc="20">
                <a:latin typeface="Tahoma"/>
                <a:cs typeface="Tahoma"/>
              </a:rPr>
              <a:t>ML:</a:t>
            </a:r>
            <a:endParaRPr sz="1100">
              <a:latin typeface="Tahoma"/>
              <a:cs typeface="Tahoma"/>
            </a:endParaRPr>
          </a:p>
          <a:p>
            <a:pPr algn="ctr" marR="2934970">
              <a:lnSpc>
                <a:spcPct val="100000"/>
              </a:lnSpc>
              <a:spcBef>
                <a:spcPts val="35"/>
              </a:spcBef>
            </a:pPr>
            <a:r>
              <a:rPr dirty="0" sz="1100" spc="-40">
                <a:latin typeface="Tahoma"/>
                <a:cs typeface="Tahoma"/>
              </a:rPr>
              <a:t>.d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35">
                <a:latin typeface="Tahoma"/>
                <a:cs typeface="Tahoma"/>
              </a:rPr>
              <a:t>cx,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.xlsx)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configur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>
                <a:latin typeface="Tahoma"/>
                <a:cs typeface="Tahoma"/>
              </a:rPr>
              <a:t>VirtualB</a:t>
            </a:r>
            <a:r>
              <a:rPr dirty="0" sz="1100" spc="-30">
                <a:latin typeface="Tahoma"/>
                <a:cs typeface="Tahoma"/>
              </a:rPr>
              <a:t>o</a:t>
            </a:r>
            <a:r>
              <a:rPr dirty="0" sz="1100" spc="-45">
                <a:latin typeface="Tahoma"/>
                <a:cs typeface="Tahoma"/>
              </a:rPr>
              <a:t>x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(fi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ierul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105">
                <a:latin typeface="PMingLiU"/>
                <a:cs typeface="PMingLiU"/>
              </a:rPr>
              <a:t>.vbox</a:t>
            </a:r>
            <a:r>
              <a:rPr dirty="0" sz="110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2" action="ppaction://hlinksldjump"/>
              </a:rPr>
              <a:t>Cursul</a:t>
            </a:r>
            <a:r>
              <a:rPr dirty="0" spc="20">
                <a:hlinkClick r:id="rId2" action="ppaction://hlinksldjump"/>
              </a:rPr>
              <a:t> </a:t>
            </a:r>
            <a:r>
              <a:rPr dirty="0" spc="-40">
                <a:hlinkClick r:id="rId2" action="ppaction://hlinksldjump"/>
              </a:rPr>
              <a:t>10,</a:t>
            </a:r>
            <a:r>
              <a:rPr dirty="0" spc="15">
                <a:hlinkClick r:id="rId2" action="ppaction://hlinksldjump"/>
              </a:rPr>
              <a:t> </a:t>
            </a:r>
            <a:r>
              <a:rPr dirty="0" spc="-5">
                <a:hlinkClick r:id="rId2" action="ppaction://hlinksldjump"/>
              </a:rPr>
              <a:t>St</a:t>
            </a:r>
            <a:r>
              <a:rPr dirty="0" spc="0">
                <a:hlinkClick r:id="rId2" action="ppaction://hlinksldjump"/>
              </a:rPr>
              <a:t>o</a:t>
            </a:r>
            <a:r>
              <a:rPr dirty="0" spc="-25">
                <a:hlinkClick r:id="rId2" action="ppaction://hlinksldjump"/>
              </a:rPr>
              <a:t>c</a:t>
            </a:r>
            <a:r>
              <a:rPr dirty="0" spc="-40">
                <a:hlinkClick r:id="rId2" action="ppaction://hlinksldjump"/>
              </a:rPr>
              <a:t>a</a:t>
            </a:r>
            <a:r>
              <a:rPr dirty="0" spc="-30">
                <a:hlinkClick r:id="rId2" action="ppaction://hlinksldjump"/>
              </a:rPr>
              <a:t>rea</a:t>
            </a:r>
            <a:r>
              <a:rPr dirty="0" spc="15">
                <a:hlinkClick r:id="rId2" action="ppaction://hlinksldjump"/>
              </a:rPr>
              <a:t> </a:t>
            </a:r>
            <a:r>
              <a:rPr dirty="0" spc="-30">
                <a:hlinkClick r:id="rId2" action="ppaction://hlinksldjump"/>
              </a:rPr>
              <a:t>datel</a:t>
            </a:r>
            <a:r>
              <a:rPr dirty="0" spc="-50">
                <a:hlinkClick r:id="rId2" action="ppaction://hlinksldjump"/>
              </a:rPr>
              <a:t>o</a:t>
            </a:r>
            <a:r>
              <a:rPr dirty="0" spc="-25">
                <a:hlinkClick r:id="rId2" action="ppaction://hlinksldjump"/>
              </a:rPr>
              <a:t>r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23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051175">
              <a:lnSpc>
                <a:spcPct val="100000"/>
              </a:lnSpc>
            </a:pPr>
            <a:r>
              <a:rPr dirty="0"/>
              <a:t>F</a:t>
            </a:r>
            <a:r>
              <a:rPr dirty="0" spc="-105"/>
              <a:t>o</a:t>
            </a:r>
            <a:r>
              <a:rPr dirty="0" spc="-45"/>
              <a:t>rmat</a:t>
            </a:r>
            <a:r>
              <a:rPr dirty="0" spc="10"/>
              <a:t> </a:t>
            </a:r>
            <a:r>
              <a:rPr dirty="0" spc="-35"/>
              <a:t>ta</a:t>
            </a:r>
            <a:r>
              <a:rPr dirty="0" spc="-15"/>
              <a:t>b</a:t>
            </a:r>
            <a:r>
              <a:rPr dirty="0" spc="-55"/>
              <a:t>el</a:t>
            </a:r>
            <a:r>
              <a:rPr dirty="0" spc="-110"/>
              <a:t>a</a:t>
            </a:r>
            <a:r>
              <a:rPr dirty="0" spc="-35"/>
              <a:t>r</a:t>
            </a:r>
            <a:r>
              <a:rPr dirty="0" spc="15"/>
              <a:t> </a:t>
            </a:r>
            <a:r>
              <a:rPr dirty="0" spc="-35"/>
              <a:t>text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207350"/>
            <a:ext cx="3379470" cy="9893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datele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r>
              <a:rPr dirty="0" sz="1100" spc="-9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inute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text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linie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este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entitate,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fiec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coloa</a:t>
            </a:r>
            <a:r>
              <a:rPr dirty="0" sz="1100" spc="-55">
                <a:latin typeface="Tahoma"/>
                <a:cs typeface="Tahoma"/>
              </a:rPr>
              <a:t>n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sunt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atributele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5">
                <a:latin typeface="Tahoma"/>
                <a:cs typeface="Tahoma"/>
              </a:rPr>
              <a:t>exemple: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180">
                <a:latin typeface="PMingLiU"/>
                <a:cs typeface="PMingLiU"/>
              </a:rPr>
              <a:t>/etc/hosts</a:t>
            </a:r>
            <a:r>
              <a:rPr dirty="0" sz="1100" spc="-35">
                <a:latin typeface="Tahoma"/>
                <a:cs typeface="Tahoma"/>
              </a:rPr>
              <a:t>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130">
                <a:latin typeface="PMingLiU"/>
                <a:cs typeface="PMingLiU"/>
              </a:rPr>
              <a:t>/etc/passw</a:t>
            </a:r>
            <a:r>
              <a:rPr dirty="0" sz="1100" spc="150">
                <a:latin typeface="PMingLiU"/>
                <a:cs typeface="PMingLiU"/>
              </a:rPr>
              <a:t>d</a:t>
            </a:r>
            <a:r>
              <a:rPr dirty="0" sz="1100" spc="-35">
                <a:latin typeface="Tahoma"/>
                <a:cs typeface="Tahoma"/>
              </a:rPr>
              <a:t>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180">
                <a:latin typeface="PMingLiU"/>
                <a:cs typeface="PMingLiU"/>
              </a:rPr>
              <a:t>/etc/services</a:t>
            </a:r>
            <a:endParaRPr sz="1100">
              <a:latin typeface="PMingLiU"/>
              <a:cs typeface="PMingLiU"/>
            </a:endParaRPr>
          </a:p>
          <a:p>
            <a:pPr marL="160655" marR="8191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u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relucrat:</a:t>
            </a:r>
            <a:r>
              <a:rPr dirty="0" sz="1100" spc="13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extrageri,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selec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Tahoma"/>
                <a:cs typeface="Tahoma"/>
              </a:rPr>
              <a:t>ii,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grafice,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reluc</a:t>
            </a:r>
            <a:r>
              <a:rPr dirty="0" sz="1100" spc="-45">
                <a:latin typeface="Tahoma"/>
                <a:cs typeface="Tahoma"/>
              </a:rPr>
              <a:t>r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25">
                <a:latin typeface="Tahoma"/>
                <a:cs typeface="Tahoma"/>
              </a:rPr>
              <a:t>ari</a:t>
            </a:r>
            <a:r>
              <a:rPr dirty="0" sz="1100" spc="-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numerice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24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39501" y="116166"/>
            <a:ext cx="300990" cy="2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15">
                <a:solidFill>
                  <a:srgbClr val="B85433"/>
                </a:solidFill>
                <a:latin typeface="Tahoma"/>
                <a:cs typeface="Tahoma"/>
              </a:rPr>
              <a:t>CSV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111796"/>
            <a:ext cx="3275965" cy="1202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 i="1">
                <a:latin typeface="Trebuchet MS"/>
                <a:cs typeface="Trebuchet MS"/>
              </a:rPr>
              <a:t>Comma-Sep</a:t>
            </a:r>
            <a:r>
              <a:rPr dirty="0" sz="1100" spc="-60" i="1">
                <a:latin typeface="Trebuchet MS"/>
                <a:cs typeface="Trebuchet MS"/>
              </a:rPr>
              <a:t>a</a:t>
            </a:r>
            <a:r>
              <a:rPr dirty="0" sz="1100" spc="-75" i="1">
                <a:latin typeface="Trebuchet MS"/>
                <a:cs typeface="Trebuchet MS"/>
              </a:rPr>
              <a:t>rated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50" i="1">
                <a:latin typeface="Trebuchet MS"/>
                <a:cs typeface="Trebuchet MS"/>
              </a:rPr>
              <a:t>V</a:t>
            </a:r>
            <a:r>
              <a:rPr dirty="0" sz="1100" spc="-70" i="1">
                <a:latin typeface="Trebuchet MS"/>
                <a:cs typeface="Trebuchet MS"/>
              </a:rPr>
              <a:t>alues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text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75">
                <a:latin typeface="Tahoma"/>
                <a:cs typeface="Tahoma"/>
              </a:rPr>
              <a:t>m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r>
              <a:rPr dirty="0" sz="1100" spc="-9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sep</a:t>
            </a:r>
            <a:r>
              <a:rPr dirty="0" sz="1100" spc="-100">
                <a:latin typeface="Tahoma"/>
                <a:cs typeface="Tahoma"/>
              </a:rPr>
              <a:t>a</a:t>
            </a:r>
            <a:r>
              <a:rPr dirty="0" sz="1100" spc="-40">
                <a:latin typeface="Tahoma"/>
                <a:cs typeface="Tahoma"/>
              </a:rPr>
              <a:t>rate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25">
                <a:latin typeface="Tahoma"/>
                <a:cs typeface="Tahoma"/>
              </a:rPr>
              <a:t>rin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virgu</a:t>
            </a:r>
            <a:r>
              <a:rPr dirty="0" sz="1100" spc="-30">
                <a:latin typeface="Tahoma"/>
                <a:cs typeface="Tahoma"/>
              </a:rPr>
              <a:t>l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>
                <a:latin typeface="Tahoma"/>
                <a:cs typeface="Tahoma"/>
              </a:rPr>
              <a:t>(</a:t>
            </a:r>
            <a:r>
              <a:rPr dirty="0" sz="1100" spc="-45" i="1">
                <a:latin typeface="Trebuchet MS"/>
                <a:cs typeface="Trebuchet MS"/>
              </a:rPr>
              <a:t>comm</a:t>
            </a:r>
            <a:r>
              <a:rPr dirty="0" sz="1100" spc="-30" i="1">
                <a:latin typeface="Trebuchet MS"/>
                <a:cs typeface="Trebuchet MS"/>
              </a:rPr>
              <a:t>a</a:t>
            </a:r>
            <a:r>
              <a:rPr dirty="0" sz="110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 marL="160655" marR="14351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im</a:t>
            </a:r>
            <a:r>
              <a:rPr dirty="0" sz="1100" spc="-5">
                <a:latin typeface="Tahoma"/>
                <a:cs typeface="Tahoma"/>
              </a:rPr>
              <a:t>p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rate/ex</a:t>
            </a:r>
            <a:r>
              <a:rPr dirty="0" sz="1100" spc="-10">
                <a:latin typeface="Tahoma"/>
                <a:cs typeface="Tahoma"/>
              </a:rPr>
              <a:t>p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rtate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din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aplic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tip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Office</a:t>
            </a:r>
            <a:r>
              <a:rPr dirty="0" sz="1100" spc="-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</a:t>
            </a:r>
            <a:r>
              <a:rPr dirty="0" sz="1100" spc="-6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readsheet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relucrabile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25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460750">
              <a:lnSpc>
                <a:spcPct val="100000"/>
              </a:lnSpc>
            </a:pPr>
            <a:r>
              <a:rPr dirty="0"/>
              <a:t>F</a:t>
            </a:r>
            <a:r>
              <a:rPr dirty="0" spc="-105"/>
              <a:t>o</a:t>
            </a:r>
            <a:r>
              <a:rPr dirty="0" spc="-45"/>
              <a:t>rmat</a:t>
            </a:r>
            <a:r>
              <a:rPr dirty="0" spc="10"/>
              <a:t> </a:t>
            </a:r>
            <a:r>
              <a:rPr dirty="0" spc="-50"/>
              <a:t>bin</a:t>
            </a:r>
            <a:r>
              <a:rPr dirty="0" spc="-95"/>
              <a:t>a</a:t>
            </a:r>
            <a:r>
              <a:rPr dirty="0" spc="-35"/>
              <a:t>r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142847"/>
            <a:ext cx="3784600" cy="11226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5">
                <a:latin typeface="Tahoma"/>
                <a:cs typeface="Tahoma"/>
              </a:rPr>
              <a:t>ne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20">
                <a:latin typeface="Tahoma"/>
                <a:cs typeface="Tahoma"/>
              </a:rPr>
              <a:t>rintabil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tip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ier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ro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25">
                <a:latin typeface="Tahoma"/>
                <a:cs typeface="Tahoma"/>
              </a:rPr>
              <a:t>iu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datel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flexibil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divers</a:t>
            </a:r>
            <a:endParaRPr sz="1100">
              <a:latin typeface="Tahoma"/>
              <a:cs typeface="Tahoma"/>
            </a:endParaRPr>
          </a:p>
          <a:p>
            <a:pPr marL="160655" marR="191770" indent="-148590">
              <a:lnSpc>
                <a:spcPts val="1200"/>
              </a:lnSpc>
              <a:spcBef>
                <a:spcPts val="31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avantajos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eficientiz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spa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iului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cupat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vite</a:t>
            </a:r>
            <a:r>
              <a:rPr dirty="0" sz="1100" spc="-40">
                <a:latin typeface="Tahoma"/>
                <a:cs typeface="Tahoma"/>
              </a:rPr>
              <a:t>z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relucr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300355">
              <a:lnSpc>
                <a:spcPct val="100000"/>
              </a:lnSpc>
              <a:spcBef>
                <a:spcPts val="155"/>
              </a:spcBef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30">
                <a:latin typeface="Tahoma"/>
                <a:cs typeface="Tahoma"/>
              </a:rPr>
              <a:t>mai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rapid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d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analizat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de</a:t>
            </a:r>
            <a:r>
              <a:rPr dirty="0" sz="1000" spc="-55">
                <a:latin typeface="Tahoma"/>
                <a:cs typeface="Tahoma"/>
              </a:rPr>
              <a:t>c</a:t>
            </a:r>
            <a:r>
              <a:rPr dirty="0" sz="1000" spc="-540">
                <a:latin typeface="Tahoma"/>
                <a:cs typeface="Tahoma"/>
              </a:rPr>
              <a:t>ˆ</a:t>
            </a:r>
            <a:r>
              <a:rPr dirty="0" sz="1000" spc="-15">
                <a:latin typeface="Tahoma"/>
                <a:cs typeface="Tahoma"/>
              </a:rPr>
              <a:t>at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f</a:t>
            </a:r>
            <a:r>
              <a:rPr dirty="0" sz="1000" spc="-70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rmat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text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26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748915">
              <a:lnSpc>
                <a:spcPct val="100000"/>
              </a:lnSpc>
            </a:pPr>
            <a:r>
              <a:rPr dirty="0"/>
              <a:t>F</a:t>
            </a:r>
            <a:r>
              <a:rPr dirty="0" spc="-105"/>
              <a:t>o</a:t>
            </a:r>
            <a:r>
              <a:rPr dirty="0" spc="-45"/>
              <a:t>rmat</a:t>
            </a:r>
            <a:r>
              <a:rPr dirty="0" spc="10"/>
              <a:t> </a:t>
            </a:r>
            <a:r>
              <a:rPr dirty="0" spc="-90"/>
              <a:t>de</a:t>
            </a:r>
            <a:r>
              <a:rPr dirty="0" spc="10"/>
              <a:t> </a:t>
            </a:r>
            <a:r>
              <a:rPr dirty="0" spc="-15"/>
              <a:t>tip</a:t>
            </a:r>
            <a:r>
              <a:rPr dirty="0" spc="15"/>
              <a:t> </a:t>
            </a:r>
            <a:r>
              <a:rPr dirty="0" spc="-70"/>
              <a:t>d</a:t>
            </a:r>
            <a:r>
              <a:rPr dirty="0" spc="-35"/>
              <a:t>o</a:t>
            </a:r>
            <a:r>
              <a:rPr dirty="0" spc="-60"/>
              <a:t>cument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020935"/>
            <a:ext cx="3738879" cy="14135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5080" indent="-148590">
              <a:lnSpc>
                <a:spcPct val="102699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cumentele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30">
                <a:latin typeface="Tahoma"/>
                <a:cs typeface="Tahoma"/>
              </a:rPr>
              <a:t>rezin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inf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text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chea</a:t>
            </a:r>
            <a:r>
              <a:rPr dirty="0" sz="1100" spc="-55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-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cumentele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sunt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cele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folosite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suite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Office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cumente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tip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-10">
                <a:latin typeface="Tahoma"/>
                <a:cs typeface="Tahoma"/>
              </a:rPr>
              <a:t>xt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(.d</a:t>
            </a:r>
            <a:r>
              <a:rPr dirty="0" sz="1100" spc="-1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c,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.d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35">
                <a:latin typeface="Tahoma"/>
                <a:cs typeface="Tahoma"/>
              </a:rPr>
              <a:t>cx,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.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10">
                <a:latin typeface="Tahoma"/>
                <a:cs typeface="Tahoma"/>
              </a:rPr>
              <a:t>dt)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cumente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tip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s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readsheet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(.xls,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.xlsx,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.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ds)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cumente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tip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rezent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(.ppt,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.pptx,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.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dp)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55">
                <a:latin typeface="Tahoma"/>
                <a:cs typeface="Tahoma"/>
              </a:rPr>
              <a:t>PDF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>
                <a:latin typeface="Tahoma"/>
                <a:cs typeface="Tahoma"/>
              </a:rPr>
              <a:t>(</a:t>
            </a:r>
            <a:r>
              <a:rPr dirty="0" sz="1100" spc="65" i="1">
                <a:latin typeface="Trebuchet MS"/>
                <a:cs typeface="Trebuchet MS"/>
              </a:rPr>
              <a:t>P</a:t>
            </a:r>
            <a:r>
              <a:rPr dirty="0" sz="1100" spc="-85" i="1">
                <a:latin typeface="Trebuchet MS"/>
                <a:cs typeface="Trebuchet MS"/>
              </a:rPr>
              <a:t>o</a:t>
            </a:r>
            <a:r>
              <a:rPr dirty="0" sz="1100" spc="-80" i="1">
                <a:latin typeface="Trebuchet MS"/>
                <a:cs typeface="Trebuchet MS"/>
              </a:rPr>
              <a:t>rtable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35" i="1">
                <a:latin typeface="Trebuchet MS"/>
                <a:cs typeface="Trebuchet MS"/>
              </a:rPr>
              <a:t>D</a:t>
            </a:r>
            <a:r>
              <a:rPr dirty="0" sz="1100" spc="60" i="1">
                <a:latin typeface="Trebuchet MS"/>
                <a:cs typeface="Trebuchet MS"/>
              </a:rPr>
              <a:t>o</a:t>
            </a:r>
            <a:r>
              <a:rPr dirty="0" sz="1100" spc="-55" i="1">
                <a:latin typeface="Trebuchet MS"/>
                <a:cs typeface="Trebuchet MS"/>
              </a:rPr>
              <a:t>cument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5" i="1">
                <a:latin typeface="Trebuchet MS"/>
                <a:cs typeface="Trebuchet MS"/>
              </a:rPr>
              <a:t>F</a:t>
            </a:r>
            <a:r>
              <a:rPr dirty="0" sz="1100" spc="-85" i="1">
                <a:latin typeface="Trebuchet MS"/>
                <a:cs typeface="Trebuchet MS"/>
              </a:rPr>
              <a:t>o</a:t>
            </a:r>
            <a:r>
              <a:rPr dirty="0" sz="1100" spc="-70" i="1">
                <a:latin typeface="Trebuchet MS"/>
                <a:cs typeface="Trebuchet MS"/>
              </a:rPr>
              <a:t>rma</a:t>
            </a:r>
            <a:r>
              <a:rPr dirty="0" sz="1100" spc="25" i="1">
                <a:latin typeface="Trebuchet MS"/>
                <a:cs typeface="Trebuchet MS"/>
              </a:rPr>
              <a:t>t</a:t>
            </a:r>
            <a:r>
              <a:rPr dirty="0" sz="1100" spc="-45">
                <a:latin typeface="Tahoma"/>
                <a:cs typeface="Tahoma"/>
              </a:rPr>
              <a:t>):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nu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este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editabil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27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521075">
              <a:lnSpc>
                <a:spcPct val="100000"/>
              </a:lnSpc>
            </a:pPr>
            <a:r>
              <a:rPr dirty="0" spc="-45"/>
              <a:t>S</a:t>
            </a:r>
            <a:r>
              <a:rPr dirty="0" spc="-80"/>
              <a:t>p</a:t>
            </a:r>
            <a:r>
              <a:rPr dirty="0" spc="-75"/>
              <a:t>readsheet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29031" rIns="0" bIns="0" rtlCol="0" vert="horz">
            <a:spAutoFit/>
          </a:bodyPr>
          <a:lstStyle/>
          <a:p>
            <a:pPr marL="28575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afi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10">
                <a:latin typeface="Tahoma"/>
                <a:cs typeface="Tahoma"/>
              </a:rPr>
              <a:t>re/</a:t>
            </a:r>
            <a:r>
              <a:rPr dirty="0" sz="1100" spc="-5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rezent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r>
              <a:rPr dirty="0" sz="1100" spc="-9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cate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ge</a:t>
            </a:r>
            <a:r>
              <a:rPr dirty="0" sz="1100" spc="-60">
                <a:latin typeface="Tahoma"/>
                <a:cs typeface="Tahoma"/>
              </a:rPr>
              <a:t>n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5">
                <a:latin typeface="Tahoma"/>
                <a:cs typeface="Tahoma"/>
              </a:rPr>
              <a:t>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30">
                <a:latin typeface="Tahoma"/>
                <a:cs typeface="Tahoma"/>
              </a:rPr>
              <a:t>r,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rezentate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text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o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era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relucr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55">
                <a:latin typeface="Tahoma"/>
                <a:cs typeface="Tahoma"/>
              </a:rPr>
              <a:t>ate: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numeric,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grafice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Tahoma"/>
                <a:cs typeface="Tahoma"/>
              </a:rPr>
              <a:t>Microsoft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Excel,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>
                <a:latin typeface="Tahoma"/>
                <a:cs typeface="Tahoma"/>
              </a:rPr>
              <a:t>Li</a:t>
            </a:r>
            <a:r>
              <a:rPr dirty="0" sz="1100" spc="-30">
                <a:latin typeface="Tahoma"/>
                <a:cs typeface="Tahoma"/>
              </a:rPr>
              <a:t>b</a:t>
            </a:r>
            <a:r>
              <a:rPr dirty="0" sz="1100" spc="-35">
                <a:latin typeface="Tahoma"/>
                <a:cs typeface="Tahoma"/>
              </a:rPr>
              <a:t>reOffice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Calc</a:t>
            </a:r>
            <a:r>
              <a:rPr dirty="0" sz="1100" spc="-10">
                <a:latin typeface="Tahoma"/>
                <a:cs typeface="Tahoma"/>
              </a:rPr>
              <a:t>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G</a:t>
            </a:r>
            <a:r>
              <a:rPr dirty="0" sz="1100" spc="-5">
                <a:latin typeface="Tahoma"/>
                <a:cs typeface="Tahoma"/>
              </a:rPr>
              <a:t>o</a:t>
            </a:r>
            <a:r>
              <a:rPr dirty="0" sz="1100" spc="-55">
                <a:latin typeface="Tahoma"/>
                <a:cs typeface="Tahoma"/>
              </a:rPr>
              <a:t>ogle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</a:t>
            </a:r>
            <a:r>
              <a:rPr dirty="0" sz="1100" spc="-6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readsheet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28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449954">
              <a:lnSpc>
                <a:spcPct val="100000"/>
              </a:lnSpc>
            </a:pPr>
            <a:r>
              <a:rPr dirty="0" spc="-35"/>
              <a:t>Baze</a:t>
            </a:r>
            <a:r>
              <a:rPr dirty="0" spc="10"/>
              <a:t> </a:t>
            </a:r>
            <a:r>
              <a:rPr dirty="0" spc="-90"/>
              <a:t>de</a:t>
            </a:r>
            <a:r>
              <a:rPr dirty="0" spc="15"/>
              <a:t> </a:t>
            </a:r>
            <a:r>
              <a:rPr dirty="0" spc="-60"/>
              <a:t>date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038435"/>
            <a:ext cx="3412490" cy="13792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655" marR="50800" indent="-148590">
              <a:lnSpc>
                <a:spcPct val="102699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</a:t>
            </a:r>
            <a:r>
              <a:rPr dirty="0" sz="1100" spc="-6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datel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-60">
                <a:latin typeface="Tahoma"/>
                <a:cs typeface="Tahoma"/>
              </a:rPr>
              <a:t>n</a:t>
            </a:r>
            <a:r>
              <a:rPr dirty="0" sz="1100" spc="-20">
                <a:latin typeface="Tahoma"/>
                <a:cs typeface="Tahoma"/>
              </a:rPr>
              <a:t>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acces</a:t>
            </a:r>
            <a:r>
              <a:rPr dirty="0" sz="1100" spc="-9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eficien</a:t>
            </a:r>
            <a:r>
              <a:rPr dirty="0" sz="1100" spc="-4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35">
                <a:latin typeface="Tahoma"/>
                <a:cs typeface="Tahoma"/>
              </a:rPr>
              <a:t>rice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75">
                <a:latin typeface="Tahoma"/>
                <a:cs typeface="Tahoma"/>
              </a:rPr>
              <a:t>m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</a:t>
            </a:r>
            <a:r>
              <a:rPr dirty="0" sz="1100" spc="-6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inf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iei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facilita</a:t>
            </a:r>
            <a:r>
              <a:rPr dirty="0" sz="1100" spc="-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accesul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oate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considera</a:t>
            </a:r>
            <a:r>
              <a:rPr dirty="0" sz="1100" spc="-4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</a:t>
            </a:r>
            <a:r>
              <a:rPr dirty="0" sz="1100" spc="-45">
                <a:latin typeface="Tahoma"/>
                <a:cs typeface="Tahoma"/>
              </a:rPr>
              <a:t>z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oate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text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130">
                <a:latin typeface="PMingLiU"/>
                <a:cs typeface="PMingLiU"/>
              </a:rPr>
              <a:t>/etc/passw</a:t>
            </a:r>
            <a:r>
              <a:rPr dirty="0" sz="1100" spc="150">
                <a:latin typeface="PMingLiU"/>
                <a:cs typeface="PMingLiU"/>
              </a:rPr>
              <a:t>d</a:t>
            </a:r>
            <a:r>
              <a:rPr dirty="0" sz="1100" spc="-90">
                <a:latin typeface="Tahoma"/>
                <a:cs typeface="Tahoma"/>
              </a:rPr>
              <a:t>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baza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utilizat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-10">
                <a:latin typeface="Tahoma"/>
                <a:cs typeface="Tahoma"/>
              </a:rPr>
              <a:t>ri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l</a:t>
            </a:r>
            <a:r>
              <a:rPr dirty="0" sz="1100" spc="-5">
                <a:latin typeface="Tahoma"/>
                <a:cs typeface="Tahoma"/>
              </a:rPr>
              <a:t>o</a:t>
            </a:r>
            <a:r>
              <a:rPr dirty="0" sz="1100" spc="-20">
                <a:latin typeface="Tahoma"/>
                <a:cs typeface="Tahoma"/>
              </a:rPr>
              <a:t>cali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baza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este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b</a:t>
            </a:r>
            <a:r>
              <a:rPr dirty="0" sz="1100" spc="-20">
                <a:latin typeface="Tahoma"/>
                <a:cs typeface="Tahoma"/>
              </a:rPr>
              <a:t>i</a:t>
            </a:r>
            <a:r>
              <a:rPr dirty="0" sz="1100" spc="-55">
                <a:latin typeface="Tahoma"/>
                <a:cs typeface="Tahoma"/>
              </a:rPr>
              <a:t>n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40">
                <a:latin typeface="Tahoma"/>
                <a:cs typeface="Tahoma"/>
              </a:rPr>
              <a:t>r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eficien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42">
                <a:latin typeface="Lucida Sans Unicode"/>
                <a:cs typeface="Lucida Sans Unicode"/>
              </a:rPr>
              <a:t> 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30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770505">
              <a:lnSpc>
                <a:spcPct val="100000"/>
              </a:lnSpc>
            </a:pPr>
            <a:r>
              <a:rPr dirty="0" spc="-50"/>
              <a:t>C</a:t>
            </a:r>
            <a:r>
              <a:rPr dirty="0" spc="-40"/>
              <a:t>e</a:t>
            </a:r>
            <a:r>
              <a:rPr dirty="0" spc="10"/>
              <a:t> </a:t>
            </a:r>
            <a:r>
              <a:rPr dirty="0" spc="-75"/>
              <a:t>este</a:t>
            </a:r>
            <a:r>
              <a:rPr dirty="0" spc="15"/>
              <a:t> </a:t>
            </a:r>
            <a:r>
              <a:rPr dirty="0" spc="-70"/>
              <a:t>o</a:t>
            </a:r>
            <a:r>
              <a:rPr dirty="0" spc="10"/>
              <a:t> </a:t>
            </a:r>
            <a:r>
              <a:rPr dirty="0" spc="-60"/>
              <a:t>ba</a:t>
            </a:r>
            <a:r>
              <a:rPr dirty="0" spc="-65"/>
              <a:t>z</a:t>
            </a:r>
            <a:r>
              <a:rPr dirty="0" spc="-650"/>
              <a:t>˘</a:t>
            </a:r>
            <a:r>
              <a:rPr dirty="0" spc="-75"/>
              <a:t>a</a:t>
            </a:r>
            <a:r>
              <a:rPr dirty="0" spc="15"/>
              <a:t> </a:t>
            </a:r>
            <a:r>
              <a:rPr dirty="0" spc="-90"/>
              <a:t>de</a:t>
            </a:r>
            <a:r>
              <a:rPr dirty="0" spc="10"/>
              <a:t> </a:t>
            </a:r>
            <a:r>
              <a:rPr dirty="0" spc="-50"/>
              <a:t>date?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836231"/>
            <a:ext cx="3784600" cy="1889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ier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set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rmat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p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15">
                <a:latin typeface="Tahoma"/>
                <a:cs typeface="Tahoma"/>
              </a:rPr>
              <a:t>rticul</a:t>
            </a:r>
            <a:r>
              <a:rPr dirty="0" sz="1100" spc="-6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50">
                <a:latin typeface="Tahoma"/>
                <a:cs typeface="Tahoma"/>
              </a:rPr>
              <a:t>re,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s</a:t>
            </a:r>
            <a:r>
              <a:rPr dirty="0" sz="1100" spc="-40">
                <a:latin typeface="Tahoma"/>
                <a:cs typeface="Tahoma"/>
              </a:rPr>
              <a:t>p</a:t>
            </a:r>
            <a:r>
              <a:rPr dirty="0" sz="1100" spc="-25">
                <a:latin typeface="Tahoma"/>
                <a:cs typeface="Tahoma"/>
              </a:rPr>
              <a:t>ecific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implemen</a:t>
            </a:r>
            <a:r>
              <a:rPr dirty="0" sz="1100" spc="-4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20">
                <a:latin typeface="Tahoma"/>
                <a:cs typeface="Tahoma"/>
              </a:rPr>
              <a:t>arii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nivel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acces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la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baza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endParaRPr sz="1100">
              <a:latin typeface="Tahoma"/>
              <a:cs typeface="Tahoma"/>
            </a:endParaRPr>
          </a:p>
          <a:p>
            <a:pPr marL="160655" marR="12700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sisteme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gestiune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b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55">
                <a:latin typeface="Tahoma"/>
                <a:cs typeface="Tahoma"/>
              </a:rPr>
              <a:t>ze</a:t>
            </a:r>
            <a:r>
              <a:rPr dirty="0" sz="1100" spc="-15">
                <a:latin typeface="Tahoma"/>
                <a:cs typeface="Tahoma"/>
              </a:rPr>
              <a:t>l</a:t>
            </a:r>
            <a:r>
              <a:rPr dirty="0" sz="1100" spc="-7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intera</a:t>
            </a:r>
            <a:r>
              <a:rPr dirty="0" sz="1100" spc="-30">
                <a:latin typeface="Tahoma"/>
                <a:cs typeface="Tahoma"/>
              </a:rPr>
              <a:t>c</a:t>
            </a:r>
            <a:r>
              <a:rPr dirty="0" sz="1100" spc="-270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iune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baza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10">
                <a:latin typeface="Tahoma"/>
                <a:cs typeface="Tahoma"/>
              </a:rPr>
              <a:t>(SGBD,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40">
                <a:latin typeface="Tahoma"/>
                <a:cs typeface="Tahoma"/>
              </a:rPr>
              <a:t>DBMS)</a:t>
            </a:r>
            <a:endParaRPr sz="1100">
              <a:latin typeface="Tahoma"/>
              <a:cs typeface="Tahoma"/>
            </a:endParaRPr>
          </a:p>
          <a:p>
            <a:pPr marL="160655" marR="11430" indent="-148590">
              <a:lnSpc>
                <a:spcPts val="1200"/>
              </a:lnSpc>
              <a:spcBef>
                <a:spcPts val="31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</a:t>
            </a:r>
            <a:r>
              <a:rPr dirty="0" sz="1100" spc="-45">
                <a:latin typeface="Tahoma"/>
                <a:cs typeface="Tahoma"/>
              </a:rPr>
              <a:t>z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definim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sche</a:t>
            </a:r>
            <a:r>
              <a:rPr dirty="0" sz="1100" spc="-100">
                <a:latin typeface="Tahoma"/>
                <a:cs typeface="Tahoma"/>
              </a:rPr>
              <a:t>m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75">
                <a:latin typeface="Tahoma"/>
                <a:cs typeface="Tahoma"/>
              </a:rPr>
              <a:t>a: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m</a:t>
            </a:r>
            <a:r>
              <a:rPr dirty="0" sz="1100" spc="-3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dul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rganiz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-80">
                <a:latin typeface="Tahoma"/>
                <a:cs typeface="Tahoma"/>
              </a:rPr>
              <a:t>g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30">
                <a:latin typeface="Tahoma"/>
                <a:cs typeface="Tahoma"/>
              </a:rPr>
              <a:t>atu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algn="ctr" marR="412750">
              <a:lnSpc>
                <a:spcPct val="100000"/>
              </a:lnSpc>
              <a:spcBef>
                <a:spcPts val="155"/>
              </a:spcBef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70">
                <a:latin typeface="Tahoma"/>
                <a:cs typeface="Tahoma"/>
              </a:rPr>
              <a:t>p</a:t>
            </a:r>
            <a:r>
              <a:rPr dirty="0" sz="1000" spc="-15">
                <a:latin typeface="Tahoma"/>
                <a:cs typeface="Tahoma"/>
              </a:rPr>
              <a:t>ractic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implement</a:t>
            </a:r>
            <a:r>
              <a:rPr dirty="0" sz="1000" spc="-75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rea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0">
                <a:latin typeface="Tahoma"/>
                <a:cs typeface="Tahoma"/>
              </a:rPr>
              <a:t>m</a:t>
            </a:r>
            <a:r>
              <a:rPr dirty="0" sz="1000" spc="-15">
                <a:latin typeface="Tahoma"/>
                <a:cs typeface="Tahoma"/>
              </a:rPr>
              <a:t>o</a:t>
            </a:r>
            <a:r>
              <a:rPr dirty="0" sz="1000" spc="-30">
                <a:latin typeface="Tahoma"/>
                <a:cs typeface="Tahoma"/>
              </a:rPr>
              <a:t>delului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entitate-as</a:t>
            </a:r>
            <a:r>
              <a:rPr dirty="0" sz="1000" spc="-15">
                <a:latin typeface="Tahoma"/>
                <a:cs typeface="Tahoma"/>
              </a:rPr>
              <a:t>o</a:t>
            </a:r>
            <a:r>
              <a:rPr dirty="0" sz="1000" spc="-40">
                <a:latin typeface="Tahoma"/>
                <a:cs typeface="Tahoma"/>
              </a:rPr>
              <a:t>ciere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delelul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rela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ional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(</a:t>
            </a:r>
            <a:r>
              <a:rPr dirty="0" sz="1100">
                <a:latin typeface="Tahoma"/>
                <a:cs typeface="Tahoma"/>
              </a:rPr>
              <a:t>p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</a:t>
            </a:r>
            <a:r>
              <a:rPr dirty="0" sz="1100" spc="-50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55">
                <a:latin typeface="Tahoma"/>
                <a:cs typeface="Tahoma"/>
              </a:rPr>
              <a:t>ele):</a:t>
            </a:r>
            <a:r>
              <a:rPr dirty="0" sz="1100" spc="135">
                <a:latin typeface="Tahoma"/>
                <a:cs typeface="Tahoma"/>
              </a:rPr>
              <a:t> </a:t>
            </a:r>
            <a:r>
              <a:rPr dirty="0" sz="1100" spc="45">
                <a:latin typeface="Tahoma"/>
                <a:cs typeface="Tahoma"/>
              </a:rPr>
              <a:t>RDBMS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  <a:p>
            <a:pPr marL="160655">
              <a:lnSpc>
                <a:spcPct val="100000"/>
              </a:lnSpc>
              <a:spcBef>
                <a:spcPts val="35"/>
              </a:spcBef>
            </a:pPr>
            <a:r>
              <a:rPr dirty="0" sz="1100" spc="-60" i="1">
                <a:latin typeface="Trebuchet MS"/>
                <a:cs typeface="Trebuchet MS"/>
              </a:rPr>
              <a:t>Relational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40" i="1">
                <a:latin typeface="Trebuchet MS"/>
                <a:cs typeface="Trebuchet MS"/>
              </a:rPr>
              <a:t>Database</a:t>
            </a:r>
            <a:r>
              <a:rPr dirty="0" sz="1100" spc="35" i="1">
                <a:latin typeface="Trebuchet MS"/>
                <a:cs typeface="Trebuchet MS"/>
              </a:rPr>
              <a:t> </a:t>
            </a:r>
            <a:r>
              <a:rPr dirty="0" sz="1100" spc="35" i="1">
                <a:latin typeface="Trebuchet MS"/>
                <a:cs typeface="Trebuchet MS"/>
              </a:rPr>
              <a:t>M</a:t>
            </a:r>
            <a:r>
              <a:rPr dirty="0" sz="1100" spc="20" i="1">
                <a:latin typeface="Trebuchet MS"/>
                <a:cs typeface="Trebuchet MS"/>
              </a:rPr>
              <a:t>a</a:t>
            </a:r>
            <a:r>
              <a:rPr dirty="0" sz="1100" spc="-55" i="1">
                <a:latin typeface="Trebuchet MS"/>
                <a:cs typeface="Trebuchet MS"/>
              </a:rPr>
              <a:t>nagem</a:t>
            </a:r>
            <a:r>
              <a:rPr dirty="0" sz="1100" spc="-75" i="1">
                <a:latin typeface="Trebuchet MS"/>
                <a:cs typeface="Trebuchet MS"/>
              </a:rPr>
              <a:t>ent</a:t>
            </a:r>
            <a:r>
              <a:rPr dirty="0" sz="1100" spc="30" i="1">
                <a:latin typeface="Trebuchet MS"/>
                <a:cs typeface="Trebuchet MS"/>
              </a:rPr>
              <a:t> </a:t>
            </a:r>
            <a:r>
              <a:rPr dirty="0" sz="1100" spc="-40" i="1">
                <a:latin typeface="Trebuchet MS"/>
                <a:cs typeface="Trebuchet MS"/>
              </a:rPr>
              <a:t>System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31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109470">
              <a:lnSpc>
                <a:spcPct val="100000"/>
              </a:lnSpc>
            </a:pPr>
            <a:r>
              <a:rPr dirty="0" spc="-50"/>
              <a:t>Sistem</a:t>
            </a:r>
            <a:r>
              <a:rPr dirty="0" spc="10"/>
              <a:t> </a:t>
            </a:r>
            <a:r>
              <a:rPr dirty="0" spc="-90"/>
              <a:t>de</a:t>
            </a:r>
            <a:r>
              <a:rPr dirty="0" spc="15"/>
              <a:t> </a:t>
            </a:r>
            <a:r>
              <a:rPr dirty="0" spc="-65"/>
              <a:t>gestiune</a:t>
            </a:r>
            <a:r>
              <a:rPr dirty="0" spc="10"/>
              <a:t> </a:t>
            </a:r>
            <a:r>
              <a:rPr dirty="0" spc="-75"/>
              <a:t>a</a:t>
            </a:r>
            <a:r>
              <a:rPr dirty="0" spc="15"/>
              <a:t> </a:t>
            </a:r>
            <a:r>
              <a:rPr dirty="0" spc="-55"/>
              <a:t>bazei</a:t>
            </a:r>
            <a:r>
              <a:rPr dirty="0" spc="15"/>
              <a:t> </a:t>
            </a:r>
            <a:r>
              <a:rPr dirty="0" spc="-90"/>
              <a:t>de</a:t>
            </a:r>
            <a:r>
              <a:rPr dirty="0" spc="10"/>
              <a:t> </a:t>
            </a:r>
            <a:r>
              <a:rPr dirty="0" spc="-60"/>
              <a:t>date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54405" y="816241"/>
            <a:ext cx="3499250" cy="18225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20064" y="2651137"/>
            <a:ext cx="2767965" cy="1079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00" spc="-45">
                <a:latin typeface="Courier New"/>
                <a:cs typeface="Courier New"/>
                <a:hlinkClick r:id="rId4"/>
              </a:rPr>
              <a:t>http://res</a:t>
            </a:r>
            <a:r>
              <a:rPr dirty="0" sz="600" spc="-50">
                <a:latin typeface="Courier New"/>
                <a:cs typeface="Courier New"/>
                <a:hlinkClick r:id="rId4"/>
              </a:rPr>
              <a:t>o</a:t>
            </a:r>
            <a:r>
              <a:rPr dirty="0" sz="600" spc="-45">
                <a:latin typeface="Courier New"/>
                <a:cs typeface="Courier New"/>
                <a:hlinkClick r:id="rId4"/>
              </a:rPr>
              <a:t>urces4ict.excellencega</a:t>
            </a:r>
            <a:r>
              <a:rPr dirty="0" sz="600" spc="-50">
                <a:latin typeface="Courier New"/>
                <a:cs typeface="Courier New"/>
                <a:hlinkClick r:id="rId4"/>
              </a:rPr>
              <a:t>t</a:t>
            </a:r>
            <a:r>
              <a:rPr dirty="0" sz="600" spc="-45">
                <a:latin typeface="Courier New"/>
                <a:cs typeface="Courier New"/>
                <a:hlinkClick r:id="rId4"/>
              </a:rPr>
              <a:t>eway.org.uk/term.php?i</a:t>
            </a:r>
            <a:r>
              <a:rPr dirty="0" sz="600" spc="-50">
                <a:latin typeface="Courier New"/>
                <a:cs typeface="Courier New"/>
                <a:hlinkClick r:id="rId4"/>
              </a:rPr>
              <a:t>d</a:t>
            </a:r>
            <a:r>
              <a:rPr dirty="0" sz="600" spc="-45">
                <a:latin typeface="Courier New"/>
                <a:cs typeface="Courier New"/>
                <a:hlinkClick r:id="rId4"/>
              </a:rPr>
              <a:t>=1192&amp;img=1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5" action="ppaction://hlinksldjump"/>
              </a:rPr>
              <a:t>Cursul</a:t>
            </a:r>
            <a:r>
              <a:rPr dirty="0" spc="20">
                <a:hlinkClick r:id="rId5" action="ppaction://hlinksldjump"/>
              </a:rPr>
              <a:t> </a:t>
            </a:r>
            <a:r>
              <a:rPr dirty="0" spc="-40">
                <a:hlinkClick r:id="rId5" action="ppaction://hlinksldjump"/>
              </a:rPr>
              <a:t>10,</a:t>
            </a:r>
            <a:r>
              <a:rPr dirty="0" spc="15">
                <a:hlinkClick r:id="rId5" action="ppaction://hlinksldjump"/>
              </a:rPr>
              <a:t> </a:t>
            </a:r>
            <a:r>
              <a:rPr dirty="0" spc="-5">
                <a:hlinkClick r:id="rId5" action="ppaction://hlinksldjump"/>
              </a:rPr>
              <a:t>St</a:t>
            </a:r>
            <a:r>
              <a:rPr dirty="0" spc="0">
                <a:hlinkClick r:id="rId5" action="ppaction://hlinksldjump"/>
              </a:rPr>
              <a:t>o</a:t>
            </a:r>
            <a:r>
              <a:rPr dirty="0" spc="-25">
                <a:hlinkClick r:id="rId5" action="ppaction://hlinksldjump"/>
              </a:rPr>
              <a:t>c</a:t>
            </a:r>
            <a:r>
              <a:rPr dirty="0" spc="-40">
                <a:hlinkClick r:id="rId5" action="ppaction://hlinksldjump"/>
              </a:rPr>
              <a:t>a</a:t>
            </a:r>
            <a:r>
              <a:rPr dirty="0" spc="-30">
                <a:hlinkClick r:id="rId5" action="ppaction://hlinksldjump"/>
              </a:rPr>
              <a:t>rea</a:t>
            </a:r>
            <a:r>
              <a:rPr dirty="0" spc="15">
                <a:hlinkClick r:id="rId5" action="ppaction://hlinksldjump"/>
              </a:rPr>
              <a:t> </a:t>
            </a:r>
            <a:r>
              <a:rPr dirty="0" spc="-30">
                <a:hlinkClick r:id="rId5" action="ppaction://hlinksldjump"/>
              </a:rPr>
              <a:t>datel</a:t>
            </a:r>
            <a:r>
              <a:rPr dirty="0" spc="-50">
                <a:hlinkClick r:id="rId5" action="ppaction://hlinksldjump"/>
              </a:rPr>
              <a:t>o</a:t>
            </a:r>
            <a:r>
              <a:rPr dirty="0" spc="-25">
                <a:hlinkClick r:id="rId5" action="ppaction://hlinksldjump"/>
              </a:rPr>
              <a:t>r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32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680460">
              <a:lnSpc>
                <a:spcPct val="100000"/>
              </a:lnSpc>
            </a:pPr>
            <a:r>
              <a:rPr dirty="0" spc="-35"/>
              <a:t>H</a:t>
            </a:r>
            <a:r>
              <a:rPr dirty="0" spc="-65"/>
              <a:t>a</a:t>
            </a:r>
            <a:r>
              <a:rPr dirty="0" spc="-55"/>
              <a:t>rd</a:t>
            </a:r>
            <a:r>
              <a:rPr dirty="0" spc="-125"/>
              <a:t>w</a:t>
            </a:r>
            <a:r>
              <a:rPr dirty="0" spc="-110"/>
              <a:t>a</a:t>
            </a:r>
            <a:r>
              <a:rPr dirty="0" spc="-75"/>
              <a:t>re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70460" y="2592220"/>
            <a:ext cx="6915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70">
                <a:solidFill>
                  <a:srgbClr val="FC7100"/>
                </a:solidFill>
                <a:latin typeface="Trebuchet MS"/>
                <a:cs typeface="Trebuchet MS"/>
              </a:rPr>
              <a:t>p</a:t>
            </a:r>
            <a:r>
              <a:rPr dirty="0" sz="1200" spc="20">
                <a:solidFill>
                  <a:srgbClr val="FC7100"/>
                </a:solidFill>
                <a:latin typeface="Trebuchet MS"/>
                <a:cs typeface="Trebuchet MS"/>
              </a:rPr>
              <a:t>r</a:t>
            </a:r>
            <a:r>
              <a:rPr dirty="0" sz="1200" spc="85">
                <a:solidFill>
                  <a:srgbClr val="FC7100"/>
                </a:solidFill>
                <a:latin typeface="Trebuchet MS"/>
                <a:cs typeface="Trebuchet MS"/>
              </a:rPr>
              <a:t>ocesor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02879" y="2622363"/>
            <a:ext cx="71183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85">
                <a:solidFill>
                  <a:srgbClr val="FC7100"/>
                </a:solidFill>
                <a:latin typeface="Trebuchet MS"/>
                <a:cs typeface="Trebuchet MS"/>
              </a:rPr>
              <a:t>memorie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33953" y="2622363"/>
            <a:ext cx="32956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75">
                <a:solidFill>
                  <a:srgbClr val="FC7100"/>
                </a:solidFill>
                <a:latin typeface="Trebuchet MS"/>
                <a:cs typeface="Trebuchet MS"/>
              </a:rPr>
              <a:t>disc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43675" y="1291371"/>
            <a:ext cx="0" cy="1814195"/>
          </a:xfrm>
          <a:custGeom>
            <a:avLst/>
            <a:gdLst/>
            <a:ahLst/>
            <a:cxnLst/>
            <a:rect l="l" t="t" r="r" b="b"/>
            <a:pathLst>
              <a:path w="0" h="1814195">
                <a:moveTo>
                  <a:pt x="0" y="0"/>
                </a:moveTo>
                <a:lnTo>
                  <a:pt x="0" y="1813639"/>
                </a:lnTo>
              </a:path>
            </a:pathLst>
          </a:custGeom>
          <a:ln w="16434">
            <a:solidFill>
              <a:srgbClr val="4A76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119581" y="1284951"/>
            <a:ext cx="0" cy="1826260"/>
          </a:xfrm>
          <a:custGeom>
            <a:avLst/>
            <a:gdLst/>
            <a:ahLst/>
            <a:cxnLst/>
            <a:rect l="l" t="t" r="r" b="b"/>
            <a:pathLst>
              <a:path w="0" h="1826260">
                <a:moveTo>
                  <a:pt x="0" y="0"/>
                </a:moveTo>
                <a:lnTo>
                  <a:pt x="0" y="1825791"/>
                </a:lnTo>
              </a:path>
            </a:pathLst>
          </a:custGeom>
          <a:ln w="16489">
            <a:solidFill>
              <a:srgbClr val="4A76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89019" y="2247047"/>
            <a:ext cx="3858895" cy="0"/>
          </a:xfrm>
          <a:custGeom>
            <a:avLst/>
            <a:gdLst/>
            <a:ahLst/>
            <a:cxnLst/>
            <a:rect l="l" t="t" r="r" b="b"/>
            <a:pathLst>
              <a:path w="3858895" h="0">
                <a:moveTo>
                  <a:pt x="0" y="0"/>
                </a:moveTo>
                <a:lnTo>
                  <a:pt x="3858580" y="0"/>
                </a:lnTo>
              </a:path>
            </a:pathLst>
          </a:custGeom>
          <a:ln w="14103">
            <a:solidFill>
              <a:srgbClr val="4A76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59929" y="1197876"/>
            <a:ext cx="3858895" cy="0"/>
          </a:xfrm>
          <a:custGeom>
            <a:avLst/>
            <a:gdLst/>
            <a:ahLst/>
            <a:cxnLst/>
            <a:rect l="l" t="t" r="r" b="b"/>
            <a:pathLst>
              <a:path w="3858895" h="0">
                <a:moveTo>
                  <a:pt x="0" y="0"/>
                </a:moveTo>
                <a:lnTo>
                  <a:pt x="3858587" y="0"/>
                </a:lnTo>
              </a:path>
            </a:pathLst>
          </a:custGeom>
          <a:ln w="14103">
            <a:solidFill>
              <a:srgbClr val="4A76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057707" y="536288"/>
            <a:ext cx="370840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80">
                <a:solidFill>
                  <a:srgbClr val="FC7100"/>
                </a:solidFill>
                <a:latin typeface="Trebuchet MS"/>
                <a:cs typeface="Trebuchet MS"/>
              </a:rPr>
              <a:t>lshw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14035" y="536288"/>
            <a:ext cx="53530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60">
                <a:solidFill>
                  <a:srgbClr val="FC7100"/>
                </a:solidFill>
                <a:latin typeface="Trebuchet MS"/>
                <a:cs typeface="Trebuchet MS"/>
              </a:rPr>
              <a:t>hwinfo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72683" y="537373"/>
            <a:ext cx="298450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50">
                <a:solidFill>
                  <a:srgbClr val="FC7100"/>
                </a:solidFill>
                <a:latin typeface="Trebuchet MS"/>
                <a:cs typeface="Trebuchet MS"/>
              </a:rPr>
              <a:t>inxi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4133" y="1339897"/>
            <a:ext cx="1030605" cy="807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1270">
              <a:lnSpc>
                <a:spcPct val="100000"/>
              </a:lnSpc>
            </a:pPr>
            <a:r>
              <a:rPr dirty="0" sz="1200" spc="65">
                <a:solidFill>
                  <a:srgbClr val="FC7100"/>
                </a:solidFill>
                <a:latin typeface="Trebuchet MS"/>
                <a:cs typeface="Trebuchet MS"/>
              </a:rPr>
              <a:t>lcpcu</a:t>
            </a:r>
            <a:endParaRPr sz="1200">
              <a:latin typeface="Trebuchet MS"/>
              <a:cs typeface="Trebuchet MS"/>
            </a:endParaRPr>
          </a:p>
          <a:p>
            <a:pPr marL="292100" marR="5080" indent="-280035">
              <a:lnSpc>
                <a:spcPct val="100000"/>
              </a:lnSpc>
              <a:spcBef>
                <a:spcPts val="125"/>
              </a:spcBef>
            </a:pPr>
            <a:r>
              <a:rPr dirty="0" sz="1200" spc="-40">
                <a:solidFill>
                  <a:srgbClr val="FC7100"/>
                </a:solidFill>
                <a:latin typeface="Trebuchet MS"/>
                <a:cs typeface="Trebuchet MS"/>
              </a:rPr>
              <a:t>/p</a:t>
            </a:r>
            <a:r>
              <a:rPr dirty="0" sz="1200" spc="-55">
                <a:solidFill>
                  <a:srgbClr val="FC7100"/>
                </a:solidFill>
                <a:latin typeface="Trebuchet MS"/>
                <a:cs typeface="Trebuchet MS"/>
              </a:rPr>
              <a:t>r</a:t>
            </a:r>
            <a:r>
              <a:rPr dirty="0" sz="1200">
                <a:solidFill>
                  <a:srgbClr val="FC7100"/>
                </a:solidFill>
                <a:latin typeface="Trebuchet MS"/>
                <a:cs typeface="Trebuchet MS"/>
              </a:rPr>
              <a:t>oc/c</a:t>
            </a:r>
            <a:r>
              <a:rPr dirty="0" sz="1200" spc="60">
                <a:solidFill>
                  <a:srgbClr val="FC7100"/>
                </a:solidFill>
                <a:latin typeface="Trebuchet MS"/>
                <a:cs typeface="Trebuchet MS"/>
              </a:rPr>
              <a:t>puinfo</a:t>
            </a:r>
            <a:r>
              <a:rPr dirty="0" sz="1200" spc="30">
                <a:solidFill>
                  <a:srgbClr val="FC7100"/>
                </a:solidFill>
                <a:latin typeface="Times New Roman"/>
                <a:cs typeface="Times New Roman"/>
              </a:rPr>
              <a:t> </a:t>
            </a:r>
            <a:r>
              <a:rPr dirty="0" sz="1200" spc="85">
                <a:solidFill>
                  <a:srgbClr val="FC7100"/>
                </a:solidFill>
                <a:latin typeface="Trebuchet MS"/>
                <a:cs typeface="Trebuchet MS"/>
              </a:rPr>
              <a:t>np</a:t>
            </a:r>
            <a:r>
              <a:rPr dirty="0" sz="1200" spc="35">
                <a:solidFill>
                  <a:srgbClr val="FC7100"/>
                </a:solidFill>
                <a:latin typeface="Trebuchet MS"/>
                <a:cs typeface="Trebuchet MS"/>
              </a:rPr>
              <a:t>r</a:t>
            </a:r>
            <a:r>
              <a:rPr dirty="0" sz="1200" spc="80">
                <a:solidFill>
                  <a:srgbClr val="FC7100"/>
                </a:solidFill>
                <a:latin typeface="Trebuchet MS"/>
                <a:cs typeface="Trebuchet MS"/>
              </a:rPr>
              <a:t>oc</a:t>
            </a:r>
            <a:endParaRPr sz="1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dirty="0" sz="1200" spc="75">
                <a:solidFill>
                  <a:srgbClr val="FC7100"/>
                </a:solidFill>
                <a:latin typeface="Trebuchet MS"/>
                <a:cs typeface="Trebuchet MS"/>
              </a:rPr>
              <a:t>a</a:t>
            </a:r>
            <a:r>
              <a:rPr dirty="0" sz="1200" spc="30">
                <a:solidFill>
                  <a:srgbClr val="FC7100"/>
                </a:solidFill>
                <a:latin typeface="Trebuchet MS"/>
                <a:cs typeface="Trebuchet MS"/>
              </a:rPr>
              <a:t>r</a:t>
            </a:r>
            <a:r>
              <a:rPr dirty="0" sz="1200" spc="85">
                <a:solidFill>
                  <a:srgbClr val="FC7100"/>
                </a:solidFill>
                <a:latin typeface="Trebuchet MS"/>
                <a:cs typeface="Trebuchet MS"/>
              </a:rPr>
              <a:t>ch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31494" y="1385053"/>
            <a:ext cx="534670" cy="758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-24765">
              <a:lnSpc>
                <a:spcPct val="101899"/>
              </a:lnSpc>
            </a:pPr>
            <a:r>
              <a:rPr dirty="0" sz="1200" spc="55">
                <a:solidFill>
                  <a:srgbClr val="FC7100"/>
                </a:solidFill>
                <a:latin typeface="Trebuchet MS"/>
                <a:cs typeface="Trebuchet MS"/>
              </a:rPr>
              <a:t>lsblk</a:t>
            </a:r>
            <a:r>
              <a:rPr dirty="0" sz="1200" spc="35">
                <a:solidFill>
                  <a:srgbClr val="FC7100"/>
                </a:solidFill>
                <a:latin typeface="Times New Roman"/>
                <a:cs typeface="Times New Roman"/>
              </a:rPr>
              <a:t> </a:t>
            </a:r>
            <a:r>
              <a:rPr dirty="0" sz="1200" spc="50">
                <a:solidFill>
                  <a:srgbClr val="FC7100"/>
                </a:solidFill>
                <a:latin typeface="Trebuchet MS"/>
                <a:cs typeface="Trebuchet MS"/>
              </a:rPr>
              <a:t>fdis</a:t>
            </a:r>
            <a:r>
              <a:rPr dirty="0" sz="1200" spc="70">
                <a:solidFill>
                  <a:srgbClr val="FC7100"/>
                </a:solidFill>
                <a:latin typeface="Trebuchet MS"/>
                <a:cs typeface="Trebuchet MS"/>
              </a:rPr>
              <a:t>k</a:t>
            </a:r>
            <a:r>
              <a:rPr dirty="0" sz="1200" spc="80">
                <a:solidFill>
                  <a:srgbClr val="FC7100"/>
                </a:solidFill>
                <a:latin typeface="Times New Roman"/>
                <a:cs typeface="Times New Roman"/>
              </a:rPr>
              <a:t> </a:t>
            </a:r>
            <a:r>
              <a:rPr dirty="0" sz="1200" spc="-15">
                <a:solidFill>
                  <a:srgbClr val="FC7100"/>
                </a:solidFill>
                <a:latin typeface="Trebuchet MS"/>
                <a:cs typeface="Trebuchet MS"/>
              </a:rPr>
              <a:t>-l</a:t>
            </a:r>
            <a:r>
              <a:rPr dirty="0" sz="1200" spc="-10">
                <a:solidFill>
                  <a:srgbClr val="FC7100"/>
                </a:solidFill>
                <a:latin typeface="Times New Roman"/>
                <a:cs typeface="Times New Roman"/>
              </a:rPr>
              <a:t> </a:t>
            </a:r>
            <a:r>
              <a:rPr dirty="0" sz="1200" spc="50">
                <a:solidFill>
                  <a:srgbClr val="FC7100"/>
                </a:solidFill>
                <a:latin typeface="Trebuchet MS"/>
                <a:cs typeface="Trebuchet MS"/>
              </a:rPr>
              <a:t>blkid</a:t>
            </a:r>
            <a:r>
              <a:rPr dirty="0" sz="1200" spc="25">
                <a:solidFill>
                  <a:srgbClr val="FC7100"/>
                </a:solidFill>
                <a:latin typeface="Times New Roman"/>
                <a:cs typeface="Times New Roman"/>
              </a:rPr>
              <a:t> </a:t>
            </a:r>
            <a:r>
              <a:rPr dirty="0" sz="1200" spc="35">
                <a:solidFill>
                  <a:srgbClr val="FC7100"/>
                </a:solidFill>
                <a:latin typeface="Trebuchet MS"/>
                <a:cs typeface="Trebuchet MS"/>
              </a:rPr>
              <a:t>df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86379" y="1542927"/>
            <a:ext cx="1144270" cy="3905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200">
                <a:solidFill>
                  <a:srgbClr val="FC7100"/>
                </a:solidFill>
                <a:latin typeface="Trebuchet MS"/>
                <a:cs typeface="Trebuchet MS"/>
              </a:rPr>
              <a:t>f</a:t>
            </a:r>
            <a:r>
              <a:rPr dirty="0" sz="1200" spc="-25">
                <a:solidFill>
                  <a:srgbClr val="FC7100"/>
                </a:solidFill>
                <a:latin typeface="Trebuchet MS"/>
                <a:cs typeface="Trebuchet MS"/>
              </a:rPr>
              <a:t>r</a:t>
            </a:r>
            <a:r>
              <a:rPr dirty="0" sz="1200" spc="80">
                <a:solidFill>
                  <a:srgbClr val="FC7100"/>
                </a:solidFill>
                <a:latin typeface="Trebuchet MS"/>
                <a:cs typeface="Trebuchet MS"/>
              </a:rPr>
              <a:t>ee</a:t>
            </a:r>
            <a:endParaRPr sz="1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dirty="0" sz="1200" spc="-40">
                <a:solidFill>
                  <a:srgbClr val="FC7100"/>
                </a:solidFill>
                <a:latin typeface="Trebuchet MS"/>
                <a:cs typeface="Trebuchet MS"/>
              </a:rPr>
              <a:t>/p</a:t>
            </a:r>
            <a:r>
              <a:rPr dirty="0" sz="1200" spc="-55">
                <a:solidFill>
                  <a:srgbClr val="FC7100"/>
                </a:solidFill>
                <a:latin typeface="Trebuchet MS"/>
                <a:cs typeface="Trebuchet MS"/>
              </a:rPr>
              <a:t>r</a:t>
            </a:r>
            <a:r>
              <a:rPr dirty="0" sz="1200" spc="60">
                <a:solidFill>
                  <a:srgbClr val="FC7100"/>
                </a:solidFill>
                <a:latin typeface="Trebuchet MS"/>
                <a:cs typeface="Trebuchet MS"/>
              </a:rPr>
              <a:t>oc/mem</a:t>
            </a:r>
            <a:r>
              <a:rPr dirty="0" sz="1200" spc="40">
                <a:solidFill>
                  <a:srgbClr val="FC7100"/>
                </a:solidFill>
                <a:latin typeface="Trebuchet MS"/>
                <a:cs typeface="Trebuchet MS"/>
              </a:rPr>
              <a:t>info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1</a:t>
            </a:fld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766060">
              <a:lnSpc>
                <a:spcPct val="100000"/>
              </a:lnSpc>
            </a:pPr>
            <a:r>
              <a:rPr dirty="0" spc="-35"/>
              <a:t>Baze</a:t>
            </a:r>
            <a:r>
              <a:rPr dirty="0" spc="10"/>
              <a:t> </a:t>
            </a:r>
            <a:r>
              <a:rPr dirty="0" spc="-90"/>
              <a:t>de</a:t>
            </a:r>
            <a:r>
              <a:rPr dirty="0" spc="15"/>
              <a:t> </a:t>
            </a:r>
            <a:r>
              <a:rPr dirty="0" spc="-60"/>
              <a:t>date</a:t>
            </a:r>
            <a:r>
              <a:rPr dirty="0" spc="15"/>
              <a:t> </a:t>
            </a:r>
            <a:r>
              <a:rPr dirty="0" spc="-55"/>
              <a:t>rela</a:t>
            </a:r>
            <a:r>
              <a:rPr dirty="0" spc="-285"/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200" spc="-55"/>
              <a:t>ionale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062761"/>
            <a:ext cx="3728720" cy="1333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interf</a:t>
            </a:r>
            <a:r>
              <a:rPr dirty="0" sz="1100" spc="-35">
                <a:latin typeface="Tahoma"/>
                <a:cs typeface="Tahoma"/>
              </a:rPr>
              <a:t>a</a:t>
            </a:r>
            <a:r>
              <a:rPr dirty="0" sz="1100" spc="-270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expu</a:t>
            </a:r>
            <a:r>
              <a:rPr dirty="0" sz="1100" spc="-65">
                <a:latin typeface="Tahoma"/>
                <a:cs typeface="Tahoma"/>
              </a:rPr>
              <a:t>s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75">
                <a:latin typeface="Tahoma"/>
                <a:cs typeface="Tahoma"/>
              </a:rPr>
              <a:t>m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-45">
                <a:latin typeface="Tahoma"/>
                <a:cs typeface="Tahoma"/>
              </a:rPr>
              <a:t>le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5">
                <a:latin typeface="Tahoma"/>
                <a:cs typeface="Tahoma"/>
              </a:rPr>
              <a:t>del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int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25">
                <a:latin typeface="Tahoma"/>
                <a:cs typeface="Tahoma"/>
              </a:rPr>
              <a:t>ari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(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595">
                <a:latin typeface="Tahoma"/>
                <a:cs typeface="Tahoma"/>
              </a:rPr>
              <a:t>ˆ</a:t>
            </a:r>
            <a:r>
              <a:rPr dirty="0" sz="1100" spc="-50">
                <a:latin typeface="Tahoma"/>
                <a:cs typeface="Tahoma"/>
              </a:rPr>
              <a:t>and</a:t>
            </a:r>
            <a:r>
              <a:rPr dirty="0" sz="1100" spc="-60">
                <a:latin typeface="Tahoma"/>
                <a:cs typeface="Tahoma"/>
              </a:rPr>
              <a:t>u</a:t>
            </a:r>
            <a:r>
              <a:rPr dirty="0" sz="1100" spc="-5">
                <a:latin typeface="Tahoma"/>
                <a:cs typeface="Tahoma"/>
              </a:rPr>
              <a:t>ri)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ro</a:t>
            </a:r>
            <a:r>
              <a:rPr dirty="0" sz="1100" spc="-85">
                <a:latin typeface="Tahoma"/>
                <a:cs typeface="Tahoma"/>
              </a:rPr>
              <a:t>p</a:t>
            </a:r>
            <a:r>
              <a:rPr dirty="0" sz="1100" spc="-25">
                <a:latin typeface="Tahoma"/>
                <a:cs typeface="Tahoma"/>
              </a:rPr>
              <a:t>rie</a:t>
            </a:r>
            <a:r>
              <a:rPr dirty="0" sz="1100" spc="-30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(coloane)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-80">
                <a:latin typeface="Tahoma"/>
                <a:cs typeface="Tahoma"/>
              </a:rPr>
              <a:t>g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20">
                <a:latin typeface="Tahoma"/>
                <a:cs typeface="Tahoma"/>
              </a:rPr>
              <a:t>aturi</a:t>
            </a:r>
            <a:endParaRPr sz="1100">
              <a:latin typeface="Tahoma"/>
              <a:cs typeface="Tahoma"/>
            </a:endParaRPr>
          </a:p>
          <a:p>
            <a:pPr marL="142240">
              <a:lnSpc>
                <a:spcPct val="100000"/>
              </a:lnSpc>
              <a:spcBef>
                <a:spcPts val="35"/>
              </a:spcBef>
            </a:pP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30">
                <a:latin typeface="Tahoma"/>
                <a:cs typeface="Tahoma"/>
              </a:rPr>
              <a:t>ıntre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ele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55">
                <a:latin typeface="Tahoma"/>
                <a:cs typeface="Tahoma"/>
              </a:rPr>
              <a:t>rmele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interogo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60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cont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stuctura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</a:t>
            </a:r>
            <a:r>
              <a:rPr dirty="0" sz="1100" spc="-45">
                <a:latin typeface="Tahoma"/>
                <a:cs typeface="Tahoma"/>
              </a:rPr>
              <a:t>z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65">
                <a:latin typeface="Tahoma"/>
                <a:cs typeface="Tahoma"/>
              </a:rPr>
              <a:t>ele</a:t>
            </a:r>
            <a:endParaRPr sz="1100">
              <a:latin typeface="Tahoma"/>
              <a:cs typeface="Tahoma"/>
            </a:endParaRPr>
          </a:p>
          <a:p>
            <a:pPr marL="160655" marR="5397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cele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mai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cunoscute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25">
                <a:latin typeface="Tahoma"/>
                <a:cs typeface="Tahoma"/>
              </a:rPr>
              <a:t>SGBD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sunt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tip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rela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ional:</a:t>
            </a:r>
            <a:r>
              <a:rPr dirty="0" sz="1100" spc="13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Oracle,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45">
                <a:latin typeface="Tahoma"/>
                <a:cs typeface="Tahoma"/>
              </a:rPr>
              <a:t>MS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5">
                <a:latin typeface="Tahoma"/>
                <a:cs typeface="Tahoma"/>
              </a:rPr>
              <a:t>SQL,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25">
                <a:latin typeface="Tahoma"/>
                <a:cs typeface="Tahoma"/>
              </a:rPr>
              <a:t>IBM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5">
                <a:latin typeface="Tahoma"/>
                <a:cs typeface="Tahoma"/>
              </a:rPr>
              <a:t>DB2,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15">
                <a:latin typeface="Tahoma"/>
                <a:cs typeface="Tahoma"/>
              </a:rPr>
              <a:t>MySQL,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30">
                <a:latin typeface="Tahoma"/>
                <a:cs typeface="Tahoma"/>
              </a:rPr>
              <a:t>M</a:t>
            </a:r>
            <a:r>
              <a:rPr dirty="0" sz="1100" spc="-10">
                <a:latin typeface="Tahoma"/>
                <a:cs typeface="Tahoma"/>
              </a:rPr>
              <a:t>a</a:t>
            </a:r>
            <a:r>
              <a:rPr dirty="0" sz="1100">
                <a:latin typeface="Tahoma"/>
                <a:cs typeface="Tahoma"/>
              </a:rPr>
              <a:t>riaDB,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55">
                <a:latin typeface="Tahoma"/>
                <a:cs typeface="Tahoma"/>
              </a:rPr>
              <a:t>P</a:t>
            </a:r>
            <a:r>
              <a:rPr dirty="0" sz="1100" spc="-30">
                <a:latin typeface="Tahoma"/>
                <a:cs typeface="Tahoma"/>
              </a:rPr>
              <a:t>ostgreSQL,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Firebird,</a:t>
            </a:r>
            <a:r>
              <a:rPr dirty="0" sz="1100" spc="-20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SQLite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33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766060">
              <a:lnSpc>
                <a:spcPct val="100000"/>
              </a:lnSpc>
            </a:pPr>
            <a:r>
              <a:rPr dirty="0" spc="-35"/>
              <a:t>Baze</a:t>
            </a:r>
            <a:r>
              <a:rPr dirty="0" spc="10"/>
              <a:t> </a:t>
            </a:r>
            <a:r>
              <a:rPr dirty="0" spc="-90"/>
              <a:t>de</a:t>
            </a:r>
            <a:r>
              <a:rPr dirty="0" spc="15"/>
              <a:t> </a:t>
            </a:r>
            <a:r>
              <a:rPr dirty="0" spc="-60"/>
              <a:t>date</a:t>
            </a:r>
            <a:r>
              <a:rPr dirty="0" spc="15"/>
              <a:t> </a:t>
            </a:r>
            <a:r>
              <a:rPr dirty="0" spc="-55"/>
              <a:t>rela</a:t>
            </a:r>
            <a:r>
              <a:rPr dirty="0" spc="-285"/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200" spc="-55"/>
              <a:t>ionale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32001" y="889199"/>
            <a:ext cx="1943965" cy="164022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99427" y="2541778"/>
            <a:ext cx="3209290" cy="1079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00" spc="-45">
                <a:latin typeface="Courier New"/>
                <a:cs typeface="Courier New"/>
                <a:hlinkClick r:id="rId4"/>
              </a:rPr>
              <a:t>http://code.</a:t>
            </a:r>
            <a:r>
              <a:rPr dirty="0" sz="600" spc="-50">
                <a:latin typeface="Courier New"/>
                <a:cs typeface="Courier New"/>
                <a:hlinkClick r:id="rId4"/>
              </a:rPr>
              <a:t>t</a:t>
            </a:r>
            <a:r>
              <a:rPr dirty="0" sz="600" spc="-45">
                <a:latin typeface="Courier New"/>
                <a:cs typeface="Courier New"/>
                <a:hlinkClick r:id="rId4"/>
              </a:rPr>
              <a:t>utsplus.com/tutorials/</a:t>
            </a:r>
            <a:r>
              <a:rPr dirty="0" sz="600" spc="-50">
                <a:latin typeface="Courier New"/>
                <a:cs typeface="Courier New"/>
                <a:hlinkClick r:id="rId4"/>
              </a:rPr>
              <a:t>r</a:t>
            </a:r>
            <a:r>
              <a:rPr dirty="0" sz="600" spc="-45">
                <a:latin typeface="Courier New"/>
                <a:cs typeface="Courier New"/>
                <a:hlinkClick r:id="rId4"/>
              </a:rPr>
              <a:t>elational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databases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for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dummies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5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net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30244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5" action="ppaction://hlinksldjump"/>
              </a:rPr>
              <a:t>Cursul</a:t>
            </a:r>
            <a:r>
              <a:rPr dirty="0" spc="20">
                <a:hlinkClick r:id="rId5" action="ppaction://hlinksldjump"/>
              </a:rPr>
              <a:t> </a:t>
            </a:r>
            <a:r>
              <a:rPr dirty="0" spc="-40">
                <a:hlinkClick r:id="rId5" action="ppaction://hlinksldjump"/>
              </a:rPr>
              <a:t>10,</a:t>
            </a:r>
            <a:r>
              <a:rPr dirty="0" spc="15">
                <a:hlinkClick r:id="rId5" action="ppaction://hlinksldjump"/>
              </a:rPr>
              <a:t> </a:t>
            </a:r>
            <a:r>
              <a:rPr dirty="0" spc="-5">
                <a:hlinkClick r:id="rId5" action="ppaction://hlinksldjump"/>
              </a:rPr>
              <a:t>St</a:t>
            </a:r>
            <a:r>
              <a:rPr dirty="0" spc="0">
                <a:hlinkClick r:id="rId5" action="ppaction://hlinksldjump"/>
              </a:rPr>
              <a:t>o</a:t>
            </a:r>
            <a:r>
              <a:rPr dirty="0" spc="-25">
                <a:hlinkClick r:id="rId5" action="ppaction://hlinksldjump"/>
              </a:rPr>
              <a:t>c</a:t>
            </a:r>
            <a:r>
              <a:rPr dirty="0" spc="-40">
                <a:hlinkClick r:id="rId5" action="ppaction://hlinksldjump"/>
              </a:rPr>
              <a:t>a</a:t>
            </a:r>
            <a:r>
              <a:rPr dirty="0" spc="-30">
                <a:hlinkClick r:id="rId5" action="ppaction://hlinksldjump"/>
              </a:rPr>
              <a:t>rea</a:t>
            </a:r>
            <a:r>
              <a:rPr dirty="0" spc="15">
                <a:hlinkClick r:id="rId5" action="ppaction://hlinksldjump"/>
              </a:rPr>
              <a:t> </a:t>
            </a:r>
            <a:r>
              <a:rPr dirty="0" spc="-30">
                <a:hlinkClick r:id="rId5" action="ppaction://hlinksldjump"/>
              </a:rPr>
              <a:t>datel</a:t>
            </a:r>
            <a:r>
              <a:rPr dirty="0" spc="-50">
                <a:hlinkClick r:id="rId5" action="ppaction://hlinksldjump"/>
              </a:rPr>
              <a:t>o</a:t>
            </a:r>
            <a:r>
              <a:rPr dirty="0" spc="-25">
                <a:hlinkClick r:id="rId5" action="ppaction://hlinksldjump"/>
              </a:rPr>
              <a:t>r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34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694180">
              <a:lnSpc>
                <a:spcPct val="100000"/>
              </a:lnSpc>
            </a:pPr>
            <a:r>
              <a:rPr dirty="0" spc="-65"/>
              <a:t>Intero</a:t>
            </a:r>
            <a:r>
              <a:rPr dirty="0" spc="-95"/>
              <a:t>g</a:t>
            </a:r>
            <a:r>
              <a:rPr dirty="0" spc="-650"/>
              <a:t>˘</a:t>
            </a:r>
            <a:r>
              <a:rPr dirty="0" spc="-40"/>
              <a:t>ari</a:t>
            </a:r>
            <a:r>
              <a:rPr dirty="0" spc="15"/>
              <a:t> </a:t>
            </a:r>
            <a:r>
              <a:rPr dirty="0" spc="-35"/>
              <a:t>p</a:t>
            </a:r>
            <a:r>
              <a:rPr dirty="0" spc="-55"/>
              <a:t>entru</a:t>
            </a:r>
            <a:r>
              <a:rPr dirty="0" spc="15"/>
              <a:t> </a:t>
            </a:r>
            <a:r>
              <a:rPr dirty="0" spc="-70"/>
              <a:t>baze</a:t>
            </a:r>
            <a:r>
              <a:rPr dirty="0" spc="15"/>
              <a:t> </a:t>
            </a:r>
            <a:r>
              <a:rPr dirty="0" spc="-90"/>
              <a:t>de</a:t>
            </a:r>
            <a:r>
              <a:rPr dirty="0" spc="10"/>
              <a:t> </a:t>
            </a:r>
            <a:r>
              <a:rPr dirty="0" spc="-60"/>
              <a:t>date</a:t>
            </a:r>
            <a:r>
              <a:rPr dirty="0" spc="15"/>
              <a:t> </a:t>
            </a:r>
            <a:r>
              <a:rPr dirty="0" spc="-55"/>
              <a:t>rela</a:t>
            </a:r>
            <a:r>
              <a:rPr dirty="0" spc="-285"/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200" spc="-55"/>
              <a:t>ionale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71780" rIns="0" bIns="0" rtlCol="0" vert="horz">
            <a:spAutoFit/>
          </a:bodyPr>
          <a:lstStyle/>
          <a:p>
            <a:pPr marL="28575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creea</a:t>
            </a:r>
            <a:r>
              <a:rPr dirty="0" sz="1100" spc="-60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terge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ta</a:t>
            </a:r>
            <a:r>
              <a:rPr dirty="0" sz="1100">
                <a:latin typeface="Tahoma"/>
                <a:cs typeface="Tahoma"/>
              </a:rPr>
              <a:t>b</a:t>
            </a:r>
            <a:r>
              <a:rPr dirty="0" sz="1100" spc="-45">
                <a:latin typeface="Tahoma"/>
                <a:cs typeface="Tahoma"/>
              </a:rPr>
              <a:t>el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adau</a:t>
            </a:r>
            <a:r>
              <a:rPr dirty="0" sz="1100" spc="-70">
                <a:latin typeface="Tahoma"/>
                <a:cs typeface="Tahoma"/>
              </a:rPr>
              <a:t>g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intr</a:t>
            </a:r>
            <a:r>
              <a:rPr dirty="0" sz="1100" spc="-6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terge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intr</a:t>
            </a:r>
            <a:r>
              <a:rPr dirty="0" sz="1100" spc="-6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mai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multe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selectea</a:t>
            </a:r>
            <a:r>
              <a:rPr dirty="0" sz="1100" spc="-60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intr</a:t>
            </a:r>
            <a:r>
              <a:rPr dirty="0" sz="1100" spc="-6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mai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multe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actualizea</a:t>
            </a:r>
            <a:r>
              <a:rPr dirty="0" sz="1100" spc="-45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int</a:t>
            </a:r>
            <a:r>
              <a:rPr dirty="0" sz="1100" spc="-15">
                <a:latin typeface="Tahoma"/>
                <a:cs typeface="Tahoma"/>
              </a:rPr>
              <a:t>r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35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42752" y="116166"/>
            <a:ext cx="298450" cy="2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5">
                <a:solidFill>
                  <a:srgbClr val="B85433"/>
                </a:solidFill>
                <a:latin typeface="Tahoma"/>
                <a:cs typeface="Tahoma"/>
              </a:rPr>
              <a:t>SQL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76389" y="770001"/>
            <a:ext cx="1682114" cy="167640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latin typeface="Lucida Sans Unicode"/>
                <a:cs typeface="Lucida Sans Unicode"/>
              </a:rPr>
              <a:t> </a:t>
            </a:r>
            <a:r>
              <a:rPr dirty="0" sz="1100" spc="-35" i="1">
                <a:solidFill>
                  <a:srgbClr val="000000"/>
                </a:solidFill>
                <a:latin typeface="Trebuchet MS"/>
                <a:cs typeface="Trebuchet MS"/>
              </a:rPr>
              <a:t>Stand</a:t>
            </a:r>
            <a:r>
              <a:rPr dirty="0" sz="1100" spc="-70" i="1">
                <a:solidFill>
                  <a:srgbClr val="000000"/>
                </a:solidFill>
                <a:latin typeface="Trebuchet MS"/>
                <a:cs typeface="Trebuchet MS"/>
              </a:rPr>
              <a:t>a</a:t>
            </a:r>
            <a:r>
              <a:rPr dirty="0" sz="1100" spc="-70" i="1">
                <a:solidFill>
                  <a:srgbClr val="000000"/>
                </a:solidFill>
                <a:latin typeface="Trebuchet MS"/>
                <a:cs typeface="Trebuchet MS"/>
              </a:rPr>
              <a:t>rd</a:t>
            </a:r>
            <a:r>
              <a:rPr dirty="0" sz="1100" spc="30" i="1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z="1100" spc="-45" i="1">
                <a:solidFill>
                  <a:srgbClr val="000000"/>
                </a:solidFill>
                <a:latin typeface="Trebuchet MS"/>
                <a:cs typeface="Trebuchet MS"/>
              </a:rPr>
              <a:t>Query</a:t>
            </a:r>
            <a:r>
              <a:rPr dirty="0" sz="1100" spc="35" i="1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z="1100" spc="-25" i="1">
                <a:solidFill>
                  <a:srgbClr val="000000"/>
                </a:solidFill>
                <a:latin typeface="Trebuchet MS"/>
                <a:cs typeface="Trebuchet MS"/>
              </a:rPr>
              <a:t>Lang</a:t>
            </a:r>
            <a:r>
              <a:rPr dirty="0" sz="1100" spc="-30" i="1">
                <a:solidFill>
                  <a:srgbClr val="000000"/>
                </a:solidFill>
                <a:latin typeface="Trebuchet MS"/>
                <a:cs typeface="Trebuchet MS"/>
              </a:rPr>
              <a:t>u</a:t>
            </a:r>
            <a:r>
              <a:rPr dirty="0" sz="1100" spc="-60" i="1">
                <a:solidFill>
                  <a:srgbClr val="000000"/>
                </a:solidFill>
                <a:latin typeface="Trebuchet MS"/>
                <a:cs typeface="Trebuchet MS"/>
              </a:rPr>
              <a:t>age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9193" y="1535785"/>
            <a:ext cx="3989704" cy="161925"/>
          </a:xfrm>
          <a:custGeom>
            <a:avLst/>
            <a:gdLst/>
            <a:ahLst/>
            <a:cxnLst/>
            <a:rect l="l" t="t" r="r" b="b"/>
            <a:pathLst>
              <a:path w="3989704" h="161925">
                <a:moveTo>
                  <a:pt x="3938854" y="0"/>
                </a:moveTo>
                <a:lnTo>
                  <a:pt x="50800" y="0"/>
                </a:lnTo>
                <a:lnTo>
                  <a:pt x="31075" y="4008"/>
                </a:lnTo>
                <a:lnTo>
                  <a:pt x="14922" y="14922"/>
                </a:lnTo>
                <a:lnTo>
                  <a:pt x="4008" y="31075"/>
                </a:lnTo>
                <a:lnTo>
                  <a:pt x="0" y="50800"/>
                </a:lnTo>
                <a:lnTo>
                  <a:pt x="0" y="161464"/>
                </a:lnTo>
                <a:lnTo>
                  <a:pt x="3989654" y="161464"/>
                </a:lnTo>
                <a:lnTo>
                  <a:pt x="3989654" y="50800"/>
                </a:lnTo>
                <a:lnTo>
                  <a:pt x="3985646" y="31075"/>
                </a:lnTo>
                <a:lnTo>
                  <a:pt x="3974732" y="14922"/>
                </a:lnTo>
                <a:lnTo>
                  <a:pt x="3958579" y="4008"/>
                </a:lnTo>
                <a:lnTo>
                  <a:pt x="3938854" y="0"/>
                </a:lnTo>
                <a:close/>
              </a:path>
            </a:pathLst>
          </a:custGeom>
          <a:solidFill>
            <a:srgbClr val="B854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09194" y="1684604"/>
            <a:ext cx="3989653" cy="506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59994" y="2779699"/>
            <a:ext cx="101600" cy="10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235348" y="2766999"/>
            <a:ext cx="114249" cy="1143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10794" y="2817800"/>
            <a:ext cx="3837254" cy="634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298848" y="1580019"/>
            <a:ext cx="50749" cy="101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298848" y="1630809"/>
            <a:ext cx="50749" cy="114889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09193" y="1728868"/>
            <a:ext cx="3989704" cy="1101725"/>
          </a:xfrm>
          <a:custGeom>
            <a:avLst/>
            <a:gdLst/>
            <a:ahLst/>
            <a:cxnLst/>
            <a:rect l="l" t="t" r="r" b="b"/>
            <a:pathLst>
              <a:path w="3989704" h="1101725">
                <a:moveTo>
                  <a:pt x="3989654" y="0"/>
                </a:moveTo>
                <a:lnTo>
                  <a:pt x="0" y="0"/>
                </a:lnTo>
                <a:lnTo>
                  <a:pt x="0" y="1050831"/>
                </a:lnTo>
                <a:lnTo>
                  <a:pt x="4008" y="1070555"/>
                </a:lnTo>
                <a:lnTo>
                  <a:pt x="14922" y="1086708"/>
                </a:lnTo>
                <a:lnTo>
                  <a:pt x="31075" y="1097622"/>
                </a:lnTo>
                <a:lnTo>
                  <a:pt x="50800" y="1101631"/>
                </a:lnTo>
                <a:lnTo>
                  <a:pt x="3938854" y="1101631"/>
                </a:lnTo>
                <a:lnTo>
                  <a:pt x="3958579" y="1097622"/>
                </a:lnTo>
                <a:lnTo>
                  <a:pt x="3974732" y="1086708"/>
                </a:lnTo>
                <a:lnTo>
                  <a:pt x="3985646" y="1070555"/>
                </a:lnTo>
                <a:lnTo>
                  <a:pt x="3989654" y="1050831"/>
                </a:lnTo>
                <a:lnTo>
                  <a:pt x="3989654" y="0"/>
                </a:lnTo>
                <a:close/>
              </a:path>
            </a:pathLst>
          </a:custGeom>
          <a:solidFill>
            <a:srgbClr val="E9CC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298848" y="1618109"/>
            <a:ext cx="0" cy="1181100"/>
          </a:xfrm>
          <a:custGeom>
            <a:avLst/>
            <a:gdLst/>
            <a:ahLst/>
            <a:cxnLst/>
            <a:rect l="l" t="t" r="r" b="b"/>
            <a:pathLst>
              <a:path w="0" h="1181100">
                <a:moveTo>
                  <a:pt x="0" y="1180640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298848" y="1605410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698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298848" y="1592710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298848" y="1580009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1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347294" y="980033"/>
            <a:ext cx="3628390" cy="17240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1605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limbaj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dedicat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interog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unui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45">
                <a:latin typeface="Tahoma"/>
                <a:cs typeface="Tahoma"/>
              </a:rPr>
              <a:t>RDBMS</a:t>
            </a:r>
            <a:endParaRPr sz="1100">
              <a:latin typeface="Tahoma"/>
              <a:cs typeface="Tahoma"/>
            </a:endParaRPr>
          </a:p>
          <a:p>
            <a:pPr marL="14160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sinta</a:t>
            </a:r>
            <a:r>
              <a:rPr dirty="0" sz="1100" spc="-50">
                <a:latin typeface="Tahoma"/>
                <a:cs typeface="Tahoma"/>
              </a:rPr>
              <a:t>x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simplis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intera</a:t>
            </a:r>
            <a:r>
              <a:rPr dirty="0" sz="1100" spc="-30">
                <a:latin typeface="Tahoma"/>
                <a:cs typeface="Tahoma"/>
              </a:rPr>
              <a:t>c</a:t>
            </a:r>
            <a:r>
              <a:rPr dirty="0" sz="1100" spc="-270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iune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baza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endParaRPr sz="11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900" spc="-50">
                <a:solidFill>
                  <a:srgbClr val="FFFFFF"/>
                </a:solidFill>
                <a:latin typeface="Arial"/>
                <a:cs typeface="Arial"/>
              </a:rPr>
              <a:t>Comenz</a:t>
            </a:r>
            <a:r>
              <a:rPr dirty="0" sz="900" spc="-15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z="900" spc="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900" spc="-40">
                <a:solidFill>
                  <a:srgbClr val="FFFFFF"/>
                </a:solidFill>
                <a:latin typeface="Arial"/>
                <a:cs typeface="Arial"/>
              </a:rPr>
              <a:t>SQL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55"/>
              </a:lnSpc>
              <a:spcBef>
                <a:spcPts val="370"/>
              </a:spcBef>
            </a:pPr>
            <a:r>
              <a:rPr dirty="0" sz="800" spc="-60">
                <a:latin typeface="Courier New"/>
                <a:cs typeface="Courier New"/>
              </a:rPr>
              <a:t>insert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into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studenti(nume,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email,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an,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serie)</a:t>
            </a:r>
            <a:endParaRPr sz="800">
              <a:latin typeface="Courier New"/>
              <a:cs typeface="Courier New"/>
            </a:endParaRPr>
          </a:p>
          <a:p>
            <a:pPr marL="227329">
              <a:lnSpc>
                <a:spcPts val="955"/>
              </a:lnSpc>
            </a:pPr>
            <a:r>
              <a:rPr dirty="0" sz="800" spc="-60">
                <a:latin typeface="Courier New"/>
                <a:cs typeface="Courier New"/>
              </a:rPr>
              <a:t>values(’Capo</a:t>
            </a:r>
            <a:r>
              <a:rPr dirty="0" sz="800" spc="-65">
                <a:latin typeface="Courier New"/>
                <a:cs typeface="Courier New"/>
              </a:rPr>
              <a:t>t</a:t>
            </a:r>
            <a:r>
              <a:rPr dirty="0" sz="800" spc="-60">
                <a:latin typeface="Courier New"/>
                <a:cs typeface="Courier New"/>
              </a:rPr>
              <a:t>a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Paul</a:t>
            </a:r>
            <a:r>
              <a:rPr dirty="0" sz="800" spc="-65">
                <a:latin typeface="Courier New"/>
                <a:cs typeface="Courier New"/>
              </a:rPr>
              <a:t>’</a:t>
            </a:r>
            <a:r>
              <a:rPr dirty="0" sz="800" spc="-60">
                <a:latin typeface="Courier New"/>
                <a:cs typeface="Courier New"/>
              </a:rPr>
              <a:t>,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  <a:hlinkClick r:id="rId9"/>
              </a:rPr>
              <a:t>’pau</a:t>
            </a:r>
            <a:r>
              <a:rPr dirty="0" sz="800" spc="-65">
                <a:latin typeface="Courier New"/>
                <a:cs typeface="Courier New"/>
                <a:hlinkClick r:id="rId9"/>
              </a:rPr>
              <a:t>l</a:t>
            </a:r>
            <a:r>
              <a:rPr dirty="0" sz="800" spc="-60">
                <a:latin typeface="Courier New"/>
                <a:cs typeface="Courier New"/>
                <a:hlinkClick r:id="rId9"/>
              </a:rPr>
              <a:t>.capota@gmail.com’,</a:t>
            </a:r>
            <a:r>
              <a:rPr dirty="0" sz="800" spc="-60">
                <a:latin typeface="Courier New"/>
                <a:cs typeface="Courier New"/>
                <a:hlinkClick r:id="rId9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2,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’CC’);</a:t>
            </a:r>
            <a:endParaRPr sz="800">
              <a:latin typeface="Courier New"/>
              <a:cs typeface="Courier New"/>
            </a:endParaRPr>
          </a:p>
          <a:p>
            <a:pPr marL="12700" marR="1134110">
              <a:lnSpc>
                <a:spcPct val="197200"/>
              </a:lnSpc>
            </a:pPr>
            <a:r>
              <a:rPr dirty="0" sz="800" spc="-60">
                <a:latin typeface="Courier New"/>
                <a:cs typeface="Courier New"/>
              </a:rPr>
              <a:t>delete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from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students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where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nume=’Capota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Paul’;</a:t>
            </a:r>
            <a:r>
              <a:rPr dirty="0" sz="800" spc="-60">
                <a:latin typeface="Courier New"/>
                <a:cs typeface="Courier New"/>
              </a:rPr>
              <a:t> select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from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students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where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serie=’CC’;</a:t>
            </a:r>
            <a:endParaRPr sz="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800" spc="-60">
                <a:latin typeface="Courier New"/>
                <a:cs typeface="Courier New"/>
              </a:rPr>
              <a:t>update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students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set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serie=’CA’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</a:rPr>
              <a:t>where</a:t>
            </a:r>
            <a:r>
              <a:rPr dirty="0" sz="800" spc="-60">
                <a:latin typeface="Courier New"/>
                <a:cs typeface="Courier New"/>
              </a:rPr>
              <a:t> </a:t>
            </a:r>
            <a:r>
              <a:rPr dirty="0" sz="800" spc="-60">
                <a:latin typeface="Courier New"/>
                <a:cs typeface="Courier New"/>
                <a:hlinkClick r:id="rId9"/>
              </a:rPr>
              <a:t>email=’paul</a:t>
            </a:r>
            <a:r>
              <a:rPr dirty="0" sz="800" spc="-65">
                <a:latin typeface="Courier New"/>
                <a:cs typeface="Courier New"/>
                <a:hlinkClick r:id="rId9"/>
              </a:rPr>
              <a:t>.</a:t>
            </a:r>
            <a:r>
              <a:rPr dirty="0" sz="800" spc="-60">
                <a:latin typeface="Courier New"/>
                <a:cs typeface="Courier New"/>
                <a:hlinkClick r:id="rId10"/>
              </a:rPr>
              <a:t>capota@gmail.com’;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11" action="ppaction://hlinksldjump"/>
              </a:rPr>
              <a:t>Cursul</a:t>
            </a:r>
            <a:r>
              <a:rPr dirty="0" spc="20">
                <a:hlinkClick r:id="rId11" action="ppaction://hlinksldjump"/>
              </a:rPr>
              <a:t> </a:t>
            </a:r>
            <a:r>
              <a:rPr dirty="0" spc="-40">
                <a:hlinkClick r:id="rId11" action="ppaction://hlinksldjump"/>
              </a:rPr>
              <a:t>10,</a:t>
            </a:r>
            <a:r>
              <a:rPr dirty="0" spc="15">
                <a:hlinkClick r:id="rId11" action="ppaction://hlinksldjump"/>
              </a:rPr>
              <a:t> </a:t>
            </a:r>
            <a:r>
              <a:rPr dirty="0" spc="-5">
                <a:hlinkClick r:id="rId11" action="ppaction://hlinksldjump"/>
              </a:rPr>
              <a:t>St</a:t>
            </a:r>
            <a:r>
              <a:rPr dirty="0" spc="0">
                <a:hlinkClick r:id="rId11" action="ppaction://hlinksldjump"/>
              </a:rPr>
              <a:t>o</a:t>
            </a:r>
            <a:r>
              <a:rPr dirty="0" spc="-25">
                <a:hlinkClick r:id="rId11" action="ppaction://hlinksldjump"/>
              </a:rPr>
              <a:t>c</a:t>
            </a:r>
            <a:r>
              <a:rPr dirty="0" spc="-40">
                <a:hlinkClick r:id="rId11" action="ppaction://hlinksldjump"/>
              </a:rPr>
              <a:t>a</a:t>
            </a:r>
            <a:r>
              <a:rPr dirty="0" spc="-30">
                <a:hlinkClick r:id="rId11" action="ppaction://hlinksldjump"/>
              </a:rPr>
              <a:t>rea</a:t>
            </a:r>
            <a:r>
              <a:rPr dirty="0" spc="15">
                <a:hlinkClick r:id="rId11" action="ppaction://hlinksldjump"/>
              </a:rPr>
              <a:t> </a:t>
            </a:r>
            <a:r>
              <a:rPr dirty="0" spc="-30">
                <a:hlinkClick r:id="rId11" action="ppaction://hlinksldjump"/>
              </a:rPr>
              <a:t>datel</a:t>
            </a:r>
            <a:r>
              <a:rPr dirty="0" spc="-50">
                <a:hlinkClick r:id="rId11" action="ppaction://hlinksldjump"/>
              </a:rPr>
              <a:t>o</a:t>
            </a:r>
            <a:r>
              <a:rPr dirty="0" spc="-25">
                <a:hlinkClick r:id="rId11" action="ppaction://hlinksldjump"/>
              </a:rPr>
              <a:t>r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36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277745">
              <a:lnSpc>
                <a:spcPct val="100000"/>
              </a:lnSpc>
            </a:pPr>
            <a:r>
              <a:rPr dirty="0" spc="-50"/>
              <a:t>C</a:t>
            </a:r>
            <a:r>
              <a:rPr dirty="0" spc="-40"/>
              <a:t>e</a:t>
            </a:r>
            <a:r>
              <a:rPr dirty="0" spc="10"/>
              <a:t> </a:t>
            </a:r>
            <a:r>
              <a:rPr dirty="0" spc="-60"/>
              <a:t>folose</a:t>
            </a:r>
            <a:r>
              <a:rPr dirty="0" spc="-405"/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82">
                <a:latin typeface="Lucida Sans Unicode"/>
                <a:cs typeface="Lucida Sans Unicode"/>
              </a:rPr>
              <a:t> </a:t>
            </a:r>
            <a:r>
              <a:rPr dirty="0" sz="1200" spc="10"/>
              <a:t>ti</a:t>
            </a:r>
            <a:r>
              <a:rPr dirty="0" sz="1200" spc="10"/>
              <a:t> </a:t>
            </a:r>
            <a:r>
              <a:rPr dirty="0" sz="1200" spc="-50"/>
              <a:t>c</a:t>
            </a:r>
            <a:r>
              <a:rPr dirty="0" sz="1200" spc="-650"/>
              <a:t>ˆ</a:t>
            </a:r>
            <a:r>
              <a:rPr dirty="0" sz="1200" spc="-70"/>
              <a:t>and</a:t>
            </a:r>
            <a:r>
              <a:rPr dirty="0" sz="1200" spc="10"/>
              <a:t> </a:t>
            </a:r>
            <a:r>
              <a:rPr dirty="0" sz="1200" spc="-40"/>
              <a:t>st</a:t>
            </a:r>
            <a:r>
              <a:rPr dirty="0" sz="1200" spc="-25"/>
              <a:t>o</a:t>
            </a:r>
            <a:r>
              <a:rPr dirty="0" sz="1200" spc="-50"/>
              <a:t>chezi</a:t>
            </a:r>
            <a:r>
              <a:rPr dirty="0" sz="1200" spc="15"/>
              <a:t> </a:t>
            </a:r>
            <a:r>
              <a:rPr dirty="0" sz="1200" spc="-50"/>
              <a:t>date?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653275"/>
            <a:ext cx="3784600" cy="2348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text: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configu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mici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latin typeface="Tahoma"/>
                <a:cs typeface="Tahoma"/>
              </a:rPr>
              <a:t>INI: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configur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fo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rte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simp</a:t>
            </a:r>
            <a:r>
              <a:rPr dirty="0" sz="1100" spc="-30">
                <a:latin typeface="Tahoma"/>
                <a:cs typeface="Tahoma"/>
              </a:rPr>
              <a:t>l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60655" marR="4000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latin typeface="Tahoma"/>
                <a:cs typeface="Tahoma"/>
              </a:rPr>
              <a:t>Y</a:t>
            </a:r>
            <a:r>
              <a:rPr dirty="0" sz="1100" spc="30">
                <a:latin typeface="Tahoma"/>
                <a:cs typeface="Tahoma"/>
              </a:rPr>
              <a:t>AML: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configur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mai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comple</a:t>
            </a:r>
            <a:r>
              <a:rPr dirty="0" sz="1100" spc="-60">
                <a:latin typeface="Tahoma"/>
                <a:cs typeface="Tahoma"/>
              </a:rPr>
              <a:t>x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45">
                <a:latin typeface="Tahoma"/>
                <a:cs typeface="Tahoma"/>
              </a:rPr>
              <a:t>a,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mici</a:t>
            </a:r>
            <a:r>
              <a:rPr dirty="0" sz="1100" spc="-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dimensiuni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JSON: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intera</a:t>
            </a:r>
            <a:r>
              <a:rPr dirty="0" sz="1100" spc="-30">
                <a:latin typeface="Tahoma"/>
                <a:cs typeface="Tahoma"/>
              </a:rPr>
              <a:t>c</a:t>
            </a:r>
            <a:r>
              <a:rPr dirty="0" sz="1100" spc="-270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iune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servicii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10">
                <a:latin typeface="Tahoma"/>
                <a:cs typeface="Tahoma"/>
              </a:rPr>
              <a:t>w</a:t>
            </a:r>
            <a:r>
              <a:rPr dirty="0" sz="1100" spc="-70">
                <a:latin typeface="Tahoma"/>
                <a:cs typeface="Tahoma"/>
              </a:rPr>
              <a:t>eb</a:t>
            </a:r>
            <a:endParaRPr sz="1100">
              <a:latin typeface="Tahoma"/>
              <a:cs typeface="Tahoma"/>
            </a:endParaRPr>
          </a:p>
          <a:p>
            <a:pPr marL="160655" marR="78740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35">
                <a:latin typeface="Tahoma"/>
                <a:cs typeface="Tahoma"/>
              </a:rPr>
              <a:t>XML: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configu</a:t>
            </a:r>
            <a:r>
              <a:rPr dirty="0" sz="1100" spc="-40">
                <a:latin typeface="Tahoma"/>
                <a:cs typeface="Tahoma"/>
              </a:rPr>
              <a:t>r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25">
                <a:latin typeface="Tahoma"/>
                <a:cs typeface="Tahoma"/>
              </a:rPr>
              <a:t>ari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fo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rte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complexe,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-3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extensibilitate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simple: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eficien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42">
                <a:latin typeface="Lucida Sans Unicode"/>
                <a:cs typeface="Lucida Sans Unicode"/>
              </a:rPr>
              <a:t> 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vite</a:t>
            </a:r>
            <a:r>
              <a:rPr dirty="0" sz="1100" spc="-40">
                <a:latin typeface="Tahoma"/>
                <a:cs typeface="Tahoma"/>
              </a:rPr>
              <a:t>z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baze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date:</a:t>
            </a:r>
            <a:r>
              <a:rPr dirty="0" sz="1100" spc="13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10">
                <a:latin typeface="Tahoma"/>
                <a:cs typeface="Tahoma"/>
              </a:rPr>
              <a:t>ri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dimensiuni,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nevoie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35">
                <a:latin typeface="Tahoma"/>
                <a:cs typeface="Tahoma"/>
              </a:rPr>
              <a:t>aut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vite</a:t>
            </a:r>
            <a:r>
              <a:rPr dirty="0" sz="1100" spc="-40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45">
                <a:latin typeface="Tahoma"/>
                <a:cs typeface="Tahoma"/>
              </a:rPr>
              <a:t>a,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aplic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accesea</a:t>
            </a:r>
            <a:r>
              <a:rPr dirty="0" sz="1100" spc="-65">
                <a:latin typeface="Tahoma"/>
                <a:cs typeface="Tahoma"/>
              </a:rPr>
              <a:t>z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concurent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Git/Subversion</a:t>
            </a:r>
            <a:r>
              <a:rPr dirty="0" sz="1100" spc="-20">
                <a:latin typeface="Tahoma"/>
                <a:cs typeface="Tahoma"/>
              </a:rPr>
              <a:t>:</a:t>
            </a:r>
            <a:r>
              <a:rPr dirty="0" sz="1100" spc="15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55">
                <a:latin typeface="Tahoma"/>
                <a:cs typeface="Tahoma"/>
              </a:rPr>
              <a:t>rea,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version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gestion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rea</a:t>
            </a:r>
            <a:endParaRPr sz="1100">
              <a:latin typeface="Tahoma"/>
              <a:cs typeface="Tahoma"/>
            </a:endParaRPr>
          </a:p>
          <a:p>
            <a:pPr algn="ctr" marR="1066800">
              <a:lnSpc>
                <a:spcPct val="100000"/>
              </a:lnSpc>
              <a:spcBef>
                <a:spcPts val="35"/>
              </a:spcBef>
            </a:pPr>
            <a:r>
              <a:rPr dirty="0" sz="1100" spc="-30" b="1">
                <a:latin typeface="Trebuchet MS"/>
                <a:cs typeface="Trebuchet MS"/>
              </a:rPr>
              <a:t>c</a:t>
            </a:r>
            <a:r>
              <a:rPr dirty="0" sz="1100" b="1">
                <a:latin typeface="Trebuchet MS"/>
                <a:cs typeface="Trebuchet MS"/>
              </a:rPr>
              <a:t>o</a:t>
            </a:r>
            <a:r>
              <a:rPr dirty="0" sz="1100" spc="-45" b="1">
                <a:latin typeface="Trebuchet MS"/>
                <a:cs typeface="Trebuchet MS"/>
              </a:rPr>
              <a:t>du</a:t>
            </a:r>
            <a:r>
              <a:rPr dirty="0" sz="1100" spc="-30" b="1">
                <a:latin typeface="Trebuchet MS"/>
                <a:cs typeface="Trebuchet MS"/>
              </a:rPr>
              <a:t>l</a:t>
            </a:r>
            <a:r>
              <a:rPr dirty="0" sz="1100" spc="-40" b="1">
                <a:latin typeface="Trebuchet MS"/>
                <a:cs typeface="Trebuchet MS"/>
              </a:rPr>
              <a:t>u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r>
              <a:rPr dirty="0" sz="1100" spc="65" b="1">
                <a:latin typeface="Trebuchet MS"/>
                <a:cs typeface="Trebuchet MS"/>
              </a:rPr>
              <a:t> </a:t>
            </a:r>
            <a:r>
              <a:rPr dirty="0" sz="1100" spc="-35" b="1">
                <a:latin typeface="Trebuchet MS"/>
                <a:cs typeface="Trebuchet MS"/>
              </a:rPr>
              <a:t>sur</a:t>
            </a:r>
            <a:r>
              <a:rPr dirty="0" sz="1100" spc="-50" b="1">
                <a:latin typeface="Trebuchet MS"/>
                <a:cs typeface="Trebuchet MS"/>
              </a:rPr>
              <a:t>s</a:t>
            </a:r>
            <a:r>
              <a:rPr dirty="0" sz="1100" spc="-635" b="1">
                <a:latin typeface="Trebuchet MS"/>
                <a:cs typeface="Trebuchet MS"/>
              </a:rPr>
              <a:t>˘</a:t>
            </a:r>
            <a:r>
              <a:rPr dirty="0" sz="1100" spc="-15" b="1">
                <a:latin typeface="Trebuchet MS"/>
                <a:cs typeface="Trebuchet MS"/>
              </a:rPr>
              <a:t>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entru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lucru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cola</a:t>
            </a:r>
            <a:r>
              <a:rPr dirty="0" sz="1100" spc="-10">
                <a:latin typeface="Tahoma"/>
                <a:cs typeface="Tahoma"/>
              </a:rPr>
              <a:t>b</a:t>
            </a:r>
            <a:r>
              <a:rPr dirty="0" sz="1100" spc="-85">
                <a:latin typeface="Tahoma"/>
                <a:cs typeface="Tahoma"/>
              </a:rPr>
              <a:t>o</a:t>
            </a:r>
            <a:r>
              <a:rPr dirty="0" sz="1100" spc="-20">
                <a:latin typeface="Tahoma"/>
                <a:cs typeface="Tahoma"/>
              </a:rPr>
              <a:t>rativ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38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617595">
              <a:lnSpc>
                <a:spcPct val="100000"/>
              </a:lnSpc>
            </a:pPr>
            <a:r>
              <a:rPr dirty="0" spc="-55"/>
              <a:t>Rackspace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123340"/>
            <a:ext cx="3639185" cy="1199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companie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hosting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IT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fonda</a:t>
            </a:r>
            <a:r>
              <a:rPr dirty="0" sz="1100" spc="-4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1996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99"/>
              </a:lnSpc>
              <a:spcBef>
                <a:spcPts val="2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unul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dintre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20">
                <a:latin typeface="Tahoma"/>
                <a:cs typeface="Tahoma"/>
              </a:rPr>
              <a:t>rincipalii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furniz</a:t>
            </a:r>
            <a:r>
              <a:rPr dirty="0" sz="1100" spc="-70">
                <a:latin typeface="Tahoma"/>
                <a:cs typeface="Tahoma"/>
              </a:rPr>
              <a:t>o</a:t>
            </a:r>
            <a:r>
              <a:rPr dirty="0" sz="1100" spc="-10">
                <a:latin typeface="Tahoma"/>
                <a:cs typeface="Tahoma"/>
              </a:rPr>
              <a:t>ri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servicii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cloud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>
                <a:latin typeface="Tahoma"/>
                <a:cs typeface="Tahoma"/>
              </a:rPr>
              <a:t>(</a:t>
            </a:r>
            <a:r>
              <a:rPr dirty="0" sz="1100" spc="75">
                <a:latin typeface="PMingLiU"/>
                <a:cs typeface="PMingLiU"/>
              </a:rPr>
              <a:t>Rackspace </a:t>
            </a:r>
            <a:r>
              <a:rPr dirty="0" sz="1100" spc="65">
                <a:latin typeface="PMingLiU"/>
                <a:cs typeface="PMingLiU"/>
              </a:rPr>
              <a:t>Cloud</a:t>
            </a:r>
            <a:r>
              <a:rPr dirty="0" sz="1100">
                <a:latin typeface="Tahoma"/>
                <a:cs typeface="Tahoma"/>
              </a:rPr>
              <a:t>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contribuit</a:t>
            </a:r>
            <a:r>
              <a:rPr dirty="0" sz="1100" spc="-6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la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20">
                <a:latin typeface="Tahoma"/>
                <a:cs typeface="Tahoma"/>
              </a:rPr>
              <a:t>p</a:t>
            </a:r>
            <a:r>
              <a:rPr dirty="0" sz="1100" spc="-35">
                <a:latin typeface="Tahoma"/>
                <a:cs typeface="Tahoma"/>
              </a:rPr>
              <a:t>enStack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folosit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GitHub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39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698875">
              <a:lnSpc>
                <a:spcPct val="100000"/>
              </a:lnSpc>
            </a:pPr>
            <a:r>
              <a:rPr dirty="0" spc="-5"/>
              <a:t>Big</a:t>
            </a:r>
            <a:r>
              <a:rPr dirty="0" spc="10"/>
              <a:t> </a:t>
            </a:r>
            <a:r>
              <a:rPr dirty="0" spc="-25"/>
              <a:t>Data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123340"/>
            <a:ext cx="3667125" cy="1199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termen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define</a:t>
            </a:r>
            <a:r>
              <a:rPr dirty="0" sz="1100" spc="-380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ne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relucrabile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dul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stand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rd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20">
                <a:latin typeface="Tahoma"/>
                <a:cs typeface="Tahoma"/>
              </a:rPr>
              <a:t>ri,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c</a:t>
            </a:r>
            <a:r>
              <a:rPr dirty="0" sz="1100" spc="-60">
                <a:latin typeface="Tahoma"/>
                <a:cs typeface="Tahoma"/>
              </a:rPr>
              <a:t>omplexe: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mete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rologie,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finan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65">
                <a:latin typeface="Tahoma"/>
                <a:cs typeface="Tahoma"/>
              </a:rPr>
              <a:t>e,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c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35">
                <a:latin typeface="Tahoma"/>
                <a:cs typeface="Tahoma"/>
              </a:rPr>
              <a:t>aut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Internet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rdinul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45">
                <a:latin typeface="Tahoma"/>
                <a:cs typeface="Tahoma"/>
              </a:rPr>
              <a:t>PB,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65">
                <a:latin typeface="Tahoma"/>
                <a:cs typeface="Tahoma"/>
              </a:rPr>
              <a:t>ZB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o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era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obi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nuite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alte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date:</a:t>
            </a:r>
            <a:r>
              <a:rPr dirty="0" sz="1100" spc="13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35">
                <a:latin typeface="Tahoma"/>
                <a:cs typeface="Tahoma"/>
              </a:rPr>
              <a:t>aut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50">
                <a:latin typeface="Tahoma"/>
                <a:cs typeface="Tahoma"/>
              </a:rPr>
              <a:t>re,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relucr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99"/>
              </a:lnSpc>
              <a:spcBef>
                <a:spcPts val="2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necesi</a:t>
            </a:r>
            <a:r>
              <a:rPr dirty="0" sz="1100" spc="-50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siste</a:t>
            </a:r>
            <a:r>
              <a:rPr dirty="0" sz="1100" spc="-80">
                <a:latin typeface="Tahoma"/>
                <a:cs typeface="Tahoma"/>
              </a:rPr>
              <a:t>me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capabile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calcul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p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15">
                <a:latin typeface="Tahoma"/>
                <a:cs typeface="Tahoma"/>
              </a:rPr>
              <a:t>ralel/distribuit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sau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alte</a:t>
            </a:r>
            <a:r>
              <a:rPr dirty="0" sz="1100" spc="-2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b</a:t>
            </a:r>
            <a:r>
              <a:rPr dirty="0" sz="1100" spc="-90">
                <a:latin typeface="Tahoma"/>
                <a:cs typeface="Tahoma"/>
              </a:rPr>
              <a:t>o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60">
                <a:latin typeface="Tahoma"/>
                <a:cs typeface="Tahoma"/>
              </a:rPr>
              <a:t>d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25">
                <a:latin typeface="Tahoma"/>
                <a:cs typeface="Tahoma"/>
              </a:rPr>
              <a:t>ari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40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429635">
              <a:lnSpc>
                <a:spcPct val="100000"/>
              </a:lnSpc>
            </a:pPr>
            <a:r>
              <a:rPr dirty="0" spc="-45"/>
              <a:t>Cuvint</a:t>
            </a:r>
            <a:r>
              <a:rPr dirty="0" spc="-45"/>
              <a:t>e</a:t>
            </a:r>
            <a:r>
              <a:rPr dirty="0" spc="15"/>
              <a:t> </a:t>
            </a:r>
            <a:r>
              <a:rPr dirty="0" spc="-65"/>
              <a:t>cheie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/>
              <a:t>date</a:t>
            </a:r>
            <a:r>
              <a:rPr dirty="0" sz="1100" spc="15"/>
              <a:t> </a:t>
            </a:r>
            <a:r>
              <a:rPr dirty="0" sz="1100" spc="-30"/>
              <a:t>digitale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/>
              <a:t>structurate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/>
              <a:t>nestructurate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/>
              <a:t>entitate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80"/>
              <a:t>p</a:t>
            </a:r>
            <a:r>
              <a:rPr dirty="0" sz="1100" spc="-40"/>
              <a:t>ro</a:t>
            </a:r>
            <a:r>
              <a:rPr dirty="0" sz="1100" spc="-85"/>
              <a:t>p</a:t>
            </a:r>
            <a:r>
              <a:rPr dirty="0" sz="1100" spc="-30"/>
              <a:t>rietate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/>
              <a:t>as</a:t>
            </a:r>
            <a:r>
              <a:rPr dirty="0" sz="1100" spc="-35"/>
              <a:t>o</a:t>
            </a:r>
            <a:r>
              <a:rPr dirty="0" sz="1100" spc="-50"/>
              <a:t>ciere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/>
              <a:t>f</a:t>
            </a:r>
            <a:r>
              <a:rPr dirty="0" sz="1100" spc="-80"/>
              <a:t>o</a:t>
            </a:r>
            <a:r>
              <a:rPr dirty="0" sz="1100" spc="-30"/>
              <a:t>rmat</a:t>
            </a:r>
            <a:r>
              <a:rPr dirty="0" sz="1100" spc="15"/>
              <a:t> </a:t>
            </a:r>
            <a:r>
              <a:rPr dirty="0" sz="1100" spc="-25"/>
              <a:t>ta</a:t>
            </a:r>
            <a:r>
              <a:rPr dirty="0" sz="1100"/>
              <a:t>b</a:t>
            </a:r>
            <a:r>
              <a:rPr dirty="0" sz="1100" spc="-45"/>
              <a:t>el</a:t>
            </a:r>
            <a:r>
              <a:rPr dirty="0" sz="1100" spc="-90"/>
              <a:t>a</a:t>
            </a:r>
            <a:r>
              <a:rPr dirty="0" sz="1100" spc="-25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/>
              <a:t>f</a:t>
            </a:r>
            <a:r>
              <a:rPr dirty="0" sz="1100" spc="-80"/>
              <a:t>o</a:t>
            </a:r>
            <a:r>
              <a:rPr dirty="0" sz="1100" spc="-30"/>
              <a:t>rmat</a:t>
            </a:r>
            <a:r>
              <a:rPr dirty="0" sz="1100" spc="15"/>
              <a:t> </a:t>
            </a:r>
            <a:r>
              <a:rPr dirty="0" sz="1100" spc="-35"/>
              <a:t>te</a:t>
            </a:r>
            <a:r>
              <a:rPr dirty="0" sz="1100" spc="-10"/>
              <a:t>xt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/>
              <a:t>f</a:t>
            </a:r>
            <a:r>
              <a:rPr dirty="0" sz="1100" spc="-80"/>
              <a:t>o</a:t>
            </a:r>
            <a:r>
              <a:rPr dirty="0" sz="1100" spc="-30"/>
              <a:t>rmat</a:t>
            </a:r>
            <a:r>
              <a:rPr dirty="0" sz="1100" spc="15"/>
              <a:t> </a:t>
            </a:r>
            <a:r>
              <a:rPr dirty="0" sz="1100" spc="-35"/>
              <a:t>bin</a:t>
            </a:r>
            <a:r>
              <a:rPr dirty="0" sz="1100" spc="-70"/>
              <a:t>a</a:t>
            </a:r>
            <a:r>
              <a:rPr dirty="0" sz="1100" spc="-25"/>
              <a:t>r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/>
              <a:t>serializ</a:t>
            </a:r>
            <a:r>
              <a:rPr dirty="0" sz="1100" spc="-75"/>
              <a:t>a</a:t>
            </a:r>
            <a:r>
              <a:rPr dirty="0" sz="1100" spc="-60"/>
              <a:t>re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/>
              <a:t>atribut-valo</a:t>
            </a:r>
            <a:r>
              <a:rPr dirty="0" sz="1100" spc="-70"/>
              <a:t>a</a:t>
            </a:r>
            <a:r>
              <a:rPr dirty="0" sz="1100" spc="-60"/>
              <a:t>re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40393" y="612330"/>
            <a:ext cx="1010919" cy="24974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latin typeface="Tahoma"/>
                <a:cs typeface="Tahoma"/>
              </a:rPr>
              <a:t>INI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25">
                <a:latin typeface="Tahoma"/>
                <a:cs typeface="Tahoma"/>
              </a:rPr>
              <a:t>JSON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latin typeface="Tahoma"/>
                <a:cs typeface="Tahoma"/>
              </a:rPr>
              <a:t>Y</a:t>
            </a:r>
            <a:r>
              <a:rPr dirty="0" sz="1100" spc="70">
                <a:latin typeface="Tahoma"/>
                <a:cs typeface="Tahoma"/>
              </a:rPr>
              <a:t>AML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75">
                <a:latin typeface="Tahoma"/>
                <a:cs typeface="Tahoma"/>
              </a:rPr>
              <a:t>XML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25">
                <a:latin typeface="Tahoma"/>
                <a:cs typeface="Tahoma"/>
              </a:rPr>
              <a:t>CSV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s</a:t>
            </a:r>
            <a:r>
              <a:rPr dirty="0" sz="1100" spc="-100">
                <a:latin typeface="Tahoma"/>
                <a:cs typeface="Tahoma"/>
              </a:rPr>
              <a:t>p</a:t>
            </a:r>
            <a:r>
              <a:rPr dirty="0" sz="1100" spc="-60">
                <a:latin typeface="Tahoma"/>
                <a:cs typeface="Tahoma"/>
              </a:rPr>
              <a:t>readsheet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ba</a:t>
            </a:r>
            <a:r>
              <a:rPr dirty="0" sz="1100" spc="-50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15">
                <a:latin typeface="Tahoma"/>
                <a:cs typeface="Tahoma"/>
              </a:rPr>
              <a:t>SGBD,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55">
                <a:latin typeface="Tahoma"/>
                <a:cs typeface="Tahoma"/>
              </a:rPr>
              <a:t>DBMS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rela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ional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45">
                <a:latin typeface="Tahoma"/>
                <a:cs typeface="Tahoma"/>
              </a:rPr>
              <a:t>RDMBS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latin typeface="Tahoma"/>
                <a:cs typeface="Tahoma"/>
              </a:rPr>
              <a:t>interog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15">
                <a:latin typeface="Tahoma"/>
                <a:cs typeface="Tahoma"/>
              </a:rPr>
              <a:t>SQL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41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474720">
              <a:lnSpc>
                <a:spcPct val="100000"/>
              </a:lnSpc>
            </a:pPr>
            <a:r>
              <a:rPr dirty="0" spc="-75"/>
              <a:t>Resurse</a:t>
            </a:r>
            <a:r>
              <a:rPr dirty="0" spc="15"/>
              <a:t> </a:t>
            </a:r>
            <a:r>
              <a:rPr dirty="0" spc="-35"/>
              <a:t>utile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36765" rIns="0" bIns="0" rtlCol="0" vert="horz">
            <a:spAutoFit/>
          </a:bodyPr>
          <a:lstStyle/>
          <a:p>
            <a:pPr marL="28575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hlinkClick r:id="rId3"/>
              </a:rPr>
              <a:t>http://www</a:t>
            </a:r>
            <a:r>
              <a:rPr dirty="0" sz="800" spc="-65">
                <a:hlinkClick r:id="rId3"/>
              </a:rPr>
              <a:t>.</a:t>
            </a:r>
            <a:r>
              <a:rPr dirty="0" sz="800" spc="-60">
                <a:hlinkClick r:id="rId3"/>
              </a:rPr>
              <a:t>yaml.org/</a:t>
            </a:r>
            <a:endParaRPr sz="800">
              <a:latin typeface="Lucida Sans Unicode"/>
              <a:cs typeface="Lucida Sans Unicode"/>
            </a:endParaRPr>
          </a:p>
          <a:p>
            <a:pPr marL="28575">
              <a:lnSpc>
                <a:spcPct val="100000"/>
              </a:lnSpc>
              <a:spcBef>
                <a:spcPts val="28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hlinkClick r:id="rId4"/>
              </a:rPr>
              <a:t>http://www</a:t>
            </a:r>
            <a:r>
              <a:rPr dirty="0" sz="800" spc="-65">
                <a:hlinkClick r:id="rId4"/>
              </a:rPr>
              <a:t>.</a:t>
            </a:r>
            <a:r>
              <a:rPr dirty="0" sz="800" spc="-60">
                <a:hlinkClick r:id="rId4"/>
              </a:rPr>
              <a:t>w3.org/XML/</a:t>
            </a:r>
            <a:endParaRPr sz="800">
              <a:latin typeface="Lucida Sans Unicode"/>
              <a:cs typeface="Lucida Sans Unicode"/>
            </a:endParaRPr>
          </a:p>
          <a:p>
            <a:pPr marL="28575">
              <a:lnSpc>
                <a:spcPct val="100000"/>
              </a:lnSpc>
              <a:spcBef>
                <a:spcPts val="28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hlinkClick r:id="rId5"/>
              </a:rPr>
              <a:t>http://www</a:t>
            </a:r>
            <a:r>
              <a:rPr dirty="0" sz="800" spc="-65">
                <a:hlinkClick r:id="rId5"/>
              </a:rPr>
              <a:t>.</a:t>
            </a:r>
            <a:r>
              <a:rPr dirty="0" sz="800" spc="-60">
                <a:hlinkClick r:id="rId5"/>
              </a:rPr>
              <a:t>json.org/</a:t>
            </a:r>
            <a:endParaRPr sz="800">
              <a:latin typeface="Lucida Sans Unicode"/>
              <a:cs typeface="Lucida Sans Unicode"/>
            </a:endParaRPr>
          </a:p>
          <a:p>
            <a:pPr marL="28575">
              <a:lnSpc>
                <a:spcPct val="100000"/>
              </a:lnSpc>
              <a:spcBef>
                <a:spcPts val="28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hlinkClick r:id="rId6"/>
              </a:rPr>
              <a:t>http://www</a:t>
            </a:r>
            <a:r>
              <a:rPr dirty="0" sz="800" spc="-65">
                <a:hlinkClick r:id="rId6"/>
              </a:rPr>
              <a:t>.</a:t>
            </a:r>
            <a:r>
              <a:rPr dirty="0" sz="800" spc="-60">
                <a:hlinkClick r:id="rId6"/>
              </a:rPr>
              <a:t>fileinfo.com/filetypes/</a:t>
            </a:r>
            <a:r>
              <a:rPr dirty="0" sz="800" spc="-65">
                <a:hlinkClick r:id="rId6"/>
              </a:rPr>
              <a:t>s</a:t>
            </a:r>
            <a:r>
              <a:rPr dirty="0" sz="800" spc="-60">
                <a:hlinkClick r:id="rId6"/>
              </a:rPr>
              <a:t>preadsheet</a:t>
            </a:r>
            <a:endParaRPr sz="800">
              <a:latin typeface="Lucida Sans Unicode"/>
              <a:cs typeface="Lucida Sans Unicode"/>
            </a:endParaRPr>
          </a:p>
          <a:p>
            <a:pPr marL="28575">
              <a:lnSpc>
                <a:spcPct val="100000"/>
              </a:lnSpc>
              <a:spcBef>
                <a:spcPts val="28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hlinkClick r:id="rId7"/>
              </a:rPr>
              <a:t>https://ww</a:t>
            </a:r>
            <a:r>
              <a:rPr dirty="0" sz="800" spc="-65">
                <a:hlinkClick r:id="rId7"/>
              </a:rPr>
              <a:t>w</a:t>
            </a:r>
            <a:r>
              <a:rPr dirty="0" sz="800" spc="-60">
                <a:hlinkClick r:id="rId7"/>
              </a:rPr>
              <a:t>.dmoz.org/Computers/Dat</a:t>
            </a:r>
            <a:r>
              <a:rPr dirty="0" sz="800" spc="-65">
                <a:hlinkClick r:id="rId7"/>
              </a:rPr>
              <a:t>a</a:t>
            </a:r>
            <a:r>
              <a:rPr dirty="0" sz="800" spc="-60">
                <a:hlinkClick r:id="rId7"/>
              </a:rPr>
              <a:t>_Formats/Database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8" action="ppaction://hlinksldjump"/>
              </a:rPr>
              <a:t>Cursul</a:t>
            </a:r>
            <a:r>
              <a:rPr dirty="0" spc="20">
                <a:hlinkClick r:id="rId8" action="ppaction://hlinksldjump"/>
              </a:rPr>
              <a:t> </a:t>
            </a:r>
            <a:r>
              <a:rPr dirty="0" spc="-40">
                <a:hlinkClick r:id="rId8" action="ppaction://hlinksldjump"/>
              </a:rPr>
              <a:t>10,</a:t>
            </a:r>
            <a:r>
              <a:rPr dirty="0" spc="15">
                <a:hlinkClick r:id="rId8" action="ppaction://hlinksldjump"/>
              </a:rPr>
              <a:t> </a:t>
            </a:r>
            <a:r>
              <a:rPr dirty="0" spc="-5">
                <a:hlinkClick r:id="rId8" action="ppaction://hlinksldjump"/>
              </a:rPr>
              <a:t>St</a:t>
            </a:r>
            <a:r>
              <a:rPr dirty="0" spc="0">
                <a:hlinkClick r:id="rId8" action="ppaction://hlinksldjump"/>
              </a:rPr>
              <a:t>o</a:t>
            </a:r>
            <a:r>
              <a:rPr dirty="0" spc="-25">
                <a:hlinkClick r:id="rId8" action="ppaction://hlinksldjump"/>
              </a:rPr>
              <a:t>c</a:t>
            </a:r>
            <a:r>
              <a:rPr dirty="0" spc="-40">
                <a:hlinkClick r:id="rId8" action="ppaction://hlinksldjump"/>
              </a:rPr>
              <a:t>a</a:t>
            </a:r>
            <a:r>
              <a:rPr dirty="0" spc="-30">
                <a:hlinkClick r:id="rId8" action="ppaction://hlinksldjump"/>
              </a:rPr>
              <a:t>rea</a:t>
            </a:r>
            <a:r>
              <a:rPr dirty="0" spc="15">
                <a:hlinkClick r:id="rId8" action="ppaction://hlinksldjump"/>
              </a:rPr>
              <a:t> </a:t>
            </a:r>
            <a:r>
              <a:rPr dirty="0" spc="-30">
                <a:hlinkClick r:id="rId8" action="ppaction://hlinksldjump"/>
              </a:rPr>
              <a:t>datel</a:t>
            </a:r>
            <a:r>
              <a:rPr dirty="0" spc="-50">
                <a:hlinkClick r:id="rId8" action="ppaction://hlinksldjump"/>
              </a:rPr>
              <a:t>o</a:t>
            </a:r>
            <a:r>
              <a:rPr dirty="0" spc="-25">
                <a:hlinkClick r:id="rId8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42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982595">
              <a:lnSpc>
                <a:spcPct val="100000"/>
              </a:lnSpc>
            </a:pPr>
            <a:r>
              <a:rPr dirty="0" spc="-35"/>
              <a:t>H</a:t>
            </a:r>
            <a:r>
              <a:rPr dirty="0" spc="-65"/>
              <a:t>a</a:t>
            </a:r>
            <a:r>
              <a:rPr dirty="0" spc="-55"/>
              <a:t>rd</a:t>
            </a:r>
            <a:r>
              <a:rPr dirty="0" spc="-125"/>
              <a:t>w</a:t>
            </a:r>
            <a:r>
              <a:rPr dirty="0" spc="-110"/>
              <a:t>a</a:t>
            </a:r>
            <a:r>
              <a:rPr dirty="0" spc="-40"/>
              <a:t>r</a:t>
            </a:r>
            <a:r>
              <a:rPr dirty="0" spc="-114"/>
              <a:t>e</a:t>
            </a:r>
            <a:r>
              <a:rPr dirty="0" spc="15"/>
              <a:t> </a:t>
            </a:r>
            <a:r>
              <a:rPr dirty="0" spc="-405"/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82">
                <a:latin typeface="Lucida Sans Unicode"/>
                <a:cs typeface="Lucida Sans Unicode"/>
              </a:rPr>
              <a:t> </a:t>
            </a:r>
            <a:r>
              <a:rPr dirty="0" sz="1200"/>
              <a:t>i</a:t>
            </a:r>
            <a:r>
              <a:rPr dirty="0" sz="1200" spc="10"/>
              <a:t> </a:t>
            </a:r>
            <a:r>
              <a:rPr dirty="0" sz="1200" spc="-45"/>
              <a:t>sof</a:t>
            </a:r>
            <a:r>
              <a:rPr dirty="0" sz="1200" spc="-70"/>
              <a:t>t</a:t>
            </a:r>
            <a:r>
              <a:rPr dirty="0" sz="1200" spc="-135"/>
              <a:t>w</a:t>
            </a:r>
            <a:r>
              <a:rPr dirty="0" sz="1200" spc="-110"/>
              <a:t>a</a:t>
            </a:r>
            <a:r>
              <a:rPr dirty="0" sz="1200" spc="-75"/>
              <a:t>re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48791" y="573566"/>
            <a:ext cx="3110472" cy="23406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03783" y="2926613"/>
            <a:ext cx="3201035" cy="196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710"/>
              </a:lnSpc>
            </a:pPr>
            <a:r>
              <a:rPr dirty="0" sz="600" spc="-45">
                <a:latin typeface="Courier New"/>
                <a:cs typeface="Courier New"/>
                <a:hlinkClick r:id="rId4"/>
              </a:rPr>
              <a:t>http://www.</a:t>
            </a:r>
            <a:r>
              <a:rPr dirty="0" sz="600" spc="-50">
                <a:latin typeface="Courier New"/>
                <a:cs typeface="Courier New"/>
                <a:hlinkClick r:id="rId4"/>
              </a:rPr>
              <a:t>g</a:t>
            </a:r>
            <a:r>
              <a:rPr dirty="0" sz="600" spc="-45">
                <a:latin typeface="Courier New"/>
                <a:cs typeface="Courier New"/>
                <a:hlinkClick r:id="rId4"/>
              </a:rPr>
              <a:t>adgetlite.com/2008/03/</a:t>
            </a:r>
            <a:r>
              <a:rPr dirty="0" sz="600" spc="-50">
                <a:latin typeface="Courier New"/>
                <a:cs typeface="Courier New"/>
                <a:hlinkClick r:id="rId4"/>
              </a:rPr>
              <a:t>1</a:t>
            </a:r>
            <a:r>
              <a:rPr dirty="0" sz="600" spc="-45">
                <a:latin typeface="Courier New"/>
                <a:cs typeface="Courier New"/>
                <a:hlinkClick r:id="rId4"/>
              </a:rPr>
              <a:t>9/</a:t>
            </a:r>
            <a:endParaRPr sz="600">
              <a:latin typeface="Courier New"/>
              <a:cs typeface="Courier New"/>
            </a:endParaRPr>
          </a:p>
          <a:p>
            <a:pPr algn="ctr">
              <a:lnSpc>
                <a:spcPts val="710"/>
              </a:lnSpc>
            </a:pPr>
            <a:r>
              <a:rPr dirty="0" sz="600" spc="-45">
                <a:latin typeface="Courier New"/>
                <a:cs typeface="Courier New"/>
                <a:hlinkClick r:id="rId4"/>
              </a:rPr>
              <a:t>funny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artistic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impression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how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would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you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describe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computer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hardware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to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a</a:t>
            </a:r>
            <a:r>
              <a:rPr dirty="0" sz="600">
                <a:latin typeface="Courier New"/>
                <a:cs typeface="Courier New"/>
                <a:hlinkClick r:id="rId4"/>
              </a:rPr>
              <a:t>-</a:t>
            </a:r>
            <a:r>
              <a:rPr dirty="0" sz="600" spc="-45">
                <a:latin typeface="Courier New"/>
                <a:cs typeface="Courier New"/>
                <a:hlinkClick r:id="rId4"/>
              </a:rPr>
              <a:t>noob/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-30">
                <a:hlinkClick r:id="rId5" action="ppaction://hlinksldjump"/>
              </a:rPr>
              <a:t>Cursul</a:t>
            </a:r>
            <a:r>
              <a:rPr dirty="0" spc="20">
                <a:hlinkClick r:id="rId5" action="ppaction://hlinksldjump"/>
              </a:rPr>
              <a:t> </a:t>
            </a:r>
            <a:r>
              <a:rPr dirty="0" spc="-40">
                <a:hlinkClick r:id="rId5" action="ppaction://hlinksldjump"/>
              </a:rPr>
              <a:t>10,</a:t>
            </a:r>
            <a:r>
              <a:rPr dirty="0" spc="15">
                <a:hlinkClick r:id="rId5" action="ppaction://hlinksldjump"/>
              </a:rPr>
              <a:t> </a:t>
            </a:r>
            <a:r>
              <a:rPr dirty="0" spc="-5">
                <a:hlinkClick r:id="rId5" action="ppaction://hlinksldjump"/>
              </a:rPr>
              <a:t>St</a:t>
            </a:r>
            <a:r>
              <a:rPr dirty="0">
                <a:hlinkClick r:id="rId5" action="ppaction://hlinksldjump"/>
              </a:rPr>
              <a:t>o</a:t>
            </a:r>
            <a:r>
              <a:rPr dirty="0" spc="-25">
                <a:hlinkClick r:id="rId5" action="ppaction://hlinksldjump"/>
              </a:rPr>
              <a:t>c</a:t>
            </a:r>
            <a:r>
              <a:rPr dirty="0" spc="-40">
                <a:hlinkClick r:id="rId5" action="ppaction://hlinksldjump"/>
              </a:rPr>
              <a:t>a</a:t>
            </a:r>
            <a:r>
              <a:rPr dirty="0" spc="-30">
                <a:hlinkClick r:id="rId5" action="ppaction://hlinksldjump"/>
              </a:rPr>
              <a:t>rea</a:t>
            </a:r>
            <a:r>
              <a:rPr dirty="0" spc="15">
                <a:hlinkClick r:id="rId5" action="ppaction://hlinksldjump"/>
              </a:rPr>
              <a:t> </a:t>
            </a:r>
            <a:r>
              <a:rPr dirty="0" spc="-30">
                <a:hlinkClick r:id="rId5" action="ppaction://hlinksldjump"/>
              </a:rPr>
              <a:t>datel</a:t>
            </a:r>
            <a:r>
              <a:rPr dirty="0" spc="-50">
                <a:hlinkClick r:id="rId5" action="ppaction://hlinksldjump"/>
              </a:rPr>
              <a:t>o</a:t>
            </a:r>
            <a:r>
              <a:rPr dirty="0" spc="-25">
                <a:hlinkClick r:id="rId5" action="ppaction://hlinksldjump"/>
              </a:rPr>
              <a:t>r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1</a:t>
            </a:fld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796665">
              <a:lnSpc>
                <a:spcPct val="100000"/>
              </a:lnSpc>
            </a:pPr>
            <a:r>
              <a:rPr dirty="0" spc="-45"/>
              <a:t>Cu</a:t>
            </a:r>
            <a:r>
              <a:rPr dirty="0" spc="-70"/>
              <a:t>p</a:t>
            </a:r>
            <a:r>
              <a:rPr dirty="0" spc="-50"/>
              <a:t>rins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47294" y="963676"/>
            <a:ext cx="1709420" cy="1607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20">
                <a:solidFill>
                  <a:srgbClr val="B85433"/>
                </a:solidFill>
                <a:latin typeface="Tahoma"/>
                <a:cs typeface="Tahoma"/>
                <a:hlinkClick r:id="rId3" action="ppaction://hlinksldjump"/>
              </a:rPr>
              <a:t>Date</a:t>
            </a:r>
            <a:r>
              <a:rPr dirty="0" sz="1100" spc="15">
                <a:solidFill>
                  <a:srgbClr val="B85433"/>
                </a:solidFill>
                <a:latin typeface="Tahoma"/>
                <a:cs typeface="Tahoma"/>
                <a:hlinkClick r:id="rId3" action="ppaction://hlinksldjump"/>
              </a:rPr>
              <a:t> </a:t>
            </a:r>
            <a:r>
              <a:rPr dirty="0" sz="1100" spc="-30">
                <a:solidFill>
                  <a:srgbClr val="B85433"/>
                </a:solidFill>
                <a:latin typeface="Tahoma"/>
                <a:cs typeface="Tahoma"/>
                <a:hlinkClick r:id="rId3" action="ppaction://hlinksldjump"/>
              </a:rPr>
              <a:t>digitale</a:t>
            </a:r>
            <a:endParaRPr sz="1100">
              <a:latin typeface="Tahoma"/>
              <a:cs typeface="Tahoma"/>
            </a:endParaRPr>
          </a:p>
          <a:p>
            <a:pPr marL="12700" marR="5080">
              <a:lnSpc>
                <a:spcPct val="282400"/>
              </a:lnSpc>
            </a:pPr>
            <a:r>
              <a:rPr dirty="0" sz="1100" spc="1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F</a:t>
            </a:r>
            <a:r>
              <a:rPr dirty="0" sz="1100" spc="-85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o</a:t>
            </a:r>
            <a:r>
              <a:rPr dirty="0" sz="1100" spc="-3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r</a:t>
            </a:r>
            <a:r>
              <a:rPr dirty="0" sz="1100" spc="-6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m</a:t>
            </a:r>
            <a:r>
              <a:rPr dirty="0" sz="1100" spc="-15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at</a:t>
            </a:r>
            <a:r>
              <a:rPr dirty="0" sz="1100" spc="15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 </a:t>
            </a:r>
            <a:r>
              <a:rPr dirty="0" sz="1100" spc="-25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text</a:t>
            </a:r>
            <a:r>
              <a:rPr dirty="0" sz="1100" spc="15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 </a:t>
            </a:r>
            <a:r>
              <a:rPr dirty="0" sz="1100" spc="-6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sau</a:t>
            </a:r>
            <a:r>
              <a:rPr dirty="0" sz="1100" spc="2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 </a:t>
            </a:r>
            <a:r>
              <a:rPr dirty="0" sz="1100" spc="-3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f</a:t>
            </a:r>
            <a:r>
              <a:rPr dirty="0" sz="1100" spc="-8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o</a:t>
            </a:r>
            <a:r>
              <a:rPr dirty="0" sz="1100" spc="-3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rmat</a:t>
            </a:r>
            <a:r>
              <a:rPr dirty="0" sz="1100" spc="15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 </a:t>
            </a:r>
            <a:r>
              <a:rPr dirty="0" sz="1100" spc="-35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bin</a:t>
            </a:r>
            <a:r>
              <a:rPr dirty="0" sz="1100" spc="-70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a</a:t>
            </a:r>
            <a:r>
              <a:rPr dirty="0" sz="1100" spc="-25">
                <a:solidFill>
                  <a:srgbClr val="B85433"/>
                </a:solidFill>
                <a:latin typeface="Tahoma"/>
                <a:cs typeface="Tahoma"/>
                <a:hlinkClick r:id="rId4" action="ppaction://hlinksldjump"/>
              </a:rPr>
              <a:t>r</a:t>
            </a:r>
            <a:r>
              <a:rPr dirty="0" sz="1100" spc="-25">
                <a:solidFill>
                  <a:srgbClr val="B85433"/>
                </a:solidFill>
                <a:latin typeface="Tahoma"/>
                <a:cs typeface="Tahoma"/>
              </a:rPr>
              <a:t> </a:t>
            </a:r>
            <a:r>
              <a:rPr dirty="0" sz="1100" spc="-25">
                <a:solidFill>
                  <a:srgbClr val="B85433"/>
                </a:solidFill>
                <a:latin typeface="Tahoma"/>
                <a:cs typeface="Tahoma"/>
                <a:hlinkClick r:id="rId5" action="ppaction://hlinksldjump"/>
              </a:rPr>
              <a:t>Baze</a:t>
            </a:r>
            <a:r>
              <a:rPr dirty="0" sz="1100" spc="15">
                <a:solidFill>
                  <a:srgbClr val="B85433"/>
                </a:solidFill>
                <a:latin typeface="Tahoma"/>
                <a:cs typeface="Tahoma"/>
                <a:hlinkClick r:id="rId5" action="ppaction://hlinksldjump"/>
              </a:rPr>
              <a:t> </a:t>
            </a:r>
            <a:r>
              <a:rPr dirty="0" sz="1100" spc="-70">
                <a:solidFill>
                  <a:srgbClr val="B85433"/>
                </a:solidFill>
                <a:latin typeface="Tahoma"/>
                <a:cs typeface="Tahoma"/>
                <a:hlinkClick r:id="rId5" action="ppaction://hlinksldjump"/>
              </a:rPr>
              <a:t>de</a:t>
            </a:r>
            <a:r>
              <a:rPr dirty="0" sz="1100" spc="20">
                <a:solidFill>
                  <a:srgbClr val="B85433"/>
                </a:solidFill>
                <a:latin typeface="Tahoma"/>
                <a:cs typeface="Tahoma"/>
                <a:hlinkClick r:id="rId5" action="ppaction://hlinksldjump"/>
              </a:rPr>
              <a:t> </a:t>
            </a:r>
            <a:r>
              <a:rPr dirty="0" sz="1100" spc="-40">
                <a:solidFill>
                  <a:srgbClr val="B85433"/>
                </a:solidFill>
                <a:latin typeface="Tahoma"/>
                <a:cs typeface="Tahoma"/>
                <a:hlinkClick r:id="rId5" action="ppaction://hlinksldjump"/>
              </a:rPr>
              <a:t>date.</a:t>
            </a:r>
            <a:r>
              <a:rPr dirty="0" sz="1100" spc="135">
                <a:solidFill>
                  <a:srgbClr val="B85433"/>
                </a:solidFill>
                <a:latin typeface="Tahoma"/>
                <a:cs typeface="Tahoma"/>
                <a:hlinkClick r:id="rId5" action="ppaction://hlinksldjump"/>
              </a:rPr>
              <a:t> </a:t>
            </a:r>
            <a:r>
              <a:rPr dirty="0" sz="1100" spc="15">
                <a:solidFill>
                  <a:srgbClr val="B85433"/>
                </a:solidFill>
                <a:latin typeface="Tahoma"/>
                <a:cs typeface="Tahoma"/>
                <a:hlinkClick r:id="rId5" action="ppaction://hlinksldjump"/>
              </a:rPr>
              <a:t>SQL</a:t>
            </a:r>
            <a:r>
              <a:rPr dirty="0" sz="1100" spc="10">
                <a:solidFill>
                  <a:srgbClr val="B85433"/>
                </a:solidFill>
                <a:latin typeface="Tahoma"/>
                <a:cs typeface="Tahoma"/>
              </a:rPr>
              <a:t> </a:t>
            </a:r>
            <a:r>
              <a:rPr dirty="0" sz="1100" spc="-35">
                <a:solidFill>
                  <a:srgbClr val="B85433"/>
                </a:solidFill>
                <a:latin typeface="Tahoma"/>
                <a:cs typeface="Tahoma"/>
                <a:hlinkClick r:id="rId6" action="ppaction://hlinksldjump"/>
              </a:rPr>
              <a:t>Concluzie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-30">
                <a:hlinkClick r:id="rId7" action="ppaction://hlinksldjump"/>
              </a:rPr>
              <a:t>Cursul</a:t>
            </a:r>
            <a:r>
              <a:rPr dirty="0" spc="20">
                <a:hlinkClick r:id="rId7" action="ppaction://hlinksldjump"/>
              </a:rPr>
              <a:t> </a:t>
            </a:r>
            <a:r>
              <a:rPr dirty="0" spc="-40">
                <a:hlinkClick r:id="rId7" action="ppaction://hlinksldjump"/>
              </a:rPr>
              <a:t>10,</a:t>
            </a:r>
            <a:r>
              <a:rPr dirty="0" spc="15">
                <a:hlinkClick r:id="rId7" action="ppaction://hlinksldjump"/>
              </a:rPr>
              <a:t> </a:t>
            </a:r>
            <a:r>
              <a:rPr dirty="0" spc="-5">
                <a:hlinkClick r:id="rId7" action="ppaction://hlinksldjump"/>
              </a:rPr>
              <a:t>St</a:t>
            </a:r>
            <a:r>
              <a:rPr dirty="0">
                <a:hlinkClick r:id="rId7" action="ppaction://hlinksldjump"/>
              </a:rPr>
              <a:t>o</a:t>
            </a:r>
            <a:r>
              <a:rPr dirty="0" spc="-25">
                <a:hlinkClick r:id="rId7" action="ppaction://hlinksldjump"/>
              </a:rPr>
              <a:t>c</a:t>
            </a:r>
            <a:r>
              <a:rPr dirty="0" spc="-40">
                <a:hlinkClick r:id="rId7" action="ppaction://hlinksldjump"/>
              </a:rPr>
              <a:t>a</a:t>
            </a:r>
            <a:r>
              <a:rPr dirty="0" spc="-30">
                <a:hlinkClick r:id="rId7" action="ppaction://hlinksldjump"/>
              </a:rPr>
              <a:t>rea</a:t>
            </a:r>
            <a:r>
              <a:rPr dirty="0" spc="15">
                <a:hlinkClick r:id="rId7" action="ppaction://hlinksldjump"/>
              </a:rPr>
              <a:t> </a:t>
            </a:r>
            <a:r>
              <a:rPr dirty="0" spc="-30">
                <a:hlinkClick r:id="rId7" action="ppaction://hlinksldjump"/>
              </a:rPr>
              <a:t>datel</a:t>
            </a:r>
            <a:r>
              <a:rPr dirty="0" spc="-50">
                <a:hlinkClick r:id="rId7" action="ppaction://hlinksldjump"/>
              </a:rPr>
              <a:t>o</a:t>
            </a:r>
            <a:r>
              <a:rPr dirty="0" spc="-25">
                <a:hlinkClick r:id="rId7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dirty="0" spc="-55"/>
              <a:t>1</a:t>
            </a:fld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465195">
              <a:lnSpc>
                <a:spcPct val="100000"/>
              </a:lnSpc>
            </a:pPr>
            <a:r>
              <a:rPr dirty="0" spc="-35"/>
              <a:t>Date</a:t>
            </a:r>
            <a:r>
              <a:rPr dirty="0" spc="15"/>
              <a:t> </a:t>
            </a:r>
            <a:r>
              <a:rPr dirty="0" spc="-40"/>
              <a:t>digitale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8575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inf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su</a:t>
            </a:r>
            <a:r>
              <a:rPr dirty="0" sz="1100" spc="-30">
                <a:latin typeface="Tahoma"/>
                <a:cs typeface="Tahoma"/>
              </a:rPr>
              <a:t>p</a:t>
            </a:r>
            <a:r>
              <a:rPr dirty="0" sz="1100" spc="-85">
                <a:latin typeface="Tahoma"/>
                <a:cs typeface="Tahoma"/>
              </a:rPr>
              <a:t>o</a:t>
            </a:r>
            <a:r>
              <a:rPr dirty="0" sz="1100">
                <a:latin typeface="Tahoma"/>
                <a:cs typeface="Tahoma"/>
              </a:rPr>
              <a:t>rt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electronic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45">
                <a:latin typeface="Tahoma"/>
                <a:cs typeface="Tahoma"/>
              </a:rPr>
              <a:t>(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discuri)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85">
                <a:latin typeface="Tahoma"/>
                <a:cs typeface="Tahoma"/>
              </a:rPr>
              <a:t>se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chea</a:t>
            </a:r>
            <a:r>
              <a:rPr dirty="0" sz="1100" spc="-55">
                <a:latin typeface="Tahoma"/>
                <a:cs typeface="Tahoma"/>
              </a:rPr>
              <a:t>z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15">
                <a:latin typeface="Tahoma"/>
                <a:cs typeface="Tahoma"/>
              </a:rPr>
              <a:t>igital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45">
                <a:latin typeface="Tahoma"/>
                <a:cs typeface="Tahoma"/>
              </a:rPr>
              <a:t>(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bi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Tahoma"/>
                <a:cs typeface="Tahoma"/>
              </a:rPr>
              <a:t>i,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s</a:t>
            </a:r>
            <a:r>
              <a:rPr dirty="0" sz="1100" spc="-40">
                <a:latin typeface="Tahoma"/>
                <a:cs typeface="Tahoma"/>
              </a:rPr>
              <a:t>p</a:t>
            </a:r>
            <a:r>
              <a:rPr dirty="0" sz="1100" spc="-25">
                <a:latin typeface="Tahoma"/>
                <a:cs typeface="Tahoma"/>
              </a:rPr>
              <a:t>ecific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sistemului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calcul)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7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cate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iere,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cadrul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sistemel</a:t>
            </a:r>
            <a:r>
              <a:rPr dirty="0" sz="1100" spc="-85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iere</a:t>
            </a:r>
            <a:endParaRPr sz="1100">
              <a:latin typeface="Tahoma"/>
              <a:cs typeface="Tahoma"/>
            </a:endParaRPr>
          </a:p>
          <a:p>
            <a:pPr marL="28575">
              <a:lnSpc>
                <a:spcPct val="100000"/>
              </a:lnSpc>
              <a:spcBef>
                <a:spcPts val="17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avantaje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fa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42">
                <a:latin typeface="Lucida Sans Unicode"/>
                <a:cs typeface="Lucida Sans Unicode"/>
              </a:rPr>
              <a:t> 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,,nedigitale”:</a:t>
            </a:r>
            <a:endParaRPr sz="1100">
              <a:latin typeface="Tahoma"/>
              <a:cs typeface="Tahoma"/>
            </a:endParaRPr>
          </a:p>
          <a:p>
            <a:pPr marL="316230">
              <a:lnSpc>
                <a:spcPts val="1200"/>
              </a:lnSpc>
              <a:spcBef>
                <a:spcPts val="175"/>
              </a:spcBef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25">
                <a:latin typeface="Tahoma"/>
                <a:cs typeface="Tahoma"/>
              </a:rPr>
              <a:t>st</a:t>
            </a:r>
            <a:r>
              <a:rPr dirty="0" sz="1000" spc="-10">
                <a:latin typeface="Tahoma"/>
                <a:cs typeface="Tahoma"/>
              </a:rPr>
              <a:t>o</a:t>
            </a:r>
            <a:r>
              <a:rPr dirty="0" sz="1000" spc="-35">
                <a:latin typeface="Tahoma"/>
                <a:cs typeface="Tahoma"/>
              </a:rPr>
              <a:t>c</a:t>
            </a:r>
            <a:r>
              <a:rPr dirty="0" sz="1000" spc="-65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faci</a:t>
            </a:r>
            <a:r>
              <a:rPr dirty="0" sz="1000" spc="-20">
                <a:latin typeface="Tahoma"/>
                <a:cs typeface="Tahoma"/>
              </a:rPr>
              <a:t>l</a:t>
            </a:r>
            <a:r>
              <a:rPr dirty="0" sz="1000" spc="-540">
                <a:latin typeface="Tahoma"/>
                <a:cs typeface="Tahoma"/>
              </a:rPr>
              <a:t>˘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(nu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ai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nevoie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spa</a:t>
            </a:r>
            <a:r>
              <a:rPr dirty="0" sz="1000" spc="-229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20">
                <a:latin typeface="Tahoma"/>
                <a:cs typeface="Tahoma"/>
              </a:rPr>
              <a:t>iu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10">
                <a:latin typeface="Tahoma"/>
                <a:cs typeface="Tahoma"/>
              </a:rPr>
              <a:t>fizic)</a:t>
            </a:r>
            <a:endParaRPr sz="1000">
              <a:latin typeface="Tahoma"/>
              <a:cs typeface="Tahoma"/>
            </a:endParaRPr>
          </a:p>
          <a:p>
            <a:pPr marL="316230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25">
                <a:latin typeface="Tahoma"/>
                <a:cs typeface="Tahoma"/>
              </a:rPr>
              <a:t>duplic</a:t>
            </a:r>
            <a:r>
              <a:rPr dirty="0" sz="1000" spc="-60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instant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(nu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nevoie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copiat</a:t>
            </a:r>
            <a:r>
              <a:rPr dirty="0" sz="1000" spc="-60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55">
                <a:latin typeface="Tahoma"/>
                <a:cs typeface="Tahoma"/>
              </a:rPr>
              <a:t>sau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scanner)</a:t>
            </a:r>
            <a:endParaRPr sz="1000">
              <a:latin typeface="Tahoma"/>
              <a:cs typeface="Tahoma"/>
            </a:endParaRPr>
          </a:p>
          <a:p>
            <a:pPr marL="316230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35">
                <a:latin typeface="Tahoma"/>
                <a:cs typeface="Tahoma"/>
              </a:rPr>
              <a:t>transfer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u</a:t>
            </a:r>
            <a:r>
              <a:rPr dirty="0" sz="1000" spc="-330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-75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0">
                <a:latin typeface="Tahoma"/>
                <a:cs typeface="Tahoma"/>
              </a:rPr>
              <a:t>(nu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ai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50">
                <a:latin typeface="Tahoma"/>
                <a:cs typeface="Tahoma"/>
              </a:rPr>
              <a:t>nevoie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65">
                <a:latin typeface="Tahoma"/>
                <a:cs typeface="Tahoma"/>
              </a:rPr>
              <a:t>de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5">
                <a:latin typeface="Tahoma"/>
                <a:cs typeface="Tahoma"/>
              </a:rPr>
              <a:t>cutii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30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5">
                <a:latin typeface="Tahoma"/>
                <a:cs typeface="Tahoma"/>
              </a:rPr>
              <a:t>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camioane)</a:t>
            </a:r>
            <a:endParaRPr sz="1000">
              <a:latin typeface="Tahoma"/>
              <a:cs typeface="Tahoma"/>
            </a:endParaRPr>
          </a:p>
          <a:p>
            <a:pPr marL="316230">
              <a:lnSpc>
                <a:spcPts val="119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20">
                <a:latin typeface="Tahoma"/>
                <a:cs typeface="Tahoma"/>
              </a:rPr>
              <a:t>controlul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accesului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(decizi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cine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55">
                <a:latin typeface="Tahoma"/>
                <a:cs typeface="Tahoma"/>
              </a:rPr>
              <a:t>ce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folose</a:t>
            </a:r>
            <a:r>
              <a:rPr dirty="0" sz="1000" spc="-335">
                <a:latin typeface="Tahoma"/>
                <a:cs typeface="Tahoma"/>
              </a:rPr>
              <a:t>s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67">
                <a:latin typeface="Lucida Sans Unicode"/>
                <a:cs typeface="Lucida Sans Unicode"/>
              </a:rPr>
              <a:t> </a:t>
            </a:r>
            <a:r>
              <a:rPr dirty="0" sz="1000" spc="-20">
                <a:latin typeface="Tahoma"/>
                <a:cs typeface="Tahoma"/>
              </a:rPr>
              <a:t>te)</a:t>
            </a:r>
            <a:endParaRPr sz="1000">
              <a:latin typeface="Tahoma"/>
              <a:cs typeface="Tahoma"/>
            </a:endParaRPr>
          </a:p>
          <a:p>
            <a:pPr marL="453390" marR="5080" indent="-137160">
              <a:lnSpc>
                <a:spcPts val="1200"/>
              </a:lnSpc>
              <a:spcBef>
                <a:spcPts val="35"/>
              </a:spcBef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25">
                <a:latin typeface="Tahoma"/>
                <a:cs typeface="Tahoma"/>
              </a:rPr>
              <a:t>aplica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5">
                <a:latin typeface="Tahoma"/>
                <a:cs typeface="Tahoma"/>
              </a:rPr>
              <a:t>ii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c</a:t>
            </a:r>
            <a:r>
              <a:rPr dirty="0" sz="1000" spc="-65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folosesc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date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(aplic</a:t>
            </a:r>
            <a:r>
              <a:rPr dirty="0" sz="1000" spc="-20">
                <a:latin typeface="Tahoma"/>
                <a:cs typeface="Tahoma"/>
              </a:rPr>
              <a:t>a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5">
                <a:latin typeface="Tahoma"/>
                <a:cs typeface="Tahoma"/>
              </a:rPr>
              <a:t>ii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35">
                <a:latin typeface="Tahoma"/>
                <a:cs typeface="Tahoma"/>
              </a:rPr>
              <a:t>conf</a:t>
            </a:r>
            <a:r>
              <a:rPr dirty="0" sz="1000" spc="-70">
                <a:latin typeface="Tahoma"/>
                <a:cs typeface="Tahoma"/>
              </a:rPr>
              <a:t>o</a:t>
            </a:r>
            <a:r>
              <a:rPr dirty="0" sz="1000" spc="-30">
                <a:latin typeface="Tahoma"/>
                <a:cs typeface="Tahoma"/>
              </a:rPr>
              <a:t>r</a:t>
            </a:r>
            <a:r>
              <a:rPr dirty="0" sz="1000" spc="-50">
                <a:latin typeface="Tahoma"/>
                <a:cs typeface="Tahoma"/>
              </a:rPr>
              <a:t>m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nevoii:</a:t>
            </a:r>
            <a:r>
              <a:rPr dirty="0" sz="1000" spc="125">
                <a:latin typeface="Tahoma"/>
                <a:cs typeface="Tahoma"/>
              </a:rPr>
              <a:t> </a:t>
            </a:r>
            <a:r>
              <a:rPr dirty="0" sz="1000" spc="-15">
                <a:latin typeface="Tahoma"/>
                <a:cs typeface="Tahoma"/>
              </a:rPr>
              <a:t>cript</a:t>
            </a:r>
            <a:r>
              <a:rPr dirty="0" sz="1000" spc="-50">
                <a:latin typeface="Tahoma"/>
                <a:cs typeface="Tahoma"/>
              </a:rPr>
              <a:t>a</a:t>
            </a:r>
            <a:r>
              <a:rPr dirty="0" sz="1000" spc="-45">
                <a:latin typeface="Tahoma"/>
                <a:cs typeface="Tahoma"/>
              </a:rPr>
              <a:t>re,</a:t>
            </a:r>
            <a:r>
              <a:rPr dirty="0" sz="1000" spc="-3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extragere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inf</a:t>
            </a:r>
            <a:r>
              <a:rPr dirty="0" sz="1000" spc="-65">
                <a:latin typeface="Tahoma"/>
                <a:cs typeface="Tahoma"/>
              </a:rPr>
              <a:t>o</a:t>
            </a:r>
            <a:r>
              <a:rPr dirty="0" sz="1000" spc="-40">
                <a:latin typeface="Tahoma"/>
                <a:cs typeface="Tahoma"/>
              </a:rPr>
              <a:t>rma</a:t>
            </a:r>
            <a:r>
              <a:rPr dirty="0" sz="1000" spc="-235">
                <a:latin typeface="Tahoma"/>
                <a:cs typeface="Tahoma"/>
              </a:rPr>
              <a:t>t</a:t>
            </a:r>
            <a:r>
              <a:rPr dirty="0" baseline="-16666" sz="750" spc="-22">
                <a:latin typeface="Lucida Sans Unicode"/>
                <a:cs typeface="Lucida Sans Unicode"/>
              </a:rPr>
              <a:t>,</a:t>
            </a:r>
            <a:r>
              <a:rPr dirty="0" baseline="-16666" sz="750" spc="-82">
                <a:latin typeface="Lucida Sans Unicode"/>
                <a:cs typeface="Lucida Sans Unicode"/>
              </a:rPr>
              <a:t> </a:t>
            </a:r>
            <a:r>
              <a:rPr dirty="0" sz="1000" spc="-5">
                <a:latin typeface="Tahoma"/>
                <a:cs typeface="Tahoma"/>
              </a:rPr>
              <a:t>ii,</a:t>
            </a:r>
            <a:r>
              <a:rPr dirty="0" sz="1000" spc="-110">
                <a:latin typeface="Tahoma"/>
                <a:cs typeface="Tahoma"/>
              </a:rPr>
              <a:t> </a:t>
            </a:r>
            <a:r>
              <a:rPr dirty="0" sz="1000" spc="-420">
                <a:latin typeface="Tahoma"/>
                <a:cs typeface="Tahoma"/>
              </a:rPr>
              <a:t>ˆ</a:t>
            </a:r>
            <a:r>
              <a:rPr dirty="0" sz="1000" spc="-20">
                <a:latin typeface="Tahoma"/>
                <a:cs typeface="Tahoma"/>
              </a:rPr>
              <a:t>ınl</a:t>
            </a:r>
            <a:r>
              <a:rPr dirty="0" sz="1000" spc="-5">
                <a:latin typeface="Tahoma"/>
                <a:cs typeface="Tahoma"/>
              </a:rPr>
              <a:t>o</a:t>
            </a:r>
            <a:r>
              <a:rPr dirty="0" sz="1000" spc="-35">
                <a:latin typeface="Tahoma"/>
                <a:cs typeface="Tahoma"/>
              </a:rPr>
              <a:t>cuire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etc.)</a:t>
            </a:r>
            <a:endParaRPr sz="1000">
              <a:latin typeface="Tahoma"/>
              <a:cs typeface="Tahoma"/>
            </a:endParaRPr>
          </a:p>
          <a:p>
            <a:pPr marL="316230">
              <a:lnSpc>
                <a:spcPts val="1155"/>
              </a:lnSpc>
            </a:pP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)</a:t>
            </a:r>
            <a:r>
              <a:rPr dirty="0" baseline="13888" sz="900" spc="494">
                <a:solidFill>
                  <a:srgbClr val="B85433"/>
                </a:solidFill>
                <a:latin typeface="Arial"/>
                <a:cs typeface="Arial"/>
              </a:rPr>
              <a:t>  </a:t>
            </a:r>
            <a:r>
              <a:rPr dirty="0" baseline="13888" sz="900" spc="67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dirty="0" sz="1000" spc="-25">
                <a:latin typeface="Tahoma"/>
                <a:cs typeface="Tahoma"/>
              </a:rPr>
              <a:t>f</a:t>
            </a:r>
            <a:r>
              <a:rPr dirty="0" sz="1000" spc="-70">
                <a:latin typeface="Tahoma"/>
                <a:cs typeface="Tahoma"/>
              </a:rPr>
              <a:t>o</a:t>
            </a:r>
            <a:r>
              <a:rPr dirty="0" sz="1000" spc="-25">
                <a:latin typeface="Tahoma"/>
                <a:cs typeface="Tahoma"/>
              </a:rPr>
              <a:t>rmat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5">
                <a:latin typeface="Tahoma"/>
                <a:cs typeface="Tahoma"/>
              </a:rPr>
              <a:t>d</a:t>
            </a:r>
            <a:r>
              <a:rPr dirty="0" sz="1000" spc="-85">
                <a:latin typeface="Tahoma"/>
                <a:cs typeface="Tahoma"/>
              </a:rPr>
              <a:t>e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st</a:t>
            </a:r>
            <a:r>
              <a:rPr dirty="0" sz="1000" spc="-10">
                <a:latin typeface="Tahoma"/>
                <a:cs typeface="Tahoma"/>
              </a:rPr>
              <a:t>o</a:t>
            </a:r>
            <a:r>
              <a:rPr dirty="0" sz="1000" spc="-35">
                <a:latin typeface="Tahoma"/>
                <a:cs typeface="Tahoma"/>
              </a:rPr>
              <a:t>c</a:t>
            </a:r>
            <a:r>
              <a:rPr dirty="0" sz="1000" spc="-65">
                <a:latin typeface="Tahoma"/>
                <a:cs typeface="Tahoma"/>
              </a:rPr>
              <a:t>a</a:t>
            </a:r>
            <a:r>
              <a:rPr dirty="0" sz="1000" spc="-55">
                <a:latin typeface="Tahoma"/>
                <a:cs typeface="Tahoma"/>
              </a:rPr>
              <a:t>re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5">
                <a:latin typeface="Tahoma"/>
                <a:cs typeface="Tahoma"/>
              </a:rPr>
              <a:t>(bin</a:t>
            </a:r>
            <a:r>
              <a:rPr dirty="0" sz="1000" spc="-60">
                <a:latin typeface="Tahoma"/>
                <a:cs typeface="Tahoma"/>
              </a:rPr>
              <a:t>a</a:t>
            </a:r>
            <a:r>
              <a:rPr dirty="0" sz="1000" spc="-25">
                <a:latin typeface="Tahoma"/>
                <a:cs typeface="Tahoma"/>
              </a:rPr>
              <a:t>r,</a:t>
            </a:r>
            <a:r>
              <a:rPr dirty="0" sz="1000" spc="20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text,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40">
                <a:latin typeface="Tahoma"/>
                <a:cs typeface="Tahoma"/>
              </a:rPr>
              <a:t>com</a:t>
            </a:r>
            <a:r>
              <a:rPr dirty="0" sz="1000" spc="-65">
                <a:latin typeface="Tahoma"/>
                <a:cs typeface="Tahoma"/>
              </a:rPr>
              <a:t>p</a:t>
            </a:r>
            <a:r>
              <a:rPr dirty="0" sz="1000" spc="-20">
                <a:latin typeface="Tahoma"/>
                <a:cs typeface="Tahoma"/>
              </a:rPr>
              <a:t>rimat</a:t>
            </a:r>
            <a:r>
              <a:rPr dirty="0" sz="1000" spc="15">
                <a:latin typeface="Tahoma"/>
                <a:cs typeface="Tahoma"/>
              </a:rPr>
              <a:t> </a:t>
            </a:r>
            <a:r>
              <a:rPr dirty="0" sz="1000" spc="-20">
                <a:latin typeface="Tahoma"/>
                <a:cs typeface="Tahoma"/>
              </a:rPr>
              <a:t>etc.)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7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286000">
              <a:lnSpc>
                <a:spcPct val="100000"/>
              </a:lnSpc>
            </a:pPr>
            <a:r>
              <a:rPr dirty="0" spc="-50"/>
              <a:t>C</a:t>
            </a:r>
            <a:r>
              <a:rPr dirty="0" spc="-40"/>
              <a:t>e</a:t>
            </a:r>
            <a:r>
              <a:rPr dirty="0" spc="10"/>
              <a:t> </a:t>
            </a:r>
            <a:r>
              <a:rPr dirty="0" spc="-114"/>
              <a:t>e</a:t>
            </a:r>
            <a:r>
              <a:rPr dirty="0" spc="15"/>
              <a:t> </a:t>
            </a:r>
            <a:r>
              <a:rPr dirty="0" spc="-50"/>
              <a:t>im</a:t>
            </a:r>
            <a:r>
              <a:rPr dirty="0" spc="-20"/>
              <a:t>p</a:t>
            </a:r>
            <a:r>
              <a:rPr dirty="0" spc="-105"/>
              <a:t>o</a:t>
            </a:r>
            <a:r>
              <a:rPr dirty="0" spc="-30"/>
              <a:t>rtant</a:t>
            </a:r>
            <a:r>
              <a:rPr dirty="0" spc="10"/>
              <a:t> </a:t>
            </a:r>
            <a:r>
              <a:rPr dirty="0" spc="-40"/>
              <a:t>la</a:t>
            </a:r>
            <a:r>
              <a:rPr dirty="0" spc="15"/>
              <a:t> </a:t>
            </a:r>
            <a:r>
              <a:rPr dirty="0" spc="-70"/>
              <a:t>da</a:t>
            </a:r>
            <a:r>
              <a:rPr dirty="0" spc="-45"/>
              <a:t>te</a:t>
            </a:r>
            <a:r>
              <a:rPr dirty="0" spc="10"/>
              <a:t> </a:t>
            </a:r>
            <a:r>
              <a:rPr dirty="0" spc="-40"/>
              <a:t>digitale?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138516"/>
            <a:ext cx="3580765" cy="1161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latin typeface="Tahoma"/>
                <a:cs typeface="Tahoma"/>
              </a:rPr>
              <a:t>spa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Tahoma"/>
                <a:cs typeface="Tahoma"/>
              </a:rPr>
              <a:t>iul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cupat: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unde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0">
                <a:latin typeface="Tahoma"/>
                <a:cs typeface="Tahoma"/>
              </a:rPr>
              <a:t>am,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cum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</a:t>
            </a:r>
            <a:r>
              <a:rPr dirty="0" sz="1100" spc="-15">
                <a:latin typeface="Tahoma"/>
                <a:cs typeface="Tahoma"/>
              </a:rPr>
              <a:t>o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60">
                <a:latin typeface="Tahoma"/>
                <a:cs typeface="Tahoma"/>
              </a:rPr>
              <a:t>am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accesul: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c</a:t>
            </a:r>
            <a:r>
              <a:rPr dirty="0" sz="1100" spc="-60">
                <a:latin typeface="Tahoma"/>
                <a:cs typeface="Tahoma"/>
              </a:rPr>
              <a:t>u</a:t>
            </a:r>
            <a:r>
              <a:rPr dirty="0" sz="1100" spc="-60">
                <a:latin typeface="Tahoma"/>
                <a:cs typeface="Tahoma"/>
              </a:rPr>
              <a:t>m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acce</a:t>
            </a:r>
            <a:r>
              <a:rPr dirty="0" sz="1100" spc="-65">
                <a:latin typeface="Tahoma"/>
                <a:cs typeface="Tahoma"/>
              </a:rPr>
              <a:t>s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0">
                <a:latin typeface="Tahoma"/>
                <a:cs typeface="Tahoma"/>
              </a:rPr>
              <a:t>am,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ce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interf</a:t>
            </a:r>
            <a:r>
              <a:rPr dirty="0" sz="1100" spc="-45">
                <a:latin typeface="Tahoma"/>
                <a:cs typeface="Tahoma"/>
              </a:rPr>
              <a:t>e</a:t>
            </a:r>
            <a:r>
              <a:rPr dirty="0" sz="1100" spc="-270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95">
                <a:latin typeface="Tahoma"/>
                <a:cs typeface="Tahoma"/>
              </a:rPr>
              <a:t>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oferim,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ce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aplic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-4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folosesc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securitatea: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cine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acces,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cum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rotejez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acces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ned</a:t>
            </a:r>
            <a:r>
              <a:rPr dirty="0" sz="1100" spc="-100">
                <a:latin typeface="Tahoma"/>
                <a:cs typeface="Tahoma"/>
              </a:rPr>
              <a:t>o</a:t>
            </a:r>
            <a:r>
              <a:rPr dirty="0" sz="1100">
                <a:latin typeface="Tahoma"/>
                <a:cs typeface="Tahoma"/>
              </a:rPr>
              <a:t>rit</a:t>
            </a:r>
            <a:endParaRPr sz="1100">
              <a:latin typeface="Tahoma"/>
              <a:cs typeface="Tahoma"/>
            </a:endParaRPr>
          </a:p>
          <a:p>
            <a:pPr marL="160655" marR="20574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65">
                <a:latin typeface="Tahoma"/>
                <a:cs typeface="Tahoma"/>
              </a:rPr>
              <a:t>ermanen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(backup,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ve</a:t>
            </a:r>
            <a:r>
              <a:rPr dirty="0" sz="1100" spc="-30">
                <a:latin typeface="Tahoma"/>
                <a:cs typeface="Tahoma"/>
              </a:rPr>
              <a:t>r</a:t>
            </a:r>
            <a:r>
              <a:rPr dirty="0" sz="1100" spc="-75">
                <a:latin typeface="Tahoma"/>
                <a:cs typeface="Tahoma"/>
              </a:rPr>
              <a:t>s</a:t>
            </a:r>
            <a:r>
              <a:rPr dirty="0" sz="1100" spc="-30">
                <a:latin typeface="Tahoma"/>
                <a:cs typeface="Tahoma"/>
              </a:rPr>
              <a:t>io</a:t>
            </a:r>
            <a:r>
              <a:rPr dirty="0" sz="1100" spc="-45">
                <a:latin typeface="Tahoma"/>
                <a:cs typeface="Tahoma"/>
              </a:rPr>
              <a:t>n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55">
                <a:latin typeface="Tahoma"/>
                <a:cs typeface="Tahoma"/>
              </a:rPr>
              <a:t>re):</a:t>
            </a:r>
            <a:r>
              <a:rPr dirty="0" sz="1100" spc="14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cum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revin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pierderea</a:t>
            </a:r>
            <a:r>
              <a:rPr dirty="0" sz="1100" spc="-4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datel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8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996565">
              <a:lnSpc>
                <a:spcPct val="100000"/>
              </a:lnSpc>
            </a:pPr>
            <a:r>
              <a:rPr dirty="0" spc="-35"/>
              <a:t>Backup</a:t>
            </a:r>
            <a:r>
              <a:rPr dirty="0" spc="10"/>
              <a:t> </a:t>
            </a:r>
            <a:r>
              <a:rPr dirty="0" spc="-405"/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82">
                <a:latin typeface="Lucida Sans Unicode"/>
                <a:cs typeface="Lucida Sans Unicode"/>
              </a:rPr>
              <a:t> </a:t>
            </a:r>
            <a:r>
              <a:rPr dirty="0" sz="1200"/>
              <a:t>i</a:t>
            </a:r>
            <a:r>
              <a:rPr dirty="0" sz="1200" spc="10"/>
              <a:t> </a:t>
            </a:r>
            <a:r>
              <a:rPr dirty="0" sz="1200" spc="-65"/>
              <a:t>version</a:t>
            </a:r>
            <a:r>
              <a:rPr dirty="0" sz="1200" spc="-110"/>
              <a:t>a</a:t>
            </a:r>
            <a:r>
              <a:rPr dirty="0" sz="1200" spc="-75"/>
              <a:t>re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1111796"/>
            <a:ext cx="3557270" cy="1202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0">
                <a:latin typeface="Tahoma"/>
                <a:cs typeface="Tahoma"/>
              </a:rPr>
              <a:t>eri</a:t>
            </a:r>
            <a:r>
              <a:rPr dirty="0" sz="1100" spc="-25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dic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reali</a:t>
            </a:r>
            <a:r>
              <a:rPr dirty="0" sz="1100" spc="-50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60">
                <a:latin typeface="Tahoma"/>
                <a:cs typeface="Tahoma"/>
              </a:rPr>
              <a:t>am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copii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siguran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42">
                <a:latin typeface="Lucida Sans Unicode"/>
                <a:cs typeface="Lucida Sans Unicode"/>
              </a:rPr>
              <a:t> 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(backup)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ale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datel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putem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accesa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versiuni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anterio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fiec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versiune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un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identificat</a:t>
            </a:r>
            <a:r>
              <a:rPr dirty="0" sz="1100" spc="-65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aplic</a:t>
            </a:r>
            <a:r>
              <a:rPr dirty="0" sz="1100" spc="-30">
                <a:latin typeface="Tahoma"/>
                <a:cs typeface="Tahoma"/>
              </a:rPr>
              <a:t>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iile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lucrea</a:t>
            </a:r>
            <a:r>
              <a:rPr dirty="0" sz="1100" spc="-55">
                <a:latin typeface="Tahoma"/>
                <a:cs typeface="Tahoma"/>
              </a:rPr>
              <a:t>z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ofe</a:t>
            </a:r>
            <a:r>
              <a:rPr dirty="0" sz="1100" spc="-50">
                <a:latin typeface="Tahoma"/>
                <a:cs typeface="Tahoma"/>
              </a:rPr>
              <a:t>r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45">
                <a:latin typeface="Tahoma"/>
                <a:cs typeface="Tahoma"/>
              </a:rPr>
              <a:t>a,</a:t>
            </a:r>
            <a:r>
              <a:rPr dirty="0" sz="1100" spc="-125">
                <a:latin typeface="Tahoma"/>
                <a:cs typeface="Tahoma"/>
              </a:rPr>
              <a:t> </a:t>
            </a:r>
            <a:r>
              <a:rPr dirty="0" sz="1100" spc="-465">
                <a:latin typeface="Tahoma"/>
                <a:cs typeface="Tahoma"/>
              </a:rPr>
              <a:t>ˆ</a:t>
            </a:r>
            <a:r>
              <a:rPr dirty="0" sz="1100" spc="-25">
                <a:latin typeface="Tahoma"/>
                <a:cs typeface="Tahoma"/>
              </a:rPr>
              <a:t>ın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general,</a:t>
            </a:r>
            <a:r>
              <a:rPr dirty="0" sz="1100" spc="2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60">
                <a:latin typeface="Tahoma"/>
                <a:cs typeface="Tahoma"/>
              </a:rPr>
              <a:t>rme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-4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version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40">
                <a:latin typeface="Tahoma"/>
                <a:cs typeface="Tahoma"/>
              </a:rPr>
              <a:t>(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30">
                <a:latin typeface="Tahoma"/>
                <a:cs typeface="Tahoma"/>
              </a:rPr>
              <a:t>rack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Change</a:t>
            </a:r>
            <a:r>
              <a:rPr dirty="0" sz="1100" spc="-45">
                <a:latin typeface="Tahoma"/>
                <a:cs typeface="Tahoma"/>
              </a:rPr>
              <a:t>s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45">
                <a:latin typeface="Tahoma"/>
                <a:cs typeface="Tahoma"/>
              </a:rPr>
              <a:t>MS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Office,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G</a:t>
            </a:r>
            <a:r>
              <a:rPr dirty="0" sz="1100" spc="-5">
                <a:latin typeface="Tahoma"/>
                <a:cs typeface="Tahoma"/>
              </a:rPr>
              <a:t>o</a:t>
            </a:r>
            <a:r>
              <a:rPr dirty="0" sz="1100" spc="-55">
                <a:latin typeface="Tahoma"/>
                <a:cs typeface="Tahoma"/>
              </a:rPr>
              <a:t>ogle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D</a:t>
            </a:r>
            <a:r>
              <a:rPr dirty="0" sz="1100" spc="25">
                <a:latin typeface="Tahoma"/>
                <a:cs typeface="Tahoma"/>
              </a:rPr>
              <a:t>o</a:t>
            </a:r>
            <a:r>
              <a:rPr dirty="0" sz="1100" spc="-35">
                <a:latin typeface="Tahoma"/>
                <a:cs typeface="Tahoma"/>
              </a:rPr>
              <a:t>cs)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ce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se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face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backup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c</a:t>
            </a:r>
            <a:r>
              <a:rPr dirty="0" sz="1100" spc="-600">
                <a:latin typeface="Tahoma"/>
                <a:cs typeface="Tahoma"/>
              </a:rPr>
              <a:t>ˆ</a:t>
            </a:r>
            <a:r>
              <a:rPr dirty="0" sz="1100" spc="-15">
                <a:latin typeface="Tahoma"/>
                <a:cs typeface="Tahoma"/>
              </a:rPr>
              <a:t>at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5">
                <a:latin typeface="Tahoma"/>
                <a:cs typeface="Tahoma"/>
              </a:rPr>
              <a:t>des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depinde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context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9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094355">
              <a:lnSpc>
                <a:spcPct val="100000"/>
              </a:lnSpc>
            </a:pPr>
            <a:r>
              <a:rPr dirty="0" spc="-35"/>
              <a:t>Date</a:t>
            </a:r>
            <a:r>
              <a:rPr dirty="0" spc="15"/>
              <a:t> </a:t>
            </a:r>
            <a:r>
              <a:rPr dirty="0" spc="-50"/>
              <a:t>nestructurate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34309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 h="0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257" y="63454"/>
            <a:ext cx="503999" cy="299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76389" y="748817"/>
            <a:ext cx="3724275" cy="21355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latin typeface="Tahoma"/>
                <a:cs typeface="Tahoma"/>
              </a:rPr>
              <a:t>nu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structu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0">
                <a:latin typeface="Tahoma"/>
                <a:cs typeface="Tahoma"/>
              </a:rPr>
              <a:t>p</a:t>
            </a:r>
            <a:r>
              <a:rPr dirty="0" sz="1100" spc="-35">
                <a:latin typeface="Tahoma"/>
                <a:cs typeface="Tahoma"/>
              </a:rPr>
              <a:t>redefini</a:t>
            </a:r>
            <a:r>
              <a:rPr dirty="0" sz="1100" spc="-45">
                <a:latin typeface="Tahoma"/>
                <a:cs typeface="Tahoma"/>
              </a:rPr>
              <a:t>t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inf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Tahoma"/>
                <a:cs typeface="Tahoma"/>
              </a:rPr>
              <a:t>iei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con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ine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diverse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inf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func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ie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situa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ie</a:t>
            </a:r>
            <a:endParaRPr sz="1100">
              <a:latin typeface="Tahoma"/>
              <a:cs typeface="Tahoma"/>
            </a:endParaRPr>
          </a:p>
          <a:p>
            <a:pPr marL="160655" marR="608965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latin typeface="Tahoma"/>
                <a:cs typeface="Tahoma"/>
              </a:rPr>
              <a:t>exemple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sunt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ierele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">
                <a:latin typeface="Tahoma"/>
                <a:cs typeface="Tahoma"/>
              </a:rPr>
              <a:t>tip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45">
                <a:latin typeface="Tahoma"/>
                <a:cs typeface="Tahoma"/>
              </a:rPr>
              <a:t>cument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30">
                <a:latin typeface="Tahoma"/>
                <a:cs typeface="Tahoma"/>
              </a:rPr>
              <a:t>(MS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15">
                <a:latin typeface="Tahoma"/>
                <a:cs typeface="Tahoma"/>
              </a:rPr>
              <a:t>Offic</a:t>
            </a:r>
            <a:r>
              <a:rPr dirty="0" sz="1100" spc="-65">
                <a:latin typeface="Tahoma"/>
                <a:cs typeface="Tahoma"/>
              </a:rPr>
              <a:t>e,</a:t>
            </a:r>
            <a:r>
              <a:rPr dirty="0" sz="1100" spc="-50">
                <a:latin typeface="Tahoma"/>
                <a:cs typeface="Tahoma"/>
              </a:rPr>
              <a:t> </a:t>
            </a:r>
            <a:r>
              <a:rPr dirty="0" sz="1100">
                <a:latin typeface="Tahoma"/>
                <a:cs typeface="Tahoma"/>
              </a:rPr>
              <a:t>Li</a:t>
            </a:r>
            <a:r>
              <a:rPr dirty="0" sz="1100" spc="-30">
                <a:latin typeface="Tahoma"/>
                <a:cs typeface="Tahoma"/>
              </a:rPr>
              <a:t>b</a:t>
            </a:r>
            <a:r>
              <a:rPr dirty="0" sz="1100" spc="-35">
                <a:latin typeface="Tahoma"/>
                <a:cs typeface="Tahoma"/>
              </a:rPr>
              <a:t>reOffice)</a:t>
            </a:r>
            <a:endParaRPr sz="1100">
              <a:latin typeface="Tahoma"/>
              <a:cs typeface="Tahoma"/>
            </a:endParaRPr>
          </a:p>
          <a:p>
            <a:pPr marL="160655" marR="205104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15">
                <a:latin typeface="Tahoma"/>
                <a:cs typeface="Tahoma"/>
              </a:rPr>
              <a:t>ot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exista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se</a:t>
            </a:r>
            <a:r>
              <a:rPr dirty="0" sz="1100" spc="-25">
                <a:latin typeface="Tahoma"/>
                <a:cs typeface="Tahoma"/>
              </a:rPr>
              <a:t>c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iuni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stand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rd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d</a:t>
            </a:r>
            <a:r>
              <a:rPr dirty="0" sz="1100" spc="-80">
                <a:latin typeface="Tahoma"/>
                <a:cs typeface="Tahoma"/>
              </a:rPr>
              <a:t>a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inf</a:t>
            </a:r>
            <a:r>
              <a:rPr dirty="0" sz="1100" spc="-7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o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structu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-3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diferi</a:t>
            </a:r>
            <a:r>
              <a:rPr dirty="0" sz="1100" spc="-35">
                <a:latin typeface="Tahoma"/>
                <a:cs typeface="Tahoma"/>
              </a:rPr>
              <a:t>t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la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45">
                <a:latin typeface="Tahoma"/>
                <a:cs typeface="Tahoma"/>
              </a:rPr>
              <a:t>cument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la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0">
                <a:latin typeface="Tahoma"/>
                <a:cs typeface="Tahoma"/>
              </a:rPr>
              <a:t>d</a:t>
            </a:r>
            <a:r>
              <a:rPr dirty="0" sz="1100" spc="-20">
                <a:latin typeface="Tahoma"/>
                <a:cs typeface="Tahoma"/>
              </a:rPr>
              <a:t>o</a:t>
            </a:r>
            <a:r>
              <a:rPr dirty="0" sz="1100" spc="-45">
                <a:latin typeface="Tahoma"/>
                <a:cs typeface="Tahoma"/>
              </a:rPr>
              <a:t>cument</a:t>
            </a:r>
            <a:endParaRPr sz="1100">
              <a:latin typeface="Tahoma"/>
              <a:cs typeface="Tahoma"/>
            </a:endParaRPr>
          </a:p>
          <a:p>
            <a:pPr marL="160655" marR="5080" indent="-148590">
              <a:lnSpc>
                <a:spcPct val="102699"/>
              </a:lnSpc>
              <a:spcBef>
                <a:spcPts val="295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Tahoma"/>
                <a:cs typeface="Tahoma"/>
              </a:rPr>
              <a:t>multe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din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-50">
                <a:latin typeface="Tahoma"/>
                <a:cs typeface="Tahoma"/>
              </a:rPr>
              <a:t>ierele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</a:t>
            </a:r>
            <a:r>
              <a:rPr dirty="0" sz="1100" spc="-75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con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Tahoma"/>
                <a:cs typeface="Tahoma"/>
              </a:rPr>
              <a:t>in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text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(e-mail,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literatu</a:t>
            </a:r>
            <a:r>
              <a:rPr dirty="0" sz="1100" spc="-35">
                <a:latin typeface="Tahoma"/>
                <a:cs typeface="Tahoma"/>
              </a:rPr>
              <a:t>r</a:t>
            </a:r>
            <a:r>
              <a:rPr dirty="0" sz="1100" spc="-595">
                <a:latin typeface="Tahoma"/>
                <a:cs typeface="Tahoma"/>
              </a:rPr>
              <a:t>˘</a:t>
            </a:r>
            <a:r>
              <a:rPr dirty="0" sz="1100" spc="-45">
                <a:latin typeface="Tahoma"/>
                <a:cs typeface="Tahoma"/>
              </a:rPr>
              <a:t>a,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65">
                <a:latin typeface="Tahoma"/>
                <a:cs typeface="Tahoma"/>
              </a:rPr>
              <a:t>mesaje,</a:t>
            </a:r>
            <a:r>
              <a:rPr dirty="0" sz="1100" spc="-4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lec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la</a:t>
            </a:r>
            <a:r>
              <a:rPr dirty="0" sz="1100" spc="-15">
                <a:latin typeface="Tahoma"/>
                <a:cs typeface="Tahoma"/>
              </a:rPr>
              <a:t>b</a:t>
            </a:r>
            <a:r>
              <a:rPr dirty="0" sz="1100" spc="-85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rat</a:t>
            </a:r>
            <a:r>
              <a:rPr dirty="0" sz="1100" spc="-70">
                <a:latin typeface="Tahoma"/>
                <a:cs typeface="Tahoma"/>
              </a:rPr>
              <a:t>o</a:t>
            </a:r>
            <a:r>
              <a:rPr dirty="0" sz="1100" spc="-15">
                <a:latin typeface="Tahoma"/>
                <a:cs typeface="Tahoma"/>
              </a:rPr>
              <a:t>r)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nu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55">
                <a:latin typeface="Tahoma"/>
                <a:cs typeface="Tahoma"/>
              </a:rPr>
              <a:t>au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5">
                <a:latin typeface="Tahoma"/>
                <a:cs typeface="Tahoma"/>
              </a:rPr>
              <a:t>in</a:t>
            </a:r>
            <a:r>
              <a:rPr dirty="0" sz="1100" spc="-25">
                <a:latin typeface="Tahoma"/>
                <a:cs typeface="Tahoma"/>
              </a:rPr>
              <a:t>f</a:t>
            </a:r>
            <a:r>
              <a:rPr dirty="0" sz="1100" spc="-85">
                <a:latin typeface="Tahoma"/>
                <a:cs typeface="Tahoma"/>
              </a:rPr>
              <a:t>o</a:t>
            </a:r>
            <a:r>
              <a:rPr dirty="0" sz="1100" spc="-50">
                <a:latin typeface="Tahoma"/>
                <a:cs typeface="Tahoma"/>
              </a:rPr>
              <a:t>rma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structurate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datele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bin</a:t>
            </a:r>
            <a:r>
              <a:rPr dirty="0" sz="1100" spc="-70">
                <a:latin typeface="Tahoma"/>
                <a:cs typeface="Tahoma"/>
              </a:rPr>
              <a:t>a</a:t>
            </a:r>
            <a:r>
              <a:rPr dirty="0" sz="1100" spc="-60">
                <a:latin typeface="Tahoma"/>
                <a:cs typeface="Tahoma"/>
              </a:rPr>
              <a:t>re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(non-text)</a:t>
            </a:r>
            <a:r>
              <a:rPr dirty="0" sz="1100" spc="1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nestructurate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85">
                <a:latin typeface="Tahoma"/>
                <a:cs typeface="Tahoma"/>
              </a:rPr>
              <a:t>se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mai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>
                <a:latin typeface="Tahoma"/>
                <a:cs typeface="Tahoma"/>
              </a:rPr>
              <a:t>numesc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75">
                <a:latin typeface="Tahoma"/>
                <a:cs typeface="Tahoma"/>
              </a:rPr>
              <a:t>s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04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Tahoma"/>
                <a:cs typeface="Tahoma"/>
              </a:rPr>
              <a:t>i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60" i="1">
                <a:latin typeface="Trebuchet MS"/>
                <a:cs typeface="Trebuchet MS"/>
              </a:rPr>
              <a:t>blob</a:t>
            </a:r>
            <a:endParaRPr sz="1100">
              <a:latin typeface="Trebuchet MS"/>
              <a:cs typeface="Trebuchet MS"/>
            </a:endParaRPr>
          </a:p>
          <a:p>
            <a:pPr marL="160655" marR="309880" indent="-148590">
              <a:lnSpc>
                <a:spcPct val="102600"/>
              </a:lnSpc>
              <a:spcBef>
                <a:spcPts val="300"/>
              </a:spcBef>
            </a:pP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›</a:t>
            </a:r>
            <a:r>
              <a:rPr dirty="0" baseline="6944" sz="1200" spc="525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6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latin typeface="Tahoma"/>
                <a:cs typeface="Tahoma"/>
              </a:rPr>
              <a:t>con</a:t>
            </a:r>
            <a:r>
              <a:rPr dirty="0" sz="1100" spc="-265">
                <a:latin typeface="Tahoma"/>
                <a:cs typeface="Tahoma"/>
              </a:rPr>
              <a:t>t</a:t>
            </a:r>
            <a:r>
              <a:rPr dirty="0" baseline="-13888" sz="900" spc="-22">
                <a:latin typeface="Lucida Sans Unicode"/>
                <a:cs typeface="Lucida Sans Unicode"/>
              </a:rPr>
              <a:t>,</a:t>
            </a:r>
            <a:r>
              <a:rPr dirty="0" baseline="-13888" sz="900" spc="-127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Tahoma"/>
                <a:cs typeface="Tahoma"/>
              </a:rPr>
              <a:t>inutul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35">
                <a:latin typeface="Tahoma"/>
                <a:cs typeface="Tahoma"/>
              </a:rPr>
              <a:t>multimedia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20">
                <a:latin typeface="Tahoma"/>
                <a:cs typeface="Tahoma"/>
              </a:rPr>
              <a:t>p</a:t>
            </a:r>
            <a:r>
              <a:rPr dirty="0" sz="1100" spc="-45">
                <a:latin typeface="Tahoma"/>
                <a:cs typeface="Tahoma"/>
              </a:rPr>
              <a:t>oate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fi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considerat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30">
                <a:latin typeface="Tahoma"/>
                <a:cs typeface="Tahoma"/>
              </a:rPr>
              <a:t>f</a:t>
            </a:r>
            <a:r>
              <a:rPr dirty="0" sz="1100" spc="-80">
                <a:latin typeface="Tahoma"/>
                <a:cs typeface="Tahoma"/>
              </a:rPr>
              <a:t>o</a:t>
            </a:r>
            <a:r>
              <a:rPr dirty="0" sz="1100" spc="-25">
                <a:latin typeface="Tahoma"/>
                <a:cs typeface="Tahoma"/>
              </a:rPr>
              <a:t>r</a:t>
            </a:r>
            <a:r>
              <a:rPr dirty="0" sz="1100" spc="-70">
                <a:latin typeface="Tahoma"/>
                <a:cs typeface="Tahoma"/>
              </a:rPr>
              <a:t>m</a:t>
            </a:r>
            <a:r>
              <a:rPr dirty="0" sz="1100" spc="-600">
                <a:latin typeface="Tahoma"/>
                <a:cs typeface="Tahoma"/>
              </a:rPr>
              <a:t>˘</a:t>
            </a:r>
            <a:r>
              <a:rPr dirty="0" sz="1100" spc="-55">
                <a:latin typeface="Tahoma"/>
                <a:cs typeface="Tahoma"/>
              </a:rPr>
              <a:t>a</a:t>
            </a:r>
            <a:r>
              <a:rPr dirty="0" sz="1100" spc="20">
                <a:latin typeface="Tahoma"/>
                <a:cs typeface="Tahoma"/>
              </a:rPr>
              <a:t> </a:t>
            </a:r>
            <a:r>
              <a:rPr dirty="0" sz="1100" spc="-70">
                <a:latin typeface="Tahoma"/>
                <a:cs typeface="Tahoma"/>
              </a:rPr>
              <a:t>de</a:t>
            </a:r>
            <a:r>
              <a:rPr dirty="0" sz="1100" spc="15">
                <a:latin typeface="Tahoma"/>
                <a:cs typeface="Tahoma"/>
              </a:rPr>
              <a:t> </a:t>
            </a:r>
            <a:r>
              <a:rPr dirty="0" sz="1100" spc="-45">
                <a:latin typeface="Tahoma"/>
                <a:cs typeface="Tahoma"/>
              </a:rPr>
              <a:t>date</a:t>
            </a:r>
            <a:r>
              <a:rPr dirty="0" sz="1100" spc="-30">
                <a:latin typeface="Tahoma"/>
                <a:cs typeface="Tahoma"/>
              </a:rPr>
              <a:t> </a:t>
            </a:r>
            <a:r>
              <a:rPr dirty="0" sz="1100" spc="-40">
                <a:latin typeface="Tahoma"/>
                <a:cs typeface="Tahoma"/>
              </a:rPr>
              <a:t>nestructurate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 h="0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575"/>
              </a:lnSpc>
            </a:pPr>
            <a:r>
              <a:rPr dirty="0" spc="20"/>
              <a:t>CSE</a:t>
            </a:r>
            <a:r>
              <a:rPr dirty="0" spc="15"/>
              <a:t> </a:t>
            </a:r>
            <a:r>
              <a:rPr dirty="0" spc="-3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75"/>
              </a:lnSpc>
            </a:pPr>
            <a:r>
              <a:rPr dirty="0" spc="-30">
                <a:hlinkClick r:id="rId3" action="ppaction://hlinksldjump"/>
              </a:rPr>
              <a:t>Cursul</a:t>
            </a:r>
            <a:r>
              <a:rPr dirty="0" spc="20">
                <a:hlinkClick r:id="rId3" action="ppaction://hlinksldjump"/>
              </a:rPr>
              <a:t> </a:t>
            </a:r>
            <a:r>
              <a:rPr dirty="0" spc="-40">
                <a:hlinkClick r:id="rId3" action="ppaction://hlinksldjump"/>
              </a:rPr>
              <a:t>10,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5">
                <a:hlinkClick r:id="rId3" action="ppaction://hlinksldjump"/>
              </a:rPr>
              <a:t>St</a:t>
            </a:r>
            <a:r>
              <a:rPr dirty="0" spc="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c</a:t>
            </a:r>
            <a:r>
              <a:rPr dirty="0" spc="-40">
                <a:hlinkClick r:id="rId3" action="ppaction://hlinksldjump"/>
              </a:rPr>
              <a:t>a</a:t>
            </a:r>
            <a:r>
              <a:rPr dirty="0" spc="-30">
                <a:hlinkClick r:id="rId3" action="ppaction://hlinksldjump"/>
              </a:rPr>
              <a:t>rea</a:t>
            </a:r>
            <a:r>
              <a:rPr dirty="0" spc="15">
                <a:hlinkClick r:id="rId3" action="ppaction://hlinksldjump"/>
              </a:rPr>
              <a:t> </a:t>
            </a:r>
            <a:r>
              <a:rPr dirty="0" spc="-30">
                <a:hlinkClick r:id="rId3" action="ppaction://hlinksldjump"/>
              </a:rPr>
              <a:t>datel</a:t>
            </a:r>
            <a:r>
              <a:rPr dirty="0" spc="-50">
                <a:hlinkClick r:id="rId3" action="ppaction://hlinksldjump"/>
              </a:rPr>
              <a:t>o</a:t>
            </a:r>
            <a:r>
              <a:rPr dirty="0" spc="-25">
                <a:hlinkClick r:id="rId3" action="ppaction://hlinksldjump"/>
              </a:rPr>
              <a:t>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575"/>
              </a:lnSpc>
            </a:pPr>
            <a:r>
              <a:rPr dirty="0" spc="-55"/>
              <a:t>10</a:t>
            </a:r>
            <a:r>
              <a:rPr dirty="0" spc="-35"/>
              <a:t>/43</a:t>
            </a:r>
          </a:p>
        </p:txBody>
      </p:sp>
    </p:spTree>
  </p:cSld>
  <p:clrMapOvr>
    <a:masterClrMapping/>
  </p:clrMapOvr>
  <p:transition spd="fast">
    <p:cut thruBlk="0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Utilizarea Sistemelor de Operare (USO)</dc:creator>
  <dc:title>Cursul 10 - Stocarea datelor</dc:title>
  <dcterms:created xsi:type="dcterms:W3CDTF">2015-07-31T19:08:16Z</dcterms:created>
  <dcterms:modified xsi:type="dcterms:W3CDTF">2015-07-31T19:08:16Z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2014-12-11T00:00:00Z</vt:filetime>
  </property>
  <property fmtid="{D5CDD505-2E9C-101B-9397-08002B2CF9AE}" pid="3" name="Creator">
    <vt:lpwstr>LaTeX with Beamer class version 3.33</vt:lpwstr>
  </property>
  <property fmtid="{D5CDD505-2E9C-101B-9397-08002B2CF9AE}" pid="4" name="LastSaved">
    <vt:filetime>2015-07-31T00:00:00Z</vt:filetime>
  </property>
</Properties>
</file>