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6387" y="789978"/>
            <a:ext cx="1386839" cy="2077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40393" y="776503"/>
            <a:ext cx="1240154" cy="207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389" y="116166"/>
            <a:ext cx="4273321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378" y="1014984"/>
            <a:ext cx="3941343" cy="132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933622" y="3361937"/>
            <a:ext cx="86296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5"/>
              <a:t>Cu</a:t>
            </a:r>
            <a:r>
              <a:rPr dirty="0" spc="10"/>
              <a:t>r</a:t>
            </a:r>
            <a:r>
              <a:rPr dirty="0" spc="-15"/>
              <a:t>sul</a:t>
            </a:r>
            <a:r>
              <a:rPr dirty="0" spc="35"/>
              <a:t> </a:t>
            </a:r>
            <a:r>
              <a:rPr dirty="0" spc="-10"/>
              <a:t>11,</a:t>
            </a:r>
            <a:r>
              <a:rPr dirty="0" spc="35"/>
              <a:t> </a:t>
            </a:r>
            <a:r>
              <a:rPr dirty="0" spc="-5"/>
              <a:t>Prelucr</a:t>
            </a:r>
            <a:r>
              <a:rPr dirty="0" spc="-30"/>
              <a:t>a</a:t>
            </a:r>
            <a:r>
              <a:rPr dirty="0" spc="-20"/>
              <a:t>rea</a:t>
            </a:r>
            <a:r>
              <a:rPr dirty="0" spc="35"/>
              <a:t> </a:t>
            </a:r>
            <a:r>
              <a:rPr dirty="0" spc="-5"/>
              <a:t>datel</a:t>
            </a:r>
            <a:r>
              <a:rPr dirty="0" spc="-20"/>
              <a:t>o</a:t>
            </a:r>
            <a:r>
              <a:rPr dirty="0" spc="1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55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/62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5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hyperlink" Target="http://xkcd.com/1171/" TargetMode="External"/><Relationship Id="rId5" Type="http://schemas.openxmlformats.org/officeDocument/2006/relationships/hyperlink" Target="http://www.twoproblems.com/" TargetMode="External"/><Relationship Id="rId6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5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Relationship Id="rId19" Type="http://schemas.openxmlformats.org/officeDocument/2006/relationships/image" Target="../media/image132.png"/><Relationship Id="rId20" Type="http://schemas.openxmlformats.org/officeDocument/2006/relationships/image" Target="../media/image133.png"/><Relationship Id="rId21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Relationship Id="rId14" Type="http://schemas.openxmlformats.org/officeDocument/2006/relationships/image" Target="../media/image146.png"/><Relationship Id="rId15" Type="http://schemas.openxmlformats.org/officeDocument/2006/relationships/image" Target="../media/image147.png"/><Relationship Id="rId16" Type="http://schemas.openxmlformats.org/officeDocument/2006/relationships/image" Target="../media/image148.png"/><Relationship Id="rId17" Type="http://schemas.openxmlformats.org/officeDocument/2006/relationships/image" Target="../media/image149.png"/><Relationship Id="rId18" Type="http://schemas.openxmlformats.org/officeDocument/2006/relationships/image" Target="../media/image150.png"/><Relationship Id="rId19" Type="http://schemas.openxmlformats.org/officeDocument/2006/relationships/image" Target="../media/image151.png"/><Relationship Id="rId20" Type="http://schemas.openxmlformats.org/officeDocument/2006/relationships/image" Target="../media/image152.png"/><Relationship Id="rId21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hyperlink" Target="http://mywiki.wooledge.org/BashFAQ" TargetMode="External"/><Relationship Id="rId4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hyperlink" Target="http://www.quickmeme.com/p/3vzsz0" TargetMode="External"/><Relationship Id="rId5" Type="http://schemas.openxmlformats.org/officeDocument/2006/relationships/slide" Target="slide5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slide" Target="slide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slide" Target="slide1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hyperlink" Target="http://en.wikipedia.org/wiki/Wikipedia" TargetMode="External"/><Relationship Id="rId4" Type="http://schemas.openxmlformats.org/officeDocument/2006/relationships/slide" Target="slide1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slide" Target="slide1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slide" Target="slide1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hyperlink" Target="http://www.regular-expressions.info/" TargetMode="External"/><Relationship Id="rId4" Type="http://schemas.openxmlformats.org/officeDocument/2006/relationships/hyperlink" Target="http://regexpal.com/" TargetMode="External"/><Relationship Id="rId5" Type="http://schemas.openxmlformats.org/officeDocument/2006/relationships/hyperlink" Target="http://blog.codinghorror.com/regular-expressions-for-regular-programmers/" TargetMode="External"/><Relationship Id="rId6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54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jpg"/><Relationship Id="rId4" Type="http://schemas.openxmlformats.org/officeDocument/2006/relationships/slide" Target="slide1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slide" Target="slide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png"/><Relationship Id="rId3" Type="http://schemas.openxmlformats.org/officeDocument/2006/relationships/slide" Target="slide1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png"/><Relationship Id="rId3" Type="http://schemas.openxmlformats.org/officeDocument/2006/relationships/slide" Target="slide1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hyperlink" Target="http://www.regular-expressions.info/" TargetMode="External"/><Relationship Id="rId4" Type="http://schemas.openxmlformats.org/officeDocument/2006/relationships/hyperlink" Target="http://regexpal.com/" TargetMode="External"/><Relationship Id="rId5" Type="http://schemas.openxmlformats.org/officeDocument/2006/relationships/hyperlink" Target="http://www.regexr.com/" TargetMode="External"/><Relationship Id="rId6" Type="http://schemas.openxmlformats.org/officeDocument/2006/relationships/hyperlink" Target="http://www.twoproblems.com/" TargetMode="External"/><Relationship Id="rId7" Type="http://schemas.openxmlformats.org/officeDocument/2006/relationships/slide" Target="slide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29899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8989" y="933157"/>
            <a:ext cx="1116965" cy="3975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11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25">
                <a:latin typeface="Tahoma"/>
                <a:cs typeface="Tahoma"/>
              </a:rPr>
              <a:t>Prelucr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datel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57642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592094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>
                <a:latin typeface="Tahoma"/>
                <a:cs typeface="Tahoma"/>
              </a:rPr>
              <a:t>Utiliz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(USO)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5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ianu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2015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25">
                <a:latin typeface="Arial"/>
                <a:cs typeface="Arial"/>
              </a:rPr>
              <a:t>Dep</a:t>
            </a:r>
            <a:r>
              <a:rPr dirty="0" sz="800" spc="-45">
                <a:latin typeface="Arial"/>
                <a:cs typeface="Arial"/>
              </a:rPr>
              <a:t>a</a:t>
            </a:r>
            <a:r>
              <a:rPr dirty="0" sz="800" spc="10">
                <a:latin typeface="Arial"/>
                <a:cs typeface="Arial"/>
              </a:rPr>
              <a:t>rtamentul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Calculato</a:t>
            </a:r>
            <a:r>
              <a:rPr dirty="0" sz="800" spc="-30">
                <a:latin typeface="Arial"/>
                <a:cs typeface="Arial"/>
              </a:rPr>
              <a:t>a</a:t>
            </a:r>
            <a:r>
              <a:rPr dirty="0" sz="800" spc="-25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5">
                <a:hlinkClick r:id="rId3" action="ppaction://hlinksldjump"/>
              </a:rPr>
              <a:t>Cu</a:t>
            </a:r>
            <a:r>
              <a:rPr dirty="0" spc="10">
                <a:hlinkClick r:id="rId3" action="ppaction://hlinksldjump"/>
              </a:rPr>
              <a:t>r</a:t>
            </a:r>
            <a:r>
              <a:rPr dirty="0" spc="-15">
                <a:hlinkClick r:id="rId3" action="ppaction://hlinksldjump"/>
              </a:rPr>
              <a:t>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30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2120">
              <a:lnSpc>
                <a:spcPct val="100000"/>
              </a:lnSpc>
            </a:pPr>
            <a:r>
              <a:rPr dirty="0" spc="-30"/>
              <a:t>Best</a:t>
            </a:r>
            <a:r>
              <a:rPr dirty="0" spc="10"/>
              <a:t> </a:t>
            </a:r>
            <a:r>
              <a:rPr dirty="0" spc="-20"/>
              <a:t>t</a:t>
            </a:r>
            <a:r>
              <a:rPr dirty="0"/>
              <a:t>o</a:t>
            </a:r>
            <a:r>
              <a:rPr dirty="0" spc="-35"/>
              <a:t>ol</a:t>
            </a:r>
            <a:r>
              <a:rPr dirty="0" spc="15"/>
              <a:t> </a:t>
            </a:r>
            <a:r>
              <a:rPr dirty="0" spc="-35"/>
              <a:t>f</a:t>
            </a:r>
            <a:r>
              <a:rPr dirty="0" spc="-95"/>
              <a:t>o</a:t>
            </a:r>
            <a:r>
              <a:rPr dirty="0" spc="-35"/>
              <a:t>r</a:t>
            </a:r>
            <a:r>
              <a:rPr dirty="0" spc="15"/>
              <a:t> </a:t>
            </a:r>
            <a:r>
              <a:rPr dirty="0" spc="-55"/>
              <a:t>the</a:t>
            </a:r>
            <a:r>
              <a:rPr dirty="0" spc="10"/>
              <a:t> </a:t>
            </a:r>
            <a:r>
              <a:rPr dirty="0" spc="-55"/>
              <a:t>job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33689"/>
            <a:ext cx="3773804" cy="213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72415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ple</a:t>
            </a:r>
            <a:r>
              <a:rPr dirty="0" sz="1100" spc="-6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obiective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ends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vrem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ob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inem)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stabilim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mijloacele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ends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cum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vrem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ajungem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acolo)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means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to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end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situa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iune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alta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 b="1">
                <a:latin typeface="Tahoma"/>
                <a:cs typeface="Tahoma"/>
              </a:rPr>
              <a:t>st</a:t>
            </a:r>
            <a:r>
              <a:rPr dirty="0" sz="1100" spc="-55" b="1">
                <a:latin typeface="Tahoma"/>
                <a:cs typeface="Tahoma"/>
              </a:rPr>
              <a:t>o</a:t>
            </a:r>
            <a:r>
              <a:rPr dirty="0" sz="1100" spc="-65" b="1">
                <a:latin typeface="Tahoma"/>
                <a:cs typeface="Tahoma"/>
              </a:rPr>
              <a:t>c</a:t>
            </a:r>
            <a:r>
              <a:rPr dirty="0" sz="1100" spc="-110" b="1">
                <a:latin typeface="Tahoma"/>
                <a:cs typeface="Tahoma"/>
              </a:rPr>
              <a:t>a</a:t>
            </a:r>
            <a:r>
              <a:rPr dirty="0" sz="1100" spc="-85" b="1">
                <a:latin typeface="Tahoma"/>
                <a:cs typeface="Tahoma"/>
              </a:rPr>
              <a:t>re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bin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J</a:t>
            </a:r>
            <a:r>
              <a:rPr dirty="0" sz="1100" spc="-15">
                <a:latin typeface="Tahoma"/>
                <a:cs typeface="Tahoma"/>
              </a:rPr>
              <a:t>S</a:t>
            </a:r>
            <a:r>
              <a:rPr dirty="0" sz="1100" spc="30">
                <a:latin typeface="Tahoma"/>
                <a:cs typeface="Tahoma"/>
              </a:rPr>
              <a:t>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0">
                <a:latin typeface="Tahoma"/>
                <a:cs typeface="Tahoma"/>
              </a:rPr>
              <a:t>XML,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XML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baze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date,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 b="1">
                <a:latin typeface="Tahoma"/>
                <a:cs typeface="Tahoma"/>
              </a:rPr>
              <a:t>p</a:t>
            </a:r>
            <a:r>
              <a:rPr dirty="0" sz="1100" spc="-120" b="1">
                <a:latin typeface="Tahoma"/>
                <a:cs typeface="Tahoma"/>
              </a:rPr>
              <a:t>a</a:t>
            </a:r>
            <a:r>
              <a:rPr dirty="0" sz="1100" spc="-85" b="1">
                <a:latin typeface="Tahoma"/>
                <a:cs typeface="Tahoma"/>
              </a:rPr>
              <a:t>rs</a:t>
            </a:r>
            <a:r>
              <a:rPr dirty="0" sz="1100" spc="-140" b="1">
                <a:latin typeface="Tahoma"/>
                <a:cs typeface="Tahoma"/>
              </a:rPr>
              <a:t>a</a:t>
            </a:r>
            <a:r>
              <a:rPr dirty="0" sz="1100" spc="-85" b="1">
                <a:latin typeface="Tahoma"/>
                <a:cs typeface="Tahoma"/>
              </a:rPr>
              <a:t>re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utilit</a:t>
            </a:r>
            <a:r>
              <a:rPr dirty="0" sz="1100" spc="-4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simple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80">
                <a:latin typeface="Arial"/>
                <a:cs typeface="Arial"/>
              </a:rPr>
              <a:t>cut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Arial"/>
                <a:cs typeface="Arial"/>
              </a:rPr>
              <a:t>awk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scripting),</a:t>
            </a:r>
            <a:endParaRPr sz="1100">
              <a:latin typeface="Tahoma"/>
              <a:cs typeface="Tahoma"/>
            </a:endParaRPr>
          </a:p>
          <a:p>
            <a:pPr marL="160655" marR="44450">
              <a:lnSpc>
                <a:spcPct val="102600"/>
              </a:lnSpc>
            </a:pP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ionali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limbaje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(Python,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C</a:t>
            </a:r>
            <a:r>
              <a:rPr dirty="0" sz="1100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J</a:t>
            </a:r>
            <a:r>
              <a:rPr dirty="0" sz="1100" spc="-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v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15">
                <a:latin typeface="Tahoma"/>
                <a:cs typeface="Tahoma"/>
              </a:rPr>
              <a:t>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dedicate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(lexere,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Flex),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SQL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baze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4" b="1">
                <a:latin typeface="Tahoma"/>
                <a:cs typeface="Tahoma"/>
              </a:rPr>
              <a:t>p</a:t>
            </a:r>
            <a:r>
              <a:rPr dirty="0" sz="1100" spc="-75" b="1">
                <a:latin typeface="Tahoma"/>
                <a:cs typeface="Tahoma"/>
              </a:rPr>
              <a:t>relucr</a:t>
            </a:r>
            <a:r>
              <a:rPr dirty="0" sz="1100" spc="-125" b="1">
                <a:latin typeface="Tahoma"/>
                <a:cs typeface="Tahoma"/>
              </a:rPr>
              <a:t>a</a:t>
            </a:r>
            <a:r>
              <a:rPr dirty="0" sz="1100" spc="-85" b="1">
                <a:latin typeface="Tahoma"/>
                <a:cs typeface="Tahoma"/>
              </a:rPr>
              <a:t>re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she</a:t>
            </a:r>
            <a:r>
              <a:rPr dirty="0" sz="1100" spc="5">
                <a:latin typeface="Tahoma"/>
                <a:cs typeface="Tahoma"/>
              </a:rPr>
              <a:t>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limbaje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dedicate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4" b="1">
                <a:latin typeface="Tahoma"/>
                <a:cs typeface="Tahoma"/>
              </a:rPr>
              <a:t>p</a:t>
            </a:r>
            <a:r>
              <a:rPr dirty="0" sz="1100" spc="-75" b="1">
                <a:latin typeface="Tahoma"/>
                <a:cs typeface="Tahoma"/>
              </a:rPr>
              <a:t>rezent</a:t>
            </a:r>
            <a:r>
              <a:rPr dirty="0" sz="1100" spc="-120" b="1">
                <a:latin typeface="Tahoma"/>
                <a:cs typeface="Tahoma"/>
              </a:rPr>
              <a:t>a</a:t>
            </a:r>
            <a:r>
              <a:rPr dirty="0" sz="1100" spc="-85" b="1">
                <a:latin typeface="Tahoma"/>
                <a:cs typeface="Tahoma"/>
              </a:rPr>
              <a:t>re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numere,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ele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11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6985">
              <a:lnSpc>
                <a:spcPct val="100000"/>
              </a:lnSpc>
            </a:pPr>
            <a:r>
              <a:rPr dirty="0" spc="-30"/>
              <a:t>Situa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98636"/>
            <a:ext cx="3771265" cy="1719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43815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inde</a:t>
            </a:r>
            <a:r>
              <a:rPr dirty="0" sz="1100" spc="-65">
                <a:latin typeface="Tahoma"/>
                <a:cs typeface="Tahoma"/>
              </a:rPr>
              <a:t>x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0">
                <a:latin typeface="Tahoma"/>
                <a:cs typeface="Tahoma"/>
              </a:rPr>
              <a:t>iabile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globale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dintr-un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sur</a:t>
            </a:r>
            <a:r>
              <a:rPr dirty="0" sz="1100" spc="-65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(sau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multe)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rcurgem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CS</a:t>
            </a:r>
            <a:r>
              <a:rPr dirty="0" sz="1100" spc="30">
                <a:latin typeface="Tahoma"/>
                <a:cs typeface="Tahoma"/>
              </a:rPr>
              <a:t>V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40" i="1">
                <a:latin typeface="Trebuchet MS"/>
                <a:cs typeface="Trebuchet MS"/>
              </a:rPr>
              <a:t>Comm</a:t>
            </a:r>
            <a:r>
              <a:rPr dirty="0" sz="1100" spc="-2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Sep</a:t>
            </a:r>
            <a:r>
              <a:rPr dirty="0" sz="1100" spc="-65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90" i="1">
                <a:latin typeface="Trebuchet MS"/>
                <a:cs typeface="Trebuchet MS"/>
              </a:rPr>
              <a:t>te</a:t>
            </a:r>
            <a:r>
              <a:rPr dirty="0" sz="1100" spc="-50" i="1">
                <a:latin typeface="Trebuchet MS"/>
                <a:cs typeface="Trebuchet MS"/>
              </a:rPr>
              <a:t>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50" i="1">
                <a:latin typeface="Trebuchet MS"/>
                <a:cs typeface="Trebuchet MS"/>
              </a:rPr>
              <a:t>V</a:t>
            </a:r>
            <a:r>
              <a:rPr dirty="0" sz="1100" spc="-70" i="1">
                <a:latin typeface="Trebuchet MS"/>
                <a:cs typeface="Trebuchet MS"/>
              </a:rPr>
              <a:t>alue</a:t>
            </a:r>
            <a:r>
              <a:rPr dirty="0" sz="1100" spc="2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1879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rcurgem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dintr-un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jurnal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0" i="1">
                <a:latin typeface="Trebuchet MS"/>
                <a:cs typeface="Trebuchet MS"/>
              </a:rPr>
              <a:t>log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-15">
                <a:latin typeface="Tahoma"/>
                <a:cs typeface="Tahoma"/>
              </a:rPr>
              <a:t>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unde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linie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ecifi</a:t>
            </a:r>
            <a:r>
              <a:rPr dirty="0" sz="1100" spc="-5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25654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anali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extragem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dintr-un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ier </a:t>
            </a:r>
            <a:r>
              <a:rPr dirty="0" sz="1100" spc="75">
                <a:latin typeface="Tahoma"/>
                <a:cs typeface="Tahoma"/>
              </a:rPr>
              <a:t>XML</a:t>
            </a:r>
            <a:endParaRPr sz="1100">
              <a:latin typeface="Tahoma"/>
              <a:cs typeface="Tahoma"/>
            </a:endParaRPr>
          </a:p>
          <a:p>
            <a:pPr marL="160655" marR="2971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re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dintr-o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ba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SQL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(de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obicei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engine-ul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SQL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rs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rea)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13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17039">
              <a:lnSpc>
                <a:spcPct val="100000"/>
              </a:lnSpc>
            </a:pPr>
            <a:r>
              <a:rPr dirty="0" spc="-30"/>
              <a:t>Spliting,</a:t>
            </a:r>
            <a:r>
              <a:rPr dirty="0" spc="10"/>
              <a:t> </a:t>
            </a:r>
            <a:r>
              <a:rPr dirty="0" spc="-25"/>
              <a:t>to</a:t>
            </a:r>
            <a:r>
              <a:rPr dirty="0" spc="-65"/>
              <a:t>k</a:t>
            </a:r>
            <a:r>
              <a:rPr dirty="0" spc="-50"/>
              <a:t>enizing,</a:t>
            </a:r>
            <a:r>
              <a:rPr dirty="0" spc="15"/>
              <a:t> </a:t>
            </a:r>
            <a:r>
              <a:rPr dirty="0" spc="-70"/>
              <a:t>p</a:t>
            </a:r>
            <a:r>
              <a:rPr dirty="0" spc="-105"/>
              <a:t>a</a:t>
            </a:r>
            <a:r>
              <a:rPr dirty="0" spc="-55"/>
              <a:t>rsing,</a:t>
            </a:r>
            <a:r>
              <a:rPr dirty="0" spc="10"/>
              <a:t> </a:t>
            </a:r>
            <a:r>
              <a:rPr dirty="0" spc="-55"/>
              <a:t>deserializing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49338"/>
            <a:ext cx="3784600" cy="184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sensul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rg,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50" i="1">
                <a:latin typeface="Trebuchet MS"/>
                <a:cs typeface="Trebuchet MS"/>
              </a:rPr>
              <a:t>rsing</a:t>
            </a:r>
            <a:r>
              <a:rPr dirty="0" sz="1100" spc="114" i="1">
                <a:latin typeface="Trebuchet MS"/>
                <a:cs typeface="Trebuchet MS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refe</a:t>
            </a:r>
            <a:r>
              <a:rPr dirty="0" sz="1100" spc="-55">
                <a:latin typeface="Tahoma"/>
                <a:cs typeface="Tahoma"/>
              </a:rPr>
              <a:t>r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analiza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sintacti</a:t>
            </a:r>
            <a:r>
              <a:rPr dirty="0" sz="1100" spc="-3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endParaRPr sz="1100">
              <a:latin typeface="Tahoma"/>
              <a:cs typeface="Tahoma"/>
            </a:endParaRPr>
          </a:p>
          <a:p>
            <a:pPr marL="160655" marR="16383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 i="1">
                <a:latin typeface="Trebuchet MS"/>
                <a:cs typeface="Trebuchet MS"/>
              </a:rPr>
              <a:t>lexer</a:t>
            </a:r>
            <a:r>
              <a:rPr dirty="0" sz="1100" spc="145" i="1">
                <a:latin typeface="Trebuchet MS"/>
                <a:cs typeface="Trebuchet MS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to</a:t>
            </a:r>
            <a:r>
              <a:rPr dirty="0" sz="1100" spc="-80" i="1">
                <a:latin typeface="Trebuchet MS"/>
                <a:cs typeface="Trebuchet MS"/>
              </a:rPr>
              <a:t>k</a:t>
            </a:r>
            <a:r>
              <a:rPr dirty="0" sz="1100" spc="-80" i="1">
                <a:latin typeface="Trebuchet MS"/>
                <a:cs typeface="Trebuchet MS"/>
              </a:rPr>
              <a:t>enizer</a:t>
            </a:r>
            <a:r>
              <a:rPr dirty="0" sz="1100" spc="10" i="1">
                <a:latin typeface="Trebuchet MS"/>
                <a:cs typeface="Trebuchet MS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ımp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elemente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item</a:t>
            </a:r>
            <a:r>
              <a:rPr dirty="0" sz="1100" spc="25" i="1">
                <a:latin typeface="Trebuchet MS"/>
                <a:cs typeface="Trebuchet MS"/>
              </a:rPr>
              <a:t>s</a:t>
            </a:r>
            <a:r>
              <a:rPr dirty="0" sz="1100" spc="-45">
                <a:latin typeface="Tahoma"/>
                <a:cs typeface="Tahoma"/>
              </a:rPr>
              <a:t>);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5">
                <a:latin typeface="Tahoma"/>
                <a:cs typeface="Tahoma"/>
              </a:rPr>
              <a:t>rser</a:t>
            </a:r>
            <a:endParaRPr sz="1100">
              <a:latin typeface="Tahoma"/>
              <a:cs typeface="Tahoma"/>
            </a:endParaRPr>
          </a:p>
          <a:p>
            <a:pPr marL="160655" marR="10287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splitting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7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simp</a:t>
            </a:r>
            <a:r>
              <a:rPr dirty="0" sz="1100" spc="-30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rsing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ımp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elemente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5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cont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racter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ractere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des</a:t>
            </a:r>
            <a:r>
              <a:rPr dirty="0" sz="1100" spc="-8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ito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(sep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ampuri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field </a:t>
            </a:r>
            <a:r>
              <a:rPr dirty="0" sz="1100" spc="-60" i="1">
                <a:latin typeface="Trebuchet MS"/>
                <a:cs typeface="Trebuchet MS"/>
              </a:rPr>
              <a:t>sep</a:t>
            </a:r>
            <a:r>
              <a:rPr dirty="0" sz="1100" spc="-95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rat</a:t>
            </a:r>
            <a:r>
              <a:rPr dirty="0" sz="1100" spc="-110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deserializ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50">
                <a:latin typeface="Tahoma"/>
                <a:cs typeface="Tahoma"/>
              </a:rPr>
              <a:t>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generalis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refe</a:t>
            </a:r>
            <a:r>
              <a:rPr dirty="0" sz="1100" spc="-6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transf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datel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structuri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-14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(liste,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y-uri,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etc.);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opusul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seriali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arii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14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22015">
              <a:lnSpc>
                <a:spcPct val="100000"/>
              </a:lnSpc>
            </a:pPr>
            <a:r>
              <a:rPr dirty="0" spc="-35"/>
              <a:t>Date</a:t>
            </a:r>
            <a:r>
              <a:rPr dirty="0" spc="15"/>
              <a:t> </a:t>
            </a:r>
            <a:r>
              <a:rPr dirty="0" spc="-35"/>
              <a:t>ta</a:t>
            </a:r>
            <a:r>
              <a:rPr dirty="0" spc="-15"/>
              <a:t>b</a:t>
            </a:r>
            <a:r>
              <a:rPr dirty="0" spc="-55"/>
              <a:t>el</a:t>
            </a:r>
            <a:r>
              <a:rPr dirty="0" spc="-11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3495"/>
            <a:ext cx="362902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linii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r</a:t>
            </a:r>
            <a:r>
              <a:rPr dirty="0" sz="1100" spc="-110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w</a:t>
            </a:r>
            <a:r>
              <a:rPr dirty="0" sz="1100" spc="4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coloane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0" i="1">
                <a:latin typeface="Trebuchet MS"/>
                <a:cs typeface="Trebuchet MS"/>
              </a:rPr>
              <a:t>column</a:t>
            </a:r>
            <a:r>
              <a:rPr dirty="0" sz="1100" spc="4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ampuri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coloane):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90" i="1">
                <a:latin typeface="Trebuchet MS"/>
                <a:cs typeface="Trebuchet MS"/>
              </a:rPr>
              <a:t>field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sep</a:t>
            </a:r>
            <a:r>
              <a:rPr dirty="0" sz="1100" spc="-95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rat</a:t>
            </a:r>
            <a:r>
              <a:rPr dirty="0" sz="1100" spc="-110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linii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racterul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newline</a:t>
            </a:r>
            <a:r>
              <a:rPr dirty="0" sz="1100" spc="105" i="1">
                <a:latin typeface="Trebuchet MS"/>
                <a:cs typeface="Trebuchet MS"/>
              </a:rPr>
              <a:t> </a:t>
            </a:r>
            <a:r>
              <a:rPr dirty="0" sz="1100" spc="-20">
                <a:latin typeface="Tahoma"/>
                <a:cs typeface="Tahoma"/>
              </a:rPr>
              <a:t>(linie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no</a:t>
            </a:r>
            <a:r>
              <a:rPr dirty="0" sz="1100" spc="-65">
                <a:latin typeface="Tahoma"/>
                <a:cs typeface="Tahoma"/>
              </a:rPr>
              <a:t>u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35" i="1">
                <a:latin typeface="Arial"/>
                <a:cs typeface="Arial"/>
              </a:rPr>
              <a:t>\</a:t>
            </a:r>
            <a:r>
              <a:rPr dirty="0" sz="1100" spc="-40">
                <a:latin typeface="Arial"/>
                <a:cs typeface="Arial"/>
              </a:rPr>
              <a:t>n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51435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rs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refe</a:t>
            </a:r>
            <a:r>
              <a:rPr dirty="0" sz="1100" spc="-6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ım</a:t>
            </a:r>
            <a:r>
              <a:rPr dirty="0" sz="1100" spc="-50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irea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ampuril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r/coloanel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linie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splitting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15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5750">
              <a:lnSpc>
                <a:spcPct val="100000"/>
              </a:lnSpc>
            </a:pPr>
            <a:r>
              <a:rPr dirty="0" spc="-70"/>
              <a:t>Sep</a:t>
            </a:r>
            <a:r>
              <a:rPr dirty="0" spc="-100"/>
              <a:t>a</a:t>
            </a:r>
            <a:r>
              <a:rPr dirty="0" spc="-35"/>
              <a:t>rat</a:t>
            </a:r>
            <a:r>
              <a:rPr dirty="0" spc="-85"/>
              <a:t>o</a:t>
            </a:r>
            <a:r>
              <a:rPr dirty="0" spc="-40"/>
              <a:t>r</a:t>
            </a:r>
            <a:r>
              <a:rPr dirty="0" spc="-35"/>
              <a:t>ul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0"/>
              <a:t>c</a:t>
            </a:r>
            <a:r>
              <a:rPr dirty="0" spc="-650"/>
              <a:t>ˆ</a:t>
            </a:r>
            <a:r>
              <a:rPr dirty="0" spc="-55"/>
              <a:t>ampuri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29678"/>
            <a:ext cx="3469004" cy="1902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 i="1">
                <a:latin typeface="Trebuchet MS"/>
                <a:cs typeface="Trebuchet MS"/>
              </a:rPr>
              <a:t>field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sep</a:t>
            </a:r>
            <a:r>
              <a:rPr dirty="0" sz="1100" spc="-95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50" i="1">
                <a:latin typeface="Trebuchet MS"/>
                <a:cs typeface="Trebuchet MS"/>
              </a:rPr>
              <a:t>t</a:t>
            </a:r>
            <a:r>
              <a:rPr dirty="0" sz="1100" spc="-9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 i="1">
                <a:latin typeface="Trebuchet MS"/>
                <a:cs typeface="Trebuchet MS"/>
              </a:rPr>
              <a:t>field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delimiter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ımp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ampuri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linie</a:t>
            </a:r>
            <a:endParaRPr sz="1100">
              <a:latin typeface="Tahoma"/>
              <a:cs typeface="Tahoma"/>
            </a:endParaRPr>
          </a:p>
          <a:p>
            <a:pPr marL="160655" marR="10287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racter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(virgu</a:t>
            </a:r>
            <a:r>
              <a:rPr dirty="0" sz="1100" spc="-30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tab,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iu)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ractere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(semne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punctu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30">
                <a:latin typeface="Tahoma"/>
                <a:cs typeface="Tahoma"/>
              </a:rPr>
              <a:t>ie)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utilit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55">
                <a:latin typeface="Tahoma"/>
                <a:cs typeface="Tahoma"/>
              </a:rPr>
              <a:t>rele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fac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split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recizea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racterul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setul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ractere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op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iunea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5">
                <a:latin typeface="Arial"/>
                <a:cs typeface="Arial"/>
              </a:rPr>
              <a:t>-d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5">
                <a:latin typeface="Arial"/>
                <a:cs typeface="Arial"/>
              </a:rPr>
              <a:t>cut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op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iunea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>
                <a:latin typeface="Arial"/>
                <a:cs typeface="Arial"/>
              </a:rPr>
              <a:t>-F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Arial"/>
                <a:cs typeface="Arial"/>
              </a:rPr>
              <a:t>awk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op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iunea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5">
                <a:latin typeface="Arial"/>
                <a:cs typeface="Arial"/>
              </a:rPr>
              <a:t>-s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5">
                <a:latin typeface="Arial"/>
                <a:cs typeface="Arial"/>
              </a:rPr>
              <a:t>sort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50">
                <a:latin typeface="Arial"/>
                <a:cs typeface="Arial"/>
              </a:rPr>
              <a:t>string.split()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Python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40">
                <a:latin typeface="Arial"/>
                <a:cs typeface="Arial"/>
              </a:rPr>
              <a:t>String.split()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Java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16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57575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110">
                <a:latin typeface="Courier New"/>
                <a:cs typeface="Courier New"/>
              </a:rPr>
              <a:t>cut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692325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84745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10116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088464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139264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736559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787353"/>
            <a:ext cx="50749" cy="313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891738"/>
            <a:ext cx="3989704" cy="260350"/>
          </a:xfrm>
          <a:custGeom>
            <a:avLst/>
            <a:gdLst/>
            <a:ahLst/>
            <a:cxnLst/>
            <a:rect l="l" t="t" r="r" b="b"/>
            <a:pathLst>
              <a:path w="3989704" h="260350">
                <a:moveTo>
                  <a:pt x="3989654" y="0"/>
                </a:moveTo>
                <a:lnTo>
                  <a:pt x="0" y="0"/>
                </a:lnTo>
                <a:lnTo>
                  <a:pt x="0" y="209425"/>
                </a:lnTo>
                <a:lnTo>
                  <a:pt x="4008" y="229150"/>
                </a:lnTo>
                <a:lnTo>
                  <a:pt x="14922" y="245303"/>
                </a:lnTo>
                <a:lnTo>
                  <a:pt x="31075" y="256217"/>
                </a:lnTo>
                <a:lnTo>
                  <a:pt x="50800" y="260225"/>
                </a:lnTo>
                <a:lnTo>
                  <a:pt x="3938854" y="260225"/>
                </a:lnTo>
                <a:lnTo>
                  <a:pt x="3958579" y="256217"/>
                </a:lnTo>
                <a:lnTo>
                  <a:pt x="3974732" y="245303"/>
                </a:lnTo>
                <a:lnTo>
                  <a:pt x="3985646" y="229150"/>
                </a:lnTo>
                <a:lnTo>
                  <a:pt x="3989654" y="2094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774653"/>
            <a:ext cx="0" cy="346075"/>
          </a:xfrm>
          <a:custGeom>
            <a:avLst/>
            <a:gdLst/>
            <a:ahLst/>
            <a:cxnLst/>
            <a:rect l="l" t="t" r="r" b="b"/>
            <a:pathLst>
              <a:path w="0" h="346075">
                <a:moveTo>
                  <a:pt x="0" y="3455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7619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7492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736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30389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457538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702814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690113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740914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348128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398928"/>
            <a:ext cx="50749" cy="303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501823"/>
            <a:ext cx="3989704" cy="252095"/>
          </a:xfrm>
          <a:custGeom>
            <a:avLst/>
            <a:gdLst/>
            <a:ahLst/>
            <a:cxnLst/>
            <a:rect l="l" t="t" r="r" b="b"/>
            <a:pathLst>
              <a:path w="3989704" h="252094">
                <a:moveTo>
                  <a:pt x="3989654" y="0"/>
                </a:moveTo>
                <a:lnTo>
                  <a:pt x="0" y="0"/>
                </a:lnTo>
                <a:lnTo>
                  <a:pt x="0" y="200990"/>
                </a:lnTo>
                <a:lnTo>
                  <a:pt x="4008" y="220714"/>
                </a:lnTo>
                <a:lnTo>
                  <a:pt x="14922" y="236867"/>
                </a:lnTo>
                <a:lnTo>
                  <a:pt x="31075" y="247782"/>
                </a:lnTo>
                <a:lnTo>
                  <a:pt x="50800" y="251790"/>
                </a:lnTo>
                <a:lnTo>
                  <a:pt x="3938854" y="251790"/>
                </a:lnTo>
                <a:lnTo>
                  <a:pt x="3958579" y="247782"/>
                </a:lnTo>
                <a:lnTo>
                  <a:pt x="3974732" y="236867"/>
                </a:lnTo>
                <a:lnTo>
                  <a:pt x="3985646" y="220714"/>
                </a:lnTo>
                <a:lnTo>
                  <a:pt x="3989654" y="2009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386228"/>
            <a:ext cx="0" cy="335915"/>
          </a:xfrm>
          <a:custGeom>
            <a:avLst/>
            <a:gdLst/>
            <a:ahLst/>
            <a:cxnLst/>
            <a:rect l="l" t="t" r="r" b="b"/>
            <a:pathLst>
              <a:path w="0" h="335914">
                <a:moveTo>
                  <a:pt x="0" y="335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373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360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348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821258"/>
            <a:ext cx="3883660" cy="180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avantaj: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simplitate</a:t>
            </a:r>
            <a:endParaRPr sz="1100">
              <a:latin typeface="Tahoma"/>
              <a:cs typeface="Tahoma"/>
            </a:endParaRPr>
          </a:p>
          <a:p>
            <a:pPr marL="289560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dezavantaj: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singu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racter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ost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split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ampuri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set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50">
                <a:latin typeface="Tahoma"/>
                <a:cs typeface="Tahoma"/>
              </a:rPr>
              <a:t>tere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20">
                <a:solidFill>
                  <a:srgbClr val="FFFFFF"/>
                </a:solidFill>
                <a:latin typeface="Trebuchet MS"/>
                <a:cs typeface="Trebuchet MS"/>
              </a:rPr>
              <a:t>Ob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inerea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numelui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utilizat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110">
                <a:solidFill>
                  <a:srgbClr val="FFFFFF"/>
                </a:solidFill>
                <a:latin typeface="PMingLiU"/>
                <a:cs typeface="PMingLiU"/>
              </a:rPr>
              <a:t>/etc/passwd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 spc="-60">
                <a:latin typeface="Courier New"/>
                <a:cs typeface="Courier New"/>
              </a:rPr>
              <a:t>cut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’:’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/etc/pas</a:t>
            </a:r>
            <a:r>
              <a:rPr dirty="0" sz="800" spc="-65">
                <a:latin typeface="Courier New"/>
                <a:cs typeface="Courier New"/>
              </a:rPr>
              <a:t>s</a:t>
            </a:r>
            <a:r>
              <a:rPr dirty="0" sz="800" spc="-60">
                <a:latin typeface="Courier New"/>
                <a:cs typeface="Courier New"/>
              </a:rPr>
              <a:t>wd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20">
                <a:solidFill>
                  <a:srgbClr val="FFFFFF"/>
                </a:solidFill>
                <a:latin typeface="Trebuchet MS"/>
                <a:cs typeface="Trebuchet MS"/>
              </a:rPr>
              <a:t>Ob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inerea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unei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coloane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dintr-un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65">
                <a:solidFill>
                  <a:srgbClr val="FFFFFF"/>
                </a:solidFill>
                <a:latin typeface="Trebuchet MS"/>
                <a:cs typeface="Trebuchet MS"/>
              </a:rPr>
              <a:t>CSV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800" spc="-60">
                <a:latin typeface="Courier New"/>
                <a:cs typeface="Courier New"/>
              </a:rPr>
              <a:t>cut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’,’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3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students</a:t>
            </a:r>
            <a:r>
              <a:rPr dirty="0" sz="800" spc="-65">
                <a:latin typeface="Courier New"/>
                <a:cs typeface="Courier New"/>
              </a:rPr>
              <a:t>.</a:t>
            </a:r>
            <a:r>
              <a:rPr dirty="0" sz="800" spc="-60">
                <a:latin typeface="Courier New"/>
                <a:cs typeface="Courier New"/>
              </a:rPr>
              <a:t>csv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11,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Prelucr</a:t>
            </a:r>
            <a:r>
              <a:rPr dirty="0" spc="-25">
                <a:hlinkClick r:id="rId15" action="ppaction://hlinksldjump"/>
              </a:rPr>
              <a:t>a</a:t>
            </a:r>
            <a:r>
              <a:rPr dirty="0" spc="-20">
                <a:hlinkClick r:id="rId15" action="ppaction://hlinksldjump"/>
              </a:rPr>
              <a:t>rea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datel</a:t>
            </a:r>
            <a:r>
              <a:rPr dirty="0" spc="-20">
                <a:hlinkClick r:id="rId15" action="ppaction://hlinksldjump"/>
              </a:rPr>
              <a:t>o</a:t>
            </a:r>
            <a:r>
              <a:rPr dirty="0" spc="10">
                <a:hlinkClick r:id="rId15" action="ppaction://hlinksldjump"/>
              </a:rPr>
              <a:t>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17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10840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110">
                <a:latin typeface="Courier New"/>
                <a:cs typeface="Courier New"/>
              </a:rPr>
              <a:t>while</a:t>
            </a:r>
            <a:r>
              <a:rPr dirty="0" spc="-105">
                <a:latin typeface="Courier New"/>
                <a:cs typeface="Courier New"/>
              </a:rPr>
              <a:t> </a:t>
            </a:r>
            <a:r>
              <a:rPr dirty="0" spc="-114">
                <a:latin typeface="Courier New"/>
                <a:cs typeface="Courier New"/>
              </a:rPr>
              <a:t>r</a:t>
            </a:r>
            <a:r>
              <a:rPr dirty="0" spc="-110">
                <a:latin typeface="Courier New"/>
                <a:cs typeface="Courier New"/>
              </a:rPr>
              <a:t>ead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122451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27609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12236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10966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160460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166685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217470"/>
            <a:ext cx="50749" cy="904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320365"/>
            <a:ext cx="3989704" cy="852805"/>
          </a:xfrm>
          <a:custGeom>
            <a:avLst/>
            <a:gdLst/>
            <a:ahLst/>
            <a:cxnLst/>
            <a:rect l="l" t="t" r="r" b="b"/>
            <a:pathLst>
              <a:path w="3989704" h="852805">
                <a:moveTo>
                  <a:pt x="3989654" y="0"/>
                </a:moveTo>
                <a:lnTo>
                  <a:pt x="0" y="0"/>
                </a:lnTo>
                <a:lnTo>
                  <a:pt x="0" y="801994"/>
                </a:lnTo>
                <a:lnTo>
                  <a:pt x="4008" y="821719"/>
                </a:lnTo>
                <a:lnTo>
                  <a:pt x="14922" y="837872"/>
                </a:lnTo>
                <a:lnTo>
                  <a:pt x="31075" y="848786"/>
                </a:lnTo>
                <a:lnTo>
                  <a:pt x="50800" y="852795"/>
                </a:lnTo>
                <a:lnTo>
                  <a:pt x="3938854" y="852795"/>
                </a:lnTo>
                <a:lnTo>
                  <a:pt x="3958579" y="848786"/>
                </a:lnTo>
                <a:lnTo>
                  <a:pt x="3974732" y="837872"/>
                </a:lnTo>
                <a:lnTo>
                  <a:pt x="3985646" y="821719"/>
                </a:lnTo>
                <a:lnTo>
                  <a:pt x="3989654" y="80199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204770"/>
            <a:ext cx="0" cy="937260"/>
          </a:xfrm>
          <a:custGeom>
            <a:avLst/>
            <a:gdLst/>
            <a:ahLst/>
            <a:cxnLst/>
            <a:rect l="l" t="t" r="r" b="b"/>
            <a:pathLst>
              <a:path w="0" h="937260">
                <a:moveTo>
                  <a:pt x="0" y="9366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920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793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666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30295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456611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3182670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3169970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3220771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347188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397981"/>
            <a:ext cx="50749" cy="7846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500877"/>
            <a:ext cx="3989704" cy="732790"/>
          </a:xfrm>
          <a:custGeom>
            <a:avLst/>
            <a:gdLst/>
            <a:ahLst/>
            <a:cxnLst/>
            <a:rect l="l" t="t" r="r" b="b"/>
            <a:pathLst>
              <a:path w="3989704" h="732789">
                <a:moveTo>
                  <a:pt x="3989654" y="0"/>
                </a:moveTo>
                <a:lnTo>
                  <a:pt x="0" y="0"/>
                </a:lnTo>
                <a:lnTo>
                  <a:pt x="0" y="681793"/>
                </a:lnTo>
                <a:lnTo>
                  <a:pt x="4008" y="701517"/>
                </a:lnTo>
                <a:lnTo>
                  <a:pt x="14922" y="717670"/>
                </a:lnTo>
                <a:lnTo>
                  <a:pt x="31075" y="728585"/>
                </a:lnTo>
                <a:lnTo>
                  <a:pt x="50800" y="732593"/>
                </a:lnTo>
                <a:lnTo>
                  <a:pt x="3938854" y="732593"/>
                </a:lnTo>
                <a:lnTo>
                  <a:pt x="3958579" y="728585"/>
                </a:lnTo>
                <a:lnTo>
                  <a:pt x="3974732" y="717670"/>
                </a:lnTo>
                <a:lnTo>
                  <a:pt x="3985646" y="701517"/>
                </a:lnTo>
                <a:lnTo>
                  <a:pt x="3989654" y="68179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385281"/>
            <a:ext cx="0" cy="816610"/>
          </a:xfrm>
          <a:custGeom>
            <a:avLst/>
            <a:gdLst/>
            <a:ahLst/>
            <a:cxnLst/>
            <a:rect l="l" t="t" r="r" b="b"/>
            <a:pathLst>
              <a:path w="0" h="816610">
                <a:moveTo>
                  <a:pt x="0" y="8164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372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359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347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466674"/>
            <a:ext cx="3789679" cy="2640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Arial"/>
                <a:cs typeface="Arial"/>
              </a:rPr>
              <a:t>avantaj: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coman</a:t>
            </a:r>
            <a:r>
              <a:rPr dirty="0" sz="800" spc="-25">
                <a:latin typeface="Arial"/>
                <a:cs typeface="Arial"/>
              </a:rPr>
              <a:t>d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inter</a:t>
            </a:r>
            <a:r>
              <a:rPr dirty="0" sz="800" spc="-5">
                <a:latin typeface="Arial"/>
                <a:cs typeface="Arial"/>
              </a:rPr>
              <a:t>n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160">
                <a:latin typeface="Arial"/>
                <a:cs typeface="Arial"/>
              </a:rPr>
              <a:t>ˆ</a:t>
            </a:r>
            <a:r>
              <a:rPr dirty="0" sz="800" spc="-15">
                <a:latin typeface="Arial"/>
                <a:cs typeface="Arial"/>
              </a:rPr>
              <a:t>ın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shell,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flexibi</a:t>
            </a:r>
            <a:r>
              <a:rPr dirty="0" sz="800" spc="-10">
                <a:latin typeface="Arial"/>
                <a:cs typeface="Arial"/>
              </a:rPr>
              <a:t>l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15">
                <a:latin typeface="Arial"/>
                <a:cs typeface="Arial"/>
              </a:rPr>
              <a:t>a,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</a:t>
            </a:r>
            <a:r>
              <a:rPr dirty="0" sz="800" spc="-30">
                <a:latin typeface="Arial"/>
                <a:cs typeface="Arial"/>
              </a:rPr>
              <a:t>o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75">
                <a:latin typeface="Arial"/>
                <a:cs typeface="Arial"/>
              </a:rPr>
              <a:t>t</a:t>
            </a:r>
            <a:r>
              <a:rPr dirty="0" sz="800" spc="-70">
                <a:latin typeface="Arial"/>
                <a:cs typeface="Arial"/>
              </a:rPr>
              <a:t>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fi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folosi</a:t>
            </a:r>
            <a:r>
              <a:rPr dirty="0" sz="800" spc="-5">
                <a:latin typeface="Arial"/>
                <a:cs typeface="Arial"/>
              </a:rPr>
              <a:t>t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160">
                <a:latin typeface="Arial"/>
                <a:cs typeface="Arial"/>
              </a:rPr>
              <a:t>ˆ</a:t>
            </a:r>
            <a:r>
              <a:rPr dirty="0" sz="800" spc="-15">
                <a:latin typeface="Arial"/>
                <a:cs typeface="Arial"/>
              </a:rPr>
              <a:t>ın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scripturi</a:t>
            </a:r>
            <a:endParaRPr sz="8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1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Arial"/>
                <a:cs typeface="Arial"/>
              </a:rPr>
              <a:t>dezavantaj: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sep</a:t>
            </a:r>
            <a:r>
              <a:rPr dirty="0" sz="800" spc="-75">
                <a:latin typeface="Arial"/>
                <a:cs typeface="Arial"/>
              </a:rPr>
              <a:t>a</a:t>
            </a:r>
            <a:r>
              <a:rPr dirty="0" sz="800" spc="10">
                <a:latin typeface="Arial"/>
                <a:cs typeface="Arial"/>
              </a:rPr>
              <a:t>rat</a:t>
            </a:r>
            <a:r>
              <a:rPr dirty="0" sz="800" spc="-15">
                <a:latin typeface="Arial"/>
                <a:cs typeface="Arial"/>
              </a:rPr>
              <a:t>o</a:t>
            </a:r>
            <a:r>
              <a:rPr dirty="0" sz="800" spc="10">
                <a:latin typeface="Arial"/>
                <a:cs typeface="Arial"/>
              </a:rPr>
              <a:t>rul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c</a:t>
            </a:r>
            <a:r>
              <a:rPr dirty="0" sz="800" spc="-260">
                <a:latin typeface="Arial"/>
                <a:cs typeface="Arial"/>
              </a:rPr>
              <a:t>ˆ</a:t>
            </a:r>
            <a:r>
              <a:rPr dirty="0" sz="800" spc="-5">
                <a:latin typeface="Arial"/>
                <a:cs typeface="Arial"/>
              </a:rPr>
              <a:t>ampuri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nu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</a:t>
            </a:r>
            <a:r>
              <a:rPr dirty="0" sz="800" spc="-15">
                <a:latin typeface="Arial"/>
                <a:cs typeface="Arial"/>
              </a:rPr>
              <a:t>oate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fi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ex</a:t>
            </a:r>
            <a:r>
              <a:rPr dirty="0" sz="800" spc="-55">
                <a:latin typeface="Arial"/>
                <a:cs typeface="Arial"/>
              </a:rPr>
              <a:t>p</a:t>
            </a:r>
            <a:r>
              <a:rPr dirty="0" sz="800" spc="-35">
                <a:latin typeface="Arial"/>
                <a:cs typeface="Arial"/>
              </a:rPr>
              <a:t>resie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regula</a:t>
            </a:r>
            <a:r>
              <a:rPr dirty="0" sz="800" spc="-15">
                <a:latin typeface="Arial"/>
                <a:cs typeface="Arial"/>
              </a:rPr>
              <a:t>t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 marL="289560" marR="215265" indent="-148590">
              <a:lnSpc>
                <a:spcPts val="950"/>
              </a:lnSpc>
              <a:spcBef>
                <a:spcPts val="1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Arial"/>
                <a:cs typeface="Arial"/>
              </a:rPr>
              <a:t>folose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te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IFS</a:t>
            </a:r>
            <a:r>
              <a:rPr dirty="0" sz="800" spc="-200">
                <a:latin typeface="Courier New"/>
                <a:cs typeface="Courier New"/>
              </a:rPr>
              <a:t> </a:t>
            </a:r>
            <a:r>
              <a:rPr dirty="0" sz="800" spc="60">
                <a:latin typeface="Arial"/>
                <a:cs typeface="Arial"/>
              </a:rPr>
              <a:t>(</a:t>
            </a:r>
            <a:r>
              <a:rPr dirty="0" sz="800" spc="10" i="1">
                <a:latin typeface="Arial"/>
                <a:cs typeface="Arial"/>
              </a:rPr>
              <a:t>Input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Field</a:t>
            </a:r>
            <a:r>
              <a:rPr dirty="0" sz="800" spc="55" i="1">
                <a:latin typeface="Arial"/>
                <a:cs typeface="Arial"/>
              </a:rPr>
              <a:t> </a:t>
            </a:r>
            <a:r>
              <a:rPr dirty="0" sz="800" spc="-50" i="1">
                <a:latin typeface="Arial"/>
                <a:cs typeface="Arial"/>
              </a:rPr>
              <a:t>Sep</a:t>
            </a:r>
            <a:r>
              <a:rPr dirty="0" sz="800" spc="-65" i="1">
                <a:latin typeface="Arial"/>
                <a:cs typeface="Arial"/>
              </a:rPr>
              <a:t>a</a:t>
            </a:r>
            <a:r>
              <a:rPr dirty="0" sz="800" spc="10" i="1">
                <a:latin typeface="Arial"/>
                <a:cs typeface="Arial"/>
              </a:rPr>
              <a:t>rat</a:t>
            </a:r>
            <a:r>
              <a:rPr dirty="0" sz="800" spc="-15" i="1">
                <a:latin typeface="Arial"/>
                <a:cs typeface="Arial"/>
              </a:rPr>
              <a:t>o</a:t>
            </a:r>
            <a:r>
              <a:rPr dirty="0" sz="800" spc="20" i="1">
                <a:latin typeface="Arial"/>
                <a:cs typeface="Arial"/>
              </a:rPr>
              <a:t>r</a:t>
            </a:r>
            <a:r>
              <a:rPr dirty="0" sz="800" spc="-135" i="1">
                <a:latin typeface="Arial"/>
                <a:cs typeface="Arial"/>
              </a:rPr>
              <a:t> </a:t>
            </a:r>
            <a:r>
              <a:rPr dirty="0" sz="800" spc="35">
                <a:latin typeface="Arial"/>
                <a:cs typeface="Arial"/>
              </a:rPr>
              <a:t>):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v</a:t>
            </a:r>
            <a:r>
              <a:rPr dirty="0" sz="800" spc="-55">
                <a:latin typeface="Arial"/>
                <a:cs typeface="Arial"/>
              </a:rPr>
              <a:t>a</a:t>
            </a:r>
            <a:r>
              <a:rPr dirty="0" sz="800" spc="5">
                <a:latin typeface="Arial"/>
                <a:cs typeface="Arial"/>
              </a:rPr>
              <a:t>riabi</a:t>
            </a:r>
            <a:r>
              <a:rPr dirty="0" sz="800" spc="-5">
                <a:latin typeface="Arial"/>
                <a:cs typeface="Arial"/>
              </a:rPr>
              <a:t>l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inter</a:t>
            </a:r>
            <a:r>
              <a:rPr dirty="0" sz="800" spc="-5">
                <a:latin typeface="Arial"/>
                <a:cs typeface="Arial"/>
              </a:rPr>
              <a:t>n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</a:t>
            </a:r>
            <a:r>
              <a:rPr dirty="0" sz="800">
                <a:latin typeface="Arial"/>
                <a:cs typeface="Arial"/>
              </a:rPr>
              <a:t>entru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160">
                <a:latin typeface="Arial"/>
                <a:cs typeface="Arial"/>
              </a:rPr>
              <a:t>ˆ</a:t>
            </a:r>
            <a:r>
              <a:rPr dirty="0" sz="800" spc="-10">
                <a:latin typeface="Arial"/>
                <a:cs typeface="Arial"/>
              </a:rPr>
              <a:t>ım</a:t>
            </a:r>
            <a:r>
              <a:rPr dirty="0" sz="800" spc="-20">
                <a:latin typeface="Arial"/>
                <a:cs typeface="Arial"/>
              </a:rPr>
              <a:t>p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20">
                <a:latin typeface="Arial"/>
                <a:cs typeface="Arial"/>
              </a:rPr>
              <a:t>r</a:t>
            </a:r>
            <a:r>
              <a:rPr dirty="0" sz="800" spc="-150">
                <a:latin typeface="Arial"/>
                <a:cs typeface="Arial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9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irea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c</a:t>
            </a:r>
            <a:r>
              <a:rPr dirty="0" sz="800" spc="-260">
                <a:latin typeface="Arial"/>
                <a:cs typeface="Arial"/>
              </a:rPr>
              <a:t>ˆ</a:t>
            </a:r>
            <a:r>
              <a:rPr dirty="0" sz="800">
                <a:latin typeface="Arial"/>
                <a:cs typeface="Arial"/>
              </a:rPr>
              <a:t>ampuril</a:t>
            </a:r>
            <a:r>
              <a:rPr dirty="0" sz="800" spc="-25">
                <a:latin typeface="Arial"/>
                <a:cs typeface="Arial"/>
              </a:rPr>
              <a:t>o</a:t>
            </a:r>
            <a:r>
              <a:rPr dirty="0" sz="800" spc="15">
                <a:latin typeface="Arial"/>
                <a:cs typeface="Arial"/>
              </a:rPr>
              <a:t>r;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implicit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5">
                <a:latin typeface="Arial"/>
                <a:cs typeface="Arial"/>
              </a:rPr>
              <a:t>spa</a:t>
            </a:r>
            <a:r>
              <a:rPr dirty="0" sz="800" spc="-150">
                <a:latin typeface="Arial"/>
                <a:cs typeface="Arial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9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ii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al</a:t>
            </a:r>
            <a:r>
              <a:rPr dirty="0" sz="800" spc="5">
                <a:latin typeface="Arial"/>
                <a:cs typeface="Arial"/>
              </a:rPr>
              <a:t>b</a:t>
            </a:r>
            <a:r>
              <a:rPr dirty="0" sz="800" spc="-70">
                <a:latin typeface="Arial"/>
                <a:cs typeface="Arial"/>
              </a:rPr>
              <a:t>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(spa</a:t>
            </a:r>
            <a:r>
              <a:rPr dirty="0" sz="800" spc="-150">
                <a:latin typeface="Arial"/>
                <a:cs typeface="Arial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9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iu,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tab,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5" i="1">
                <a:latin typeface="Arial"/>
                <a:cs typeface="Arial"/>
              </a:rPr>
              <a:t>newlin</a:t>
            </a:r>
            <a:r>
              <a:rPr dirty="0" sz="800" spc="35" i="1">
                <a:latin typeface="Arial"/>
                <a:cs typeface="Arial"/>
              </a:rPr>
              <a:t>e</a:t>
            </a:r>
            <a:r>
              <a:rPr dirty="0" sz="800" spc="6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Afi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numel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stude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il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au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nota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este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40"/>
              </a:spcBef>
            </a:pPr>
            <a:r>
              <a:rPr dirty="0" sz="800" spc="-60">
                <a:latin typeface="Courier New"/>
                <a:cs typeface="Courier New"/>
              </a:rPr>
              <a:t>IFS=’,’</a:t>
            </a:r>
            <a:endParaRPr sz="800">
              <a:latin typeface="Courier New"/>
              <a:cs typeface="Courier New"/>
            </a:endParaRPr>
          </a:p>
          <a:p>
            <a:pPr marL="227329" marR="2048510" indent="-215265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while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read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name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grade;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r>
              <a:rPr dirty="0" sz="800" spc="-60">
                <a:latin typeface="Courier New"/>
                <a:cs typeface="Courier New"/>
              </a:rPr>
              <a:t> 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"$grade"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-gt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7;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5">
                <a:latin typeface="Courier New"/>
                <a:cs typeface="Courier New"/>
              </a:rPr>
              <a:t>t</a:t>
            </a:r>
            <a:r>
              <a:rPr dirty="0" sz="800" spc="-60">
                <a:latin typeface="Courier New"/>
                <a:cs typeface="Courier New"/>
              </a:rPr>
              <a:t>hen</a:t>
            </a:r>
            <a:endParaRPr sz="800">
              <a:latin typeface="Courier New"/>
              <a:cs typeface="Courier New"/>
            </a:endParaRPr>
          </a:p>
          <a:p>
            <a:pPr marL="442595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"Student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$name,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from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received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grade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$grade."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done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&lt;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students.csv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Afi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mesajel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loggi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ng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ianu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rie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40"/>
              </a:spcBef>
            </a:pPr>
            <a:r>
              <a:rPr dirty="0" sz="800" spc="-60">
                <a:latin typeface="Courier New"/>
                <a:cs typeface="Courier New"/>
              </a:rPr>
              <a:t>while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read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day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month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rest;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endParaRPr sz="800">
              <a:latin typeface="Courier New"/>
              <a:cs typeface="Courier New"/>
            </a:endParaRPr>
          </a:p>
          <a:p>
            <a:pPr marL="442595" marR="1887855" indent="-215265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"$month"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==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"Jan";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then</a:t>
            </a:r>
            <a:r>
              <a:rPr dirty="0" sz="800" spc="-60">
                <a:latin typeface="Courier New"/>
                <a:cs typeface="Courier New"/>
              </a:rPr>
              <a:t> 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"$day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$month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$rest"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done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&lt;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/var/log/syslog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11,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Prelucr</a:t>
            </a:r>
            <a:r>
              <a:rPr dirty="0" spc="-25">
                <a:hlinkClick r:id="rId15" action="ppaction://hlinksldjump"/>
              </a:rPr>
              <a:t>a</a:t>
            </a:r>
            <a:r>
              <a:rPr dirty="0" spc="-20">
                <a:hlinkClick r:id="rId15" action="ppaction://hlinksldjump"/>
              </a:rPr>
              <a:t>rea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datel</a:t>
            </a:r>
            <a:r>
              <a:rPr dirty="0" spc="-20">
                <a:hlinkClick r:id="rId15" action="ppaction://hlinksldjump"/>
              </a:rPr>
              <a:t>o</a:t>
            </a:r>
            <a:r>
              <a:rPr dirty="0" spc="10">
                <a:hlinkClick r:id="rId15" action="ppaction://hlinksldjump"/>
              </a:rPr>
              <a:t>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51860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110"/>
              <a:t>a</a:t>
            </a:r>
            <a:r>
              <a:rPr dirty="0" spc="-65"/>
              <a:t>wk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600212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75385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00756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994865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045665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644446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695244"/>
            <a:ext cx="50749" cy="312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798139"/>
            <a:ext cx="3989704" cy="260350"/>
          </a:xfrm>
          <a:custGeom>
            <a:avLst/>
            <a:gdLst/>
            <a:ahLst/>
            <a:cxnLst/>
            <a:rect l="l" t="t" r="r" b="b"/>
            <a:pathLst>
              <a:path w="3989704" h="260350">
                <a:moveTo>
                  <a:pt x="3989654" y="0"/>
                </a:moveTo>
                <a:lnTo>
                  <a:pt x="0" y="0"/>
                </a:lnTo>
                <a:lnTo>
                  <a:pt x="0" y="209425"/>
                </a:lnTo>
                <a:lnTo>
                  <a:pt x="4008" y="229150"/>
                </a:lnTo>
                <a:lnTo>
                  <a:pt x="14922" y="245303"/>
                </a:lnTo>
                <a:lnTo>
                  <a:pt x="31075" y="256217"/>
                </a:lnTo>
                <a:lnTo>
                  <a:pt x="50800" y="260225"/>
                </a:lnTo>
                <a:lnTo>
                  <a:pt x="3938854" y="260225"/>
                </a:lnTo>
                <a:lnTo>
                  <a:pt x="3958579" y="256217"/>
                </a:lnTo>
                <a:lnTo>
                  <a:pt x="3974732" y="245303"/>
                </a:lnTo>
                <a:lnTo>
                  <a:pt x="3985646" y="229150"/>
                </a:lnTo>
                <a:lnTo>
                  <a:pt x="3989654" y="2094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682544"/>
            <a:ext cx="0" cy="344170"/>
          </a:xfrm>
          <a:custGeom>
            <a:avLst/>
            <a:gdLst/>
            <a:ahLst/>
            <a:cxnLst/>
            <a:rect l="l" t="t" r="r" b="b"/>
            <a:pathLst>
              <a:path w="0" h="344169">
                <a:moveTo>
                  <a:pt x="0" y="3440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6698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6571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6444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21029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363940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623273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610573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661374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254529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305329"/>
            <a:ext cx="50749" cy="3179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408224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4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292629"/>
            <a:ext cx="0" cy="349885"/>
          </a:xfrm>
          <a:custGeom>
            <a:avLst/>
            <a:gdLst/>
            <a:ahLst/>
            <a:cxnLst/>
            <a:rect l="l" t="t" r="r" b="b"/>
            <a:pathLst>
              <a:path w="0" h="349885">
                <a:moveTo>
                  <a:pt x="0" y="3496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2799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267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254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869754"/>
            <a:ext cx="3841115" cy="170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9560" marR="5080" indent="-148590">
              <a:lnSpc>
                <a:spcPct val="102699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avantaje: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flexibil,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ıntreg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limbaj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split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resii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regulate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dezavantaj: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complex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Afi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ın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coloanei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oi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rimei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coloane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dintr-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65">
                <a:solidFill>
                  <a:srgbClr val="FFFFFF"/>
                </a:solidFill>
                <a:latin typeface="Trebuchet MS"/>
                <a:cs typeface="Trebuchet MS"/>
              </a:rPr>
              <a:t>CSV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800" spc="-60">
                <a:latin typeface="Courier New"/>
                <a:cs typeface="Courier New"/>
              </a:rPr>
              <a:t>awk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’,’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’print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$2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","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$1;’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students.</a:t>
            </a:r>
            <a:r>
              <a:rPr dirty="0" sz="800" spc="-65">
                <a:latin typeface="Courier New"/>
                <a:cs typeface="Courier New"/>
              </a:rPr>
              <a:t>c</a:t>
            </a:r>
            <a:r>
              <a:rPr dirty="0" sz="800" spc="-60">
                <a:latin typeface="Courier New"/>
                <a:cs typeface="Courier New"/>
              </a:rPr>
              <a:t>sv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Afi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ın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centua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unei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oloane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rat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spa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800" spc="-60">
                <a:latin typeface="Courier New"/>
                <a:cs typeface="Courier New"/>
              </a:rPr>
              <a:t>awk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’[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75" i="1">
                <a:latin typeface="Meiryo"/>
                <a:cs typeface="Meiryo"/>
              </a:rPr>
              <a:t>\</a:t>
            </a:r>
            <a:r>
              <a:rPr dirty="0" sz="800" spc="-60">
                <a:latin typeface="Courier New"/>
                <a:cs typeface="Courier New"/>
              </a:rPr>
              <a:t>t]+’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’printf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"%4.2f%</a:t>
            </a:r>
            <a:r>
              <a:rPr dirty="0" sz="800" spc="-75" i="1">
                <a:latin typeface="Meiryo"/>
                <a:cs typeface="Meiryo"/>
              </a:rPr>
              <a:t>\</a:t>
            </a:r>
            <a:r>
              <a:rPr dirty="0" sz="800" spc="-60">
                <a:latin typeface="Courier New"/>
                <a:cs typeface="Courier New"/>
              </a:rPr>
              <a:t>n",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$3/100;’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results.txt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11,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Prelucr</a:t>
            </a:r>
            <a:r>
              <a:rPr dirty="0" spc="-25">
                <a:hlinkClick r:id="rId15" action="ppaction://hlinksldjump"/>
              </a:rPr>
              <a:t>a</a:t>
            </a:r>
            <a:r>
              <a:rPr dirty="0" spc="-20">
                <a:hlinkClick r:id="rId15" action="ppaction://hlinksldjump"/>
              </a:rPr>
              <a:t>rea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datel</a:t>
            </a:r>
            <a:r>
              <a:rPr dirty="0" spc="-20">
                <a:hlinkClick r:id="rId15" action="ppaction://hlinksldjump"/>
              </a:rPr>
              <a:t>o</a:t>
            </a:r>
            <a:r>
              <a:rPr dirty="0" spc="10">
                <a:hlinkClick r:id="rId15" action="ppaction://hlinksldjump"/>
              </a:rPr>
              <a:t>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1579">
              <a:lnSpc>
                <a:spcPct val="100000"/>
              </a:lnSpc>
            </a:pPr>
            <a:r>
              <a:rPr dirty="0" spc="-10"/>
              <a:t>Utiliz</a:t>
            </a:r>
            <a:r>
              <a:rPr dirty="0" spc="-5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6568"/>
            <a:ext cx="3347720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regul</a:t>
            </a:r>
            <a:r>
              <a:rPr dirty="0" sz="1100" spc="-110" i="1">
                <a:latin typeface="Trebuchet MS"/>
                <a:cs typeface="Trebuchet MS"/>
              </a:rPr>
              <a:t>a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ex</a:t>
            </a:r>
            <a:r>
              <a:rPr dirty="0" sz="1100" spc="-105" i="1">
                <a:latin typeface="Trebuchet MS"/>
                <a:cs typeface="Trebuchet MS"/>
              </a:rPr>
              <a:t>p</a:t>
            </a:r>
            <a:r>
              <a:rPr dirty="0" sz="1100" spc="-55" i="1">
                <a:latin typeface="Trebuchet MS"/>
                <a:cs typeface="Trebuchet MS"/>
              </a:rPr>
              <a:t>ressions</a:t>
            </a:r>
            <a:r>
              <a:rPr dirty="0" sz="1100" spc="114" i="1">
                <a:latin typeface="Trebuchet MS"/>
                <a:cs typeface="Trebuchet MS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regex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valid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int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(nu</a:t>
            </a:r>
            <a:r>
              <a:rPr dirty="0" sz="1100" spc="-7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telefon,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URL,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iabi</a:t>
            </a:r>
            <a:r>
              <a:rPr dirty="0" sz="1100" spc="-20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adre</a:t>
            </a:r>
            <a:r>
              <a:rPr dirty="0" sz="1100" spc="-7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95">
                <a:latin typeface="Tahoma"/>
                <a:cs typeface="Tahoma"/>
              </a:rPr>
              <a:t>M</a:t>
            </a:r>
            <a:r>
              <a:rPr dirty="0" sz="1100" spc="45">
                <a:latin typeface="Tahoma"/>
                <a:cs typeface="Tahoma"/>
              </a:rPr>
              <a:t>A</a:t>
            </a:r>
            <a:r>
              <a:rPr dirty="0" sz="1100" spc="10">
                <a:latin typeface="Tahoma"/>
                <a:cs typeface="Tahoma"/>
              </a:rPr>
              <a:t>C)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substituirea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resii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21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45385">
              <a:lnSpc>
                <a:spcPct val="100000"/>
              </a:lnSpc>
            </a:pPr>
            <a:r>
              <a:rPr dirty="0" spc="-50"/>
              <a:t>Probleme</a:t>
            </a:r>
            <a:r>
              <a:rPr dirty="0" spc="10"/>
              <a:t> </a:t>
            </a:r>
            <a:r>
              <a:rPr dirty="0" spc="-55"/>
              <a:t>cu</a:t>
            </a:r>
            <a:r>
              <a:rPr dirty="0" spc="15"/>
              <a:t> </a:t>
            </a:r>
            <a:r>
              <a:rPr dirty="0" spc="-80"/>
              <a:t>ex</a:t>
            </a:r>
            <a:r>
              <a:rPr dirty="0" spc="-120"/>
              <a:t>p</a:t>
            </a:r>
            <a:r>
              <a:rPr dirty="0" spc="-50"/>
              <a:t>resii</a:t>
            </a:r>
            <a:r>
              <a:rPr dirty="0" spc="10"/>
              <a:t> </a:t>
            </a:r>
            <a:r>
              <a:rPr dirty="0" spc="-60"/>
              <a:t>regulate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1020441"/>
            <a:ext cx="2721551" cy="1018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67827" y="2050897"/>
            <a:ext cx="87249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45">
                <a:latin typeface="Courier New"/>
                <a:cs typeface="Courier New"/>
                <a:hlinkClick r:id="rId4"/>
              </a:rPr>
              <a:t>http://xkcd.</a:t>
            </a:r>
            <a:r>
              <a:rPr dirty="0" sz="600" spc="-50">
                <a:latin typeface="Courier New"/>
                <a:cs typeface="Courier New"/>
                <a:hlinkClick r:id="rId4"/>
              </a:rPr>
              <a:t>c</a:t>
            </a:r>
            <a:r>
              <a:rPr dirty="0" sz="600" spc="-45">
                <a:latin typeface="Courier New"/>
                <a:cs typeface="Courier New"/>
                <a:hlinkClick r:id="rId4"/>
              </a:rPr>
              <a:t>om/1171/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9369" y="2419312"/>
            <a:ext cx="198945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  <a:hlinkClick r:id="rId5"/>
              </a:rPr>
              <a:t>http://www.twoproblems.com/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6" action="ppaction://hlinksldjump"/>
              </a:rPr>
              <a:t>Cursul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10">
                <a:hlinkClick r:id="rId6" action="ppaction://hlinksldjump"/>
              </a:rPr>
              <a:t>11,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5">
                <a:hlinkClick r:id="rId6" action="ppaction://hlinksldjump"/>
              </a:rPr>
              <a:t>Prelucr</a:t>
            </a:r>
            <a:r>
              <a:rPr dirty="0" spc="-25">
                <a:hlinkClick r:id="rId6" action="ppaction://hlinksldjump"/>
              </a:rPr>
              <a:t>a</a:t>
            </a:r>
            <a:r>
              <a:rPr dirty="0" spc="-20">
                <a:hlinkClick r:id="rId6" action="ppaction://hlinksldjump"/>
              </a:rPr>
              <a:t>rea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5">
                <a:hlinkClick r:id="rId6" action="ppaction://hlinksldjump"/>
              </a:rPr>
              <a:t>datel</a:t>
            </a:r>
            <a:r>
              <a:rPr dirty="0" spc="-20">
                <a:hlinkClick r:id="rId6" action="ppaction://hlinksldjump"/>
              </a:rPr>
              <a:t>o</a:t>
            </a:r>
            <a:r>
              <a:rPr dirty="0" spc="10">
                <a:hlinkClick r:id="rId6" action="ppaction://hlinksldjump"/>
              </a:rPr>
              <a:t>r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22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8110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9178" y="1313964"/>
            <a:ext cx="3868420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40" marR="43180" indent="-307975">
              <a:lnSpc>
                <a:spcPct val="102600"/>
              </a:lnSpc>
            </a:pPr>
            <a:r>
              <a:rPr dirty="0" sz="1100" spc="-35" i="1">
                <a:latin typeface="Trebuchet MS"/>
                <a:cs typeface="Trebuchet MS"/>
              </a:rPr>
              <a:t>Some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eople,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when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confronted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with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80" i="1">
                <a:latin typeface="Trebuchet MS"/>
                <a:cs typeface="Trebuchet MS"/>
              </a:rPr>
              <a:t>roblem,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think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“I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kn</a:t>
            </a:r>
            <a:r>
              <a:rPr dirty="0" sz="1100" spc="-7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w,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I’ll</a:t>
            </a:r>
            <a:r>
              <a:rPr dirty="0" sz="1100" spc="-7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use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regul</a:t>
            </a:r>
            <a:r>
              <a:rPr dirty="0" sz="1100" spc="-105" i="1">
                <a:latin typeface="Trebuchet MS"/>
                <a:cs typeface="Trebuchet MS"/>
              </a:rPr>
              <a:t>a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ex</a:t>
            </a:r>
            <a:r>
              <a:rPr dirty="0" sz="1100" spc="-110" i="1">
                <a:latin typeface="Trebuchet MS"/>
                <a:cs typeface="Trebuchet MS"/>
              </a:rPr>
              <a:t>p</a:t>
            </a:r>
            <a:r>
              <a:rPr dirty="0" sz="1100" spc="-60" i="1">
                <a:latin typeface="Trebuchet MS"/>
                <a:cs typeface="Trebuchet MS"/>
              </a:rPr>
              <a:t>ressions.”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10" i="1">
                <a:latin typeface="Trebuchet MS"/>
                <a:cs typeface="Trebuchet MS"/>
              </a:rPr>
              <a:t>N</a:t>
            </a:r>
            <a:r>
              <a:rPr dirty="0" sz="1100" spc="-25" i="1">
                <a:latin typeface="Trebuchet MS"/>
                <a:cs typeface="Trebuchet MS"/>
              </a:rPr>
              <a:t>o</a:t>
            </a:r>
            <a:r>
              <a:rPr dirty="0" sz="1100" spc="-75" i="1">
                <a:latin typeface="Trebuchet MS"/>
                <a:cs typeface="Trebuchet MS"/>
              </a:rPr>
              <a:t>w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they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h</a:t>
            </a:r>
            <a:r>
              <a:rPr dirty="0" sz="1100" spc="-60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ve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5" i="1">
                <a:latin typeface="Trebuchet MS"/>
                <a:cs typeface="Trebuchet MS"/>
              </a:rPr>
              <a:t>t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50" i="1">
                <a:latin typeface="Trebuchet MS"/>
                <a:cs typeface="Trebuchet MS"/>
              </a:rPr>
              <a:t>o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70" i="1">
                <a:latin typeface="Trebuchet MS"/>
                <a:cs typeface="Trebuchet MS"/>
              </a:rPr>
              <a:t>roblems.</a:t>
            </a:r>
            <a:endParaRPr sz="1100">
              <a:latin typeface="Trebuchet MS"/>
              <a:cs typeface="Trebuchet MS"/>
            </a:endParaRPr>
          </a:p>
          <a:p>
            <a:pPr marL="2536190">
              <a:lnSpc>
                <a:spcPct val="100000"/>
              </a:lnSpc>
              <a:spcBef>
                <a:spcPts val="885"/>
              </a:spcBef>
            </a:pPr>
            <a:r>
              <a:rPr dirty="0" sz="1100" spc="-60" i="1">
                <a:latin typeface="Trebuchet MS"/>
                <a:cs typeface="Trebuchet MS"/>
              </a:rPr>
              <a:t>Jamie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i="1">
                <a:latin typeface="Trebuchet MS"/>
                <a:cs typeface="Trebuchet MS"/>
              </a:rPr>
              <a:t>Z</a:t>
            </a:r>
            <a:r>
              <a:rPr dirty="0" sz="1100" spc="-30" i="1">
                <a:latin typeface="Trebuchet MS"/>
                <a:cs typeface="Trebuchet MS"/>
              </a:rPr>
              <a:t>a</a:t>
            </a:r>
            <a:r>
              <a:rPr dirty="0" sz="1100" spc="-55" i="1">
                <a:latin typeface="Trebuchet MS"/>
                <a:cs typeface="Trebuchet MS"/>
              </a:rPr>
              <a:t>winski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35" i="1">
                <a:latin typeface="Trebuchet MS"/>
                <a:cs typeface="Trebuchet MS"/>
              </a:rPr>
              <a:t>(JWZ)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5">
                <a:hlinkClick r:id="rId3" action="ppaction://hlinksldjump"/>
              </a:rPr>
              <a:t>Cu</a:t>
            </a:r>
            <a:r>
              <a:rPr dirty="0" spc="10">
                <a:hlinkClick r:id="rId3" action="ppaction://hlinksldjump"/>
              </a:rPr>
              <a:t>r</a:t>
            </a:r>
            <a:r>
              <a:rPr dirty="0" spc="-15">
                <a:hlinkClick r:id="rId3" action="ppaction://hlinksldjump"/>
              </a:rPr>
              <a:t>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30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71675">
              <a:lnSpc>
                <a:spcPct val="100000"/>
              </a:lnSpc>
            </a:pPr>
            <a:r>
              <a:rPr dirty="0" spc="10"/>
              <a:t>C</a:t>
            </a:r>
            <a:r>
              <a:rPr dirty="0" spc="-650"/>
              <a:t>ˆ</a:t>
            </a:r>
            <a:r>
              <a:rPr dirty="0" spc="-70"/>
              <a:t>and</a:t>
            </a:r>
            <a:r>
              <a:rPr dirty="0" spc="15"/>
              <a:t> </a:t>
            </a:r>
            <a:r>
              <a:rPr dirty="0" spc="-10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70"/>
              <a:t>nu</a:t>
            </a:r>
            <a:r>
              <a:rPr dirty="0" spc="10"/>
              <a:t> </a:t>
            </a:r>
            <a:r>
              <a:rPr dirty="0" spc="-60"/>
              <a:t>folose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 spc="10"/>
              <a:t>ti</a:t>
            </a:r>
            <a:r>
              <a:rPr dirty="0" sz="1200" spc="10"/>
              <a:t> </a:t>
            </a:r>
            <a:r>
              <a:rPr dirty="0" sz="1200" spc="-80"/>
              <a:t>ex</a:t>
            </a:r>
            <a:r>
              <a:rPr dirty="0" sz="1200" spc="-120"/>
              <a:t>p</a:t>
            </a:r>
            <a:r>
              <a:rPr dirty="0" sz="1200" spc="-50"/>
              <a:t>resii</a:t>
            </a:r>
            <a:r>
              <a:rPr dirty="0" sz="1200" spc="10"/>
              <a:t> </a:t>
            </a:r>
            <a:r>
              <a:rPr dirty="0" sz="1200" spc="-70"/>
              <a:t>re</a:t>
            </a:r>
            <a:r>
              <a:rPr dirty="0" sz="1200" spc="-95"/>
              <a:t>g</a:t>
            </a:r>
            <a:r>
              <a:rPr dirty="0" sz="1200" spc="-35"/>
              <a:t>ul</a:t>
            </a:r>
            <a:r>
              <a:rPr dirty="0" sz="1200" spc="-55"/>
              <a:t>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24661"/>
            <a:ext cx="3677285" cy="1161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5">
                <a:latin typeface="Tahoma"/>
                <a:cs typeface="Tahoma"/>
              </a:rPr>
              <a:t>rsere</a:t>
            </a:r>
            <a:endParaRPr sz="1100">
              <a:latin typeface="Tahoma"/>
              <a:cs typeface="Tahoma"/>
            </a:endParaRPr>
          </a:p>
          <a:p>
            <a:pPr marL="160655" marR="1841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</a:t>
            </a:r>
            <a:r>
              <a:rPr dirty="0" sz="1100" spc="1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ol-uri,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bune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acest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lucru</a:t>
            </a:r>
            <a:endParaRPr sz="1100">
              <a:latin typeface="Tahoma"/>
              <a:cs typeface="Tahoma"/>
            </a:endParaRPr>
          </a:p>
          <a:p>
            <a:pPr marL="160655" marR="635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anumite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tipuri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(adrese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HTML):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fie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fo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greu,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“</a:t>
            </a:r>
            <a:r>
              <a:rPr dirty="0" sz="1100" spc="-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at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5">
                <a:latin typeface="Tahoma"/>
                <a:cs typeface="Tahoma"/>
              </a:rPr>
              <a:t>re”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atunci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abuziv,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fac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dul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nem</a:t>
            </a:r>
            <a:r>
              <a:rPr dirty="0" sz="1100" spc="-55">
                <a:latin typeface="Tahoma"/>
                <a:cs typeface="Tahoma"/>
              </a:rPr>
              <a:t>entenab</a:t>
            </a:r>
            <a:r>
              <a:rPr dirty="0" sz="1100" spc="-5">
                <a:latin typeface="Tahoma"/>
                <a:cs typeface="Tahoma"/>
              </a:rPr>
              <a:t>il/nelizibil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23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08250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80"/>
              <a:t>ex</a:t>
            </a:r>
            <a:r>
              <a:rPr dirty="0" spc="-120"/>
              <a:t>p</a:t>
            </a:r>
            <a:r>
              <a:rPr dirty="0" spc="-40"/>
              <a:t>r</a:t>
            </a:r>
            <a:r>
              <a:rPr dirty="0" spc="-70"/>
              <a:t>esi</a:t>
            </a:r>
            <a:r>
              <a:rPr dirty="0"/>
              <a:t>i</a:t>
            </a:r>
            <a:r>
              <a:rPr dirty="0" spc="10"/>
              <a:t> </a:t>
            </a:r>
            <a:r>
              <a:rPr dirty="0" spc="-60"/>
              <a:t>regulate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9994" y="1164221"/>
            <a:ext cx="4123690" cy="0"/>
          </a:xfrm>
          <a:custGeom>
            <a:avLst/>
            <a:gdLst/>
            <a:ahLst/>
            <a:cxnLst/>
            <a:rect l="l" t="t" r="r" b="b"/>
            <a:pathLst>
              <a:path w="4123690" h="0">
                <a:moveTo>
                  <a:pt x="0" y="0"/>
                </a:moveTo>
                <a:lnTo>
                  <a:pt x="4123524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64893" y="1217561"/>
            <a:ext cx="47117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 b="1">
                <a:latin typeface="Tahoma"/>
                <a:cs typeface="Tahoma"/>
              </a:rPr>
              <a:t>Explica</a:t>
            </a:r>
            <a:r>
              <a:rPr dirty="0" sz="800" spc="-260" b="1">
                <a:latin typeface="Tahoma"/>
                <a:cs typeface="Tahoma"/>
              </a:rPr>
              <a:t>t</a:t>
            </a:r>
            <a:r>
              <a:rPr dirty="0" baseline="-11111" sz="750" spc="-7" b="1">
                <a:latin typeface="Tahoma"/>
                <a:cs typeface="Tahoma"/>
              </a:rPr>
              <a:t>,</a:t>
            </a:r>
            <a:r>
              <a:rPr dirty="0" baseline="-11111" sz="750" spc="-97" b="1">
                <a:latin typeface="Tahoma"/>
                <a:cs typeface="Tahoma"/>
              </a:rPr>
              <a:t> </a:t>
            </a:r>
            <a:r>
              <a:rPr dirty="0" sz="800" spc="-55" b="1">
                <a:latin typeface="Tahoma"/>
                <a:cs typeface="Tahoma"/>
              </a:rPr>
              <a:t>ie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4" y="1394142"/>
            <a:ext cx="4123690" cy="0"/>
          </a:xfrm>
          <a:custGeom>
            <a:avLst/>
            <a:gdLst/>
            <a:ahLst/>
            <a:cxnLst/>
            <a:rect l="l" t="t" r="r" b="b"/>
            <a:pathLst>
              <a:path w="4123690" h="0">
                <a:moveTo>
                  <a:pt x="0" y="0"/>
                </a:moveTo>
                <a:lnTo>
                  <a:pt x="4123524" y="0"/>
                </a:lnTo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294" y="1217561"/>
            <a:ext cx="1991360" cy="1179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 b="1">
                <a:latin typeface="Tahoma"/>
                <a:cs typeface="Tahoma"/>
              </a:rPr>
              <a:t>Ex</a:t>
            </a:r>
            <a:r>
              <a:rPr dirty="0" sz="800" spc="-75" b="1">
                <a:latin typeface="Tahoma"/>
                <a:cs typeface="Tahoma"/>
              </a:rPr>
              <a:t>p</a:t>
            </a:r>
            <a:r>
              <a:rPr dirty="0" sz="800" spc="-55" b="1">
                <a:latin typeface="Tahoma"/>
                <a:cs typeface="Tahoma"/>
              </a:rPr>
              <a:t>r</a:t>
            </a:r>
            <a:r>
              <a:rPr dirty="0" sz="800" spc="-80" b="1">
                <a:latin typeface="Tahoma"/>
                <a:cs typeface="Tahoma"/>
              </a:rPr>
              <a:t>e</a:t>
            </a:r>
            <a:r>
              <a:rPr dirty="0" sz="800" spc="-75" b="1">
                <a:latin typeface="Tahoma"/>
                <a:cs typeface="Tahoma"/>
              </a:rPr>
              <a:t>s</a:t>
            </a:r>
            <a:r>
              <a:rPr dirty="0" sz="800" spc="-55" b="1">
                <a:latin typeface="Tahoma"/>
                <a:cs typeface="Tahoma"/>
              </a:rPr>
              <a:t>ie</a:t>
            </a:r>
            <a:r>
              <a:rPr dirty="0" sz="800" spc="55" b="1">
                <a:latin typeface="Tahoma"/>
                <a:cs typeface="Tahoma"/>
              </a:rPr>
              <a:t> </a:t>
            </a:r>
            <a:r>
              <a:rPr dirty="0" sz="800" spc="-55" b="1">
                <a:latin typeface="Tahoma"/>
                <a:cs typeface="Tahoma"/>
              </a:rPr>
              <a:t>regula</a:t>
            </a:r>
            <a:r>
              <a:rPr dirty="0" sz="800" spc="-55" b="1">
                <a:latin typeface="Tahoma"/>
                <a:cs typeface="Tahoma"/>
              </a:rPr>
              <a:t>t</a:t>
            </a:r>
            <a:r>
              <a:rPr dirty="0" sz="800" spc="-430" b="1">
                <a:latin typeface="Tahoma"/>
                <a:cs typeface="Tahoma"/>
              </a:rPr>
              <a:t>˘</a:t>
            </a:r>
            <a:r>
              <a:rPr dirty="0" sz="800" spc="-65" b="1">
                <a:latin typeface="Tahoma"/>
                <a:cs typeface="Tahoma"/>
              </a:rPr>
              <a:t>a</a:t>
            </a:r>
            <a:endParaRPr sz="800">
              <a:latin typeface="Tahoma"/>
              <a:cs typeface="Tahoma"/>
            </a:endParaRPr>
          </a:p>
          <a:p>
            <a:pPr marL="12700" marR="787400">
              <a:lnSpc>
                <a:spcPct val="128200"/>
              </a:lnSpc>
              <a:spcBef>
                <a:spcPts val="560"/>
              </a:spcBef>
            </a:pPr>
            <a:r>
              <a:rPr dirty="0" sz="800" spc="-60">
                <a:latin typeface="Courier New"/>
                <a:cs typeface="Courier New"/>
              </a:rPr>
              <a:t>[_a-zA-Z][_0-</a:t>
            </a:r>
            <a:r>
              <a:rPr dirty="0" sz="800" spc="-65">
                <a:latin typeface="Courier New"/>
                <a:cs typeface="Courier New"/>
              </a:rPr>
              <a:t>9</a:t>
            </a:r>
            <a:r>
              <a:rPr dirty="0" sz="800" spc="-60">
                <a:latin typeface="Courier New"/>
                <a:cs typeface="Courier New"/>
              </a:rPr>
              <a:t>a-zA-Z]*</a:t>
            </a:r>
            <a:r>
              <a:rPr dirty="0" sz="800" spc="-60">
                <a:latin typeface="Courier New"/>
                <a:cs typeface="Courier New"/>
              </a:rPr>
              <a:t> 07[:digit:</a:t>
            </a:r>
            <a:r>
              <a:rPr dirty="0" sz="800" spc="-65">
                <a:latin typeface="Courier New"/>
                <a:cs typeface="Courier New"/>
              </a:rPr>
              <a:t>]</a:t>
            </a:r>
            <a:r>
              <a:rPr dirty="0" sz="800" spc="-60" i="1">
                <a:latin typeface="Meiryo"/>
                <a:cs typeface="Meiryo"/>
              </a:rPr>
              <a:t>{</a:t>
            </a:r>
            <a:r>
              <a:rPr dirty="0" sz="800" spc="-60">
                <a:latin typeface="Courier New"/>
                <a:cs typeface="Courier New"/>
              </a:rPr>
              <a:t>8</a:t>
            </a:r>
            <a:r>
              <a:rPr dirty="0" sz="800" spc="-60" i="1">
                <a:latin typeface="Meiryo"/>
                <a:cs typeface="Meiryo"/>
              </a:rPr>
              <a:t>}</a:t>
            </a:r>
            <a:endParaRPr sz="80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800" spc="-60">
                <a:latin typeface="Courier New"/>
                <a:cs typeface="Courier New"/>
              </a:rPr>
              <a:t>[:upper:][:al</a:t>
            </a:r>
            <a:r>
              <a:rPr dirty="0" sz="800" spc="-65">
                <a:latin typeface="Courier New"/>
                <a:cs typeface="Courier New"/>
              </a:rPr>
              <a:t>p</a:t>
            </a:r>
            <a:r>
              <a:rPr dirty="0" sz="800" spc="-60">
                <a:latin typeface="Courier New"/>
                <a:cs typeface="Courier New"/>
              </a:rPr>
              <a:t>ha:]+</a:t>
            </a:r>
            <a:endParaRPr sz="800">
              <a:latin typeface="Courier New"/>
              <a:cs typeface="Courier New"/>
            </a:endParaRPr>
          </a:p>
          <a:p>
            <a:pPr marL="12700" marR="5080" indent="-635">
              <a:lnSpc>
                <a:spcPct val="128200"/>
              </a:lnSpc>
            </a:pPr>
            <a:r>
              <a:rPr dirty="0" sz="800" spc="-60">
                <a:latin typeface="Courier New"/>
                <a:cs typeface="Courier New"/>
              </a:rPr>
              <a:t>[:digit:]</a:t>
            </a:r>
            <a:r>
              <a:rPr dirty="0" sz="800" spc="-60" i="1">
                <a:latin typeface="Meiryo"/>
                <a:cs typeface="Meiryo"/>
              </a:rPr>
              <a:t>{</a:t>
            </a:r>
            <a:r>
              <a:rPr dirty="0" sz="800" spc="-60">
                <a:latin typeface="Courier New"/>
                <a:cs typeface="Courier New"/>
              </a:rPr>
              <a:t>2</a:t>
            </a:r>
            <a:r>
              <a:rPr dirty="0" sz="800" spc="-70" i="1">
                <a:latin typeface="Meiryo"/>
                <a:cs typeface="Meiryo"/>
              </a:rPr>
              <a:t>}\</a:t>
            </a:r>
            <a:r>
              <a:rPr dirty="0" sz="800" spc="-60">
                <a:latin typeface="Courier New"/>
                <a:cs typeface="Courier New"/>
              </a:rPr>
              <a:t>.(pdf</a:t>
            </a:r>
            <a:r>
              <a:rPr dirty="0" sz="800" spc="-120" i="1">
                <a:latin typeface="Meiryo"/>
                <a:cs typeface="Meiryo"/>
              </a:rPr>
              <a:t>|</a:t>
            </a:r>
            <a:r>
              <a:rPr dirty="0" sz="800" spc="-60">
                <a:latin typeface="Courier New"/>
                <a:cs typeface="Courier New"/>
              </a:rPr>
              <a:t>png</a:t>
            </a:r>
            <a:r>
              <a:rPr dirty="0" sz="800" spc="-120" i="1">
                <a:latin typeface="Meiryo"/>
                <a:cs typeface="Meiryo"/>
              </a:rPr>
              <a:t>|</a:t>
            </a:r>
            <a:r>
              <a:rPr dirty="0" sz="800" spc="-60">
                <a:latin typeface="Courier New"/>
                <a:cs typeface="Courier New"/>
              </a:rPr>
              <a:t>svg) ([01][:dig</a:t>
            </a:r>
            <a:r>
              <a:rPr dirty="0" sz="800" spc="-65">
                <a:latin typeface="Courier New"/>
                <a:cs typeface="Courier New"/>
              </a:rPr>
              <a:t>i</a:t>
            </a:r>
            <a:r>
              <a:rPr dirty="0" sz="800" spc="-60">
                <a:latin typeface="Courier New"/>
                <a:cs typeface="Courier New"/>
              </a:rPr>
              <a:t>t:]</a:t>
            </a:r>
            <a:r>
              <a:rPr dirty="0" sz="800" spc="-120" i="1">
                <a:latin typeface="Meiryo"/>
                <a:cs typeface="Meiryo"/>
              </a:rPr>
              <a:t>|</a:t>
            </a:r>
            <a:r>
              <a:rPr dirty="0" sz="800" spc="-60">
                <a:latin typeface="Courier New"/>
                <a:cs typeface="Courier New"/>
              </a:rPr>
              <a:t>2[0-3]):[0-5]</a:t>
            </a:r>
            <a:r>
              <a:rPr dirty="0" sz="800" spc="-65">
                <a:latin typeface="Courier New"/>
                <a:cs typeface="Courier New"/>
              </a:rPr>
              <a:t>[</a:t>
            </a:r>
            <a:r>
              <a:rPr dirty="0" sz="800" spc="-60">
                <a:latin typeface="Courier New"/>
                <a:cs typeface="Courier New"/>
              </a:rPr>
              <a:t>:digit:]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800" spc="-60">
                <a:latin typeface="Courier New"/>
                <a:cs typeface="Courier New"/>
              </a:rPr>
              <a:t>^[:upper:]</a:t>
            </a:r>
            <a:r>
              <a:rPr dirty="0" sz="800" spc="-60" i="1">
                <a:latin typeface="Meiryo"/>
                <a:cs typeface="Meiryo"/>
              </a:rPr>
              <a:t>{</a:t>
            </a:r>
            <a:r>
              <a:rPr dirty="0" sz="800" spc="-60">
                <a:latin typeface="Courier New"/>
                <a:cs typeface="Courier New"/>
              </a:rPr>
              <a:t>1,10</a:t>
            </a:r>
            <a:r>
              <a:rPr dirty="0" sz="800" spc="-60" i="1">
                <a:latin typeface="Meiryo"/>
                <a:cs typeface="Meiryo"/>
              </a:rPr>
              <a:t>}</a:t>
            </a:r>
            <a:r>
              <a:rPr dirty="0" sz="800" spc="-60">
                <a:latin typeface="Courier New"/>
                <a:cs typeface="Courier New"/>
              </a:rPr>
              <a:t>$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4879" y="1411031"/>
            <a:ext cx="2031364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2330">
              <a:lnSpc>
                <a:spcPct val="128200"/>
              </a:lnSpc>
            </a:pPr>
            <a:r>
              <a:rPr dirty="0" sz="800" spc="-20">
                <a:latin typeface="Arial"/>
                <a:cs typeface="Arial"/>
              </a:rPr>
              <a:t>nume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v</a:t>
            </a:r>
            <a:r>
              <a:rPr dirty="0" sz="800" spc="-55">
                <a:latin typeface="Arial"/>
                <a:cs typeface="Arial"/>
              </a:rPr>
              <a:t>a</a:t>
            </a:r>
            <a:r>
              <a:rPr dirty="0" sz="800" spc="5">
                <a:latin typeface="Arial"/>
                <a:cs typeface="Arial"/>
              </a:rPr>
              <a:t>riabi</a:t>
            </a:r>
            <a:r>
              <a:rPr dirty="0" sz="800" spc="-5">
                <a:latin typeface="Arial"/>
                <a:cs typeface="Arial"/>
              </a:rPr>
              <a:t>l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25">
                <a:latin typeface="Arial"/>
                <a:cs typeface="Arial"/>
              </a:rPr>
              <a:t>a/func</a:t>
            </a:r>
            <a:r>
              <a:rPr dirty="0" sz="800" spc="-150">
                <a:latin typeface="Arial"/>
                <a:cs typeface="Arial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9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nu</a:t>
            </a:r>
            <a:r>
              <a:rPr dirty="0" sz="800" spc="-15">
                <a:latin typeface="Arial"/>
                <a:cs typeface="Arial"/>
              </a:rPr>
              <a:t>m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10">
                <a:latin typeface="Arial"/>
                <a:cs typeface="Arial"/>
              </a:rPr>
              <a:t>ar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telefon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800" spc="-25">
                <a:latin typeface="Arial"/>
                <a:cs typeface="Arial"/>
              </a:rPr>
              <a:t>numele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unei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</a:t>
            </a:r>
            <a:r>
              <a:rPr dirty="0" sz="800" spc="-40">
                <a:latin typeface="Arial"/>
                <a:cs typeface="Arial"/>
              </a:rPr>
              <a:t>ersoane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</a:pPr>
            <a:r>
              <a:rPr dirty="0" sz="800" spc="-20">
                <a:latin typeface="Arial"/>
                <a:cs typeface="Arial"/>
              </a:rPr>
              <a:t>nume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fi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iere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do</a:t>
            </a:r>
            <a:r>
              <a:rPr dirty="0" sz="800" spc="-25">
                <a:latin typeface="Arial"/>
                <a:cs typeface="Arial"/>
              </a:rPr>
              <a:t>u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cifre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diferite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extensii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timp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160">
                <a:latin typeface="Arial"/>
                <a:cs typeface="Arial"/>
              </a:rPr>
              <a:t>ˆ</a:t>
            </a:r>
            <a:r>
              <a:rPr dirty="0" sz="800" spc="-15">
                <a:latin typeface="Arial"/>
                <a:cs typeface="Arial"/>
              </a:rPr>
              <a:t>ın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re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minute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800" spc="15">
                <a:latin typeface="Arial"/>
                <a:cs typeface="Arial"/>
              </a:rPr>
              <a:t>linii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con</a:t>
            </a:r>
            <a:r>
              <a:rPr dirty="0" sz="800" spc="-150">
                <a:latin typeface="Arial"/>
                <a:cs typeface="Arial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9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>
                <a:latin typeface="Arial"/>
                <a:cs typeface="Arial"/>
              </a:rPr>
              <a:t>n</a:t>
            </a:r>
            <a:r>
              <a:rPr dirty="0" sz="800" spc="-260">
                <a:latin typeface="Arial"/>
                <a:cs typeface="Arial"/>
              </a:rPr>
              <a:t>ˆ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maxim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10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majuscule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994" y="2405354"/>
            <a:ext cx="4123690" cy="0"/>
          </a:xfrm>
          <a:custGeom>
            <a:avLst/>
            <a:gdLst/>
            <a:ahLst/>
            <a:cxnLst/>
            <a:rect l="l" t="t" r="r" b="b"/>
            <a:pathLst>
              <a:path w="4123690" h="0">
                <a:moveTo>
                  <a:pt x="0" y="0"/>
                </a:moveTo>
                <a:lnTo>
                  <a:pt x="4123524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24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79320">
              <a:lnSpc>
                <a:spcPct val="100000"/>
              </a:lnSpc>
            </a:pPr>
            <a:r>
              <a:rPr dirty="0" spc="-30"/>
              <a:t>Metac</a:t>
            </a:r>
            <a:r>
              <a:rPr dirty="0" spc="-65"/>
              <a:t>a</a:t>
            </a:r>
            <a:r>
              <a:rPr dirty="0" spc="-55"/>
              <a:t>ractere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80"/>
              <a:t>ex</a:t>
            </a:r>
            <a:r>
              <a:rPr dirty="0" spc="-120"/>
              <a:t>p</a:t>
            </a:r>
            <a:r>
              <a:rPr dirty="0" spc="-50"/>
              <a:t>resii</a:t>
            </a:r>
            <a:r>
              <a:rPr dirty="0" spc="10"/>
              <a:t> </a:t>
            </a:r>
            <a:r>
              <a:rPr dirty="0" spc="-60"/>
              <a:t>regulate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9994" y="910158"/>
            <a:ext cx="3926204" cy="0"/>
          </a:xfrm>
          <a:custGeom>
            <a:avLst/>
            <a:gdLst/>
            <a:ahLst/>
            <a:cxnLst/>
            <a:rect l="l" t="t" r="r" b="b"/>
            <a:pathLst>
              <a:path w="3926204" h="0">
                <a:moveTo>
                  <a:pt x="0" y="0"/>
                </a:moveTo>
                <a:lnTo>
                  <a:pt x="3926166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966889"/>
            <a:ext cx="79438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b="1">
                <a:latin typeface="Tahoma"/>
                <a:cs typeface="Tahoma"/>
              </a:rPr>
              <a:t>Metac</a:t>
            </a:r>
            <a:r>
              <a:rPr dirty="0" sz="1000" spc="-70" b="1">
                <a:latin typeface="Tahoma"/>
                <a:cs typeface="Tahoma"/>
              </a:rPr>
              <a:t>a</a:t>
            </a:r>
            <a:r>
              <a:rPr dirty="0" sz="1000" spc="-60" b="1">
                <a:latin typeface="Tahoma"/>
                <a:cs typeface="Tahoma"/>
              </a:rPr>
              <a:t>racter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4473" y="966889"/>
            <a:ext cx="32702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latin typeface="Tahoma"/>
                <a:cs typeface="Tahoma"/>
              </a:rPr>
              <a:t>Efect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1181201"/>
            <a:ext cx="3926204" cy="0"/>
          </a:xfrm>
          <a:custGeom>
            <a:avLst/>
            <a:gdLst/>
            <a:ahLst/>
            <a:cxnLst/>
            <a:rect l="l" t="t" r="r" b="b"/>
            <a:pathLst>
              <a:path w="3926204" h="0">
                <a:moveTo>
                  <a:pt x="0" y="0"/>
                </a:moveTo>
                <a:lnTo>
                  <a:pt x="3926166" y="0"/>
                </a:lnTo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7294" y="1235849"/>
            <a:ext cx="1240790" cy="159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30">
                <a:latin typeface="Arial"/>
                <a:cs typeface="Arial"/>
              </a:rPr>
              <a:t>*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c</a:t>
            </a:r>
            <a:r>
              <a:rPr dirty="0" sz="1000" spc="-65" i="1">
                <a:latin typeface="Trebuchet MS"/>
                <a:cs typeface="Trebuchet MS"/>
              </a:rPr>
              <a:t>a</a:t>
            </a:r>
            <a:r>
              <a:rPr dirty="0" sz="1000" spc="-85" i="1">
                <a:latin typeface="Trebuchet MS"/>
                <a:cs typeface="Trebuchet MS"/>
              </a:rPr>
              <a:t>re</a:t>
            </a:r>
            <a:r>
              <a:rPr dirty="0" sz="1000" spc="-5" i="1">
                <a:latin typeface="Trebuchet MS"/>
                <a:cs typeface="Trebuchet MS"/>
              </a:rPr>
              <a:t>t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-35">
                <a:latin typeface="Arial"/>
                <a:cs typeface="Arial"/>
              </a:rPr>
              <a:t>$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60" i="1">
                <a:latin typeface="Trebuchet MS"/>
                <a:cs typeface="Trebuchet MS"/>
              </a:rPr>
              <a:t>doll</a:t>
            </a:r>
            <a:r>
              <a:rPr dirty="0" sz="1000" spc="-100" i="1">
                <a:latin typeface="Trebuchet MS"/>
                <a:cs typeface="Trebuchet MS"/>
              </a:rPr>
              <a:t>a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245">
                <a:latin typeface="Arial"/>
                <a:cs typeface="Arial"/>
              </a:rPr>
              <a:t>.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5" i="1">
                <a:latin typeface="Trebuchet MS"/>
                <a:cs typeface="Trebuchet MS"/>
              </a:rPr>
              <a:t>do</a:t>
            </a:r>
            <a:r>
              <a:rPr dirty="0" sz="1000" spc="25" i="1">
                <a:latin typeface="Trebuchet MS"/>
                <a:cs typeface="Trebuchet MS"/>
              </a:rPr>
              <a:t>t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-65">
                <a:latin typeface="Tahoma"/>
                <a:cs typeface="Tahoma"/>
              </a:rPr>
              <a:t>[.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0" i="1">
                <a:latin typeface="Trebuchet MS"/>
                <a:cs typeface="Trebuchet MS"/>
              </a:rPr>
              <a:t>squ</a:t>
            </a:r>
            <a:r>
              <a:rPr dirty="0" sz="1000" spc="-70" i="1">
                <a:latin typeface="Trebuchet MS"/>
                <a:cs typeface="Trebuchet MS"/>
              </a:rPr>
              <a:t>a</a:t>
            </a:r>
            <a:r>
              <a:rPr dirty="0" sz="1000" spc="-90" i="1">
                <a:latin typeface="Trebuchet MS"/>
                <a:cs typeface="Trebuchet MS"/>
              </a:rPr>
              <a:t>re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40" i="1">
                <a:latin typeface="Trebuchet MS"/>
                <a:cs typeface="Trebuchet MS"/>
              </a:rPr>
              <a:t>rac</a:t>
            </a:r>
            <a:r>
              <a:rPr dirty="0" sz="1000" spc="-75" i="1">
                <a:latin typeface="Trebuchet MS"/>
                <a:cs typeface="Trebuchet MS"/>
              </a:rPr>
              <a:t>k</a:t>
            </a:r>
            <a:r>
              <a:rPr dirty="0" sz="1000" spc="-65" i="1">
                <a:latin typeface="Trebuchet MS"/>
                <a:cs typeface="Trebuchet MS"/>
              </a:rPr>
              <a:t>et</a:t>
            </a:r>
            <a:r>
              <a:rPr dirty="0" sz="1000" spc="20" i="1">
                <a:latin typeface="Trebuchet MS"/>
                <a:cs typeface="Trebuchet MS"/>
              </a:rPr>
              <a:t>s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-35">
                <a:latin typeface="Arial"/>
                <a:cs typeface="Arial"/>
              </a:rPr>
              <a:t>?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5" i="1">
                <a:latin typeface="Trebuchet MS"/>
                <a:cs typeface="Trebuchet MS"/>
              </a:rPr>
              <a:t>question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m</a:t>
            </a:r>
            <a:r>
              <a:rPr dirty="0" sz="1000" spc="-65" i="1">
                <a:latin typeface="Trebuchet MS"/>
                <a:cs typeface="Trebuchet MS"/>
              </a:rPr>
              <a:t>a</a:t>
            </a:r>
            <a:r>
              <a:rPr dirty="0" sz="1000" spc="-45" i="1">
                <a:latin typeface="Trebuchet MS"/>
                <a:cs typeface="Trebuchet MS"/>
              </a:rPr>
              <a:t>r</a:t>
            </a:r>
            <a:r>
              <a:rPr dirty="0" sz="1000" spc="25" i="1">
                <a:latin typeface="Trebuchet MS"/>
                <a:cs typeface="Trebuchet MS"/>
              </a:rPr>
              <a:t>k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130">
                <a:latin typeface="Arial"/>
                <a:cs typeface="Arial"/>
              </a:rPr>
              <a:t>*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0" i="1">
                <a:latin typeface="Trebuchet MS"/>
                <a:cs typeface="Trebuchet MS"/>
              </a:rPr>
              <a:t>st</a:t>
            </a:r>
            <a:r>
              <a:rPr dirty="0" sz="1000" spc="-85" i="1">
                <a:latin typeface="Trebuchet MS"/>
                <a:cs typeface="Trebuchet MS"/>
              </a:rPr>
              <a:t>a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 spc="-65">
                <a:latin typeface="Arial"/>
                <a:cs typeface="Arial"/>
              </a:rPr>
              <a:t>+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plu</a:t>
            </a:r>
            <a:r>
              <a:rPr dirty="0" sz="1000" spc="30" i="1">
                <a:latin typeface="Trebuchet MS"/>
                <a:cs typeface="Trebuchet MS"/>
              </a:rPr>
              <a:t>s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355"/>
              </a:spcBef>
            </a:pPr>
            <a:r>
              <a:rPr dirty="0" sz="1000" spc="-35">
                <a:latin typeface="Arial"/>
                <a:cs typeface="Arial"/>
              </a:rPr>
              <a:t>e1</a:t>
            </a:r>
            <a:r>
              <a:rPr dirty="0" sz="1000" spc="15" i="1">
                <a:latin typeface="Arial"/>
                <a:cs typeface="Arial"/>
              </a:rPr>
              <a:t>|</a:t>
            </a:r>
            <a:r>
              <a:rPr dirty="0" sz="1000" spc="-35">
                <a:latin typeface="Arial"/>
                <a:cs typeface="Arial"/>
              </a:rPr>
              <a:t>e2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7933" y="1190891"/>
            <a:ext cx="2600960" cy="159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" marR="1731645" indent="-16510">
              <a:lnSpc>
                <a:spcPct val="129500"/>
              </a:lnSpc>
            </a:pP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ınceput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linie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f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ar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15">
                <a:latin typeface="Tahoma"/>
                <a:cs typeface="Tahoma"/>
              </a:rPr>
              <a:t>it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linie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racter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ractere</a:t>
            </a:r>
            <a:endParaRPr sz="1000">
              <a:latin typeface="Tahoma"/>
              <a:cs typeface="Tahoma"/>
            </a:endParaRPr>
          </a:p>
          <a:p>
            <a:pPr marL="29209">
              <a:lnSpc>
                <a:spcPct val="100000"/>
              </a:lnSpc>
              <a:spcBef>
                <a:spcPts val="355"/>
              </a:spcBef>
            </a:pP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anterio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mult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algn="just" marL="29209" marR="5080">
              <a:lnSpc>
                <a:spcPct val="129500"/>
              </a:lnSpc>
            </a:pP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35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anteri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osibil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nici</a:t>
            </a:r>
            <a:r>
              <a:rPr dirty="0" sz="100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anteri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dinainte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 b="1">
                <a:latin typeface="Tahoma"/>
                <a:cs typeface="Tahoma"/>
              </a:rPr>
              <a:t>sau</a:t>
            </a:r>
            <a:r>
              <a:rPr dirty="0" sz="1000" spc="35" b="1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du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994" y="2833890"/>
            <a:ext cx="3926204" cy="0"/>
          </a:xfrm>
          <a:custGeom>
            <a:avLst/>
            <a:gdLst/>
            <a:ahLst/>
            <a:cxnLst/>
            <a:rect l="l" t="t" r="r" b="b"/>
            <a:pathLst>
              <a:path w="3926204" h="0">
                <a:moveTo>
                  <a:pt x="0" y="0"/>
                </a:moveTo>
                <a:lnTo>
                  <a:pt x="3926166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25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30550">
              <a:lnSpc>
                <a:spcPct val="100000"/>
              </a:lnSpc>
            </a:pPr>
            <a:r>
              <a:rPr dirty="0" spc="-80"/>
              <a:t>regex</a:t>
            </a:r>
            <a:r>
              <a:rPr dirty="0" spc="10"/>
              <a:t> </a:t>
            </a:r>
            <a:r>
              <a:rPr dirty="0" spc="-65"/>
              <a:t>vs.</a:t>
            </a:r>
            <a:r>
              <a:rPr dirty="0" spc="145"/>
              <a:t> </a:t>
            </a:r>
            <a:r>
              <a:rPr dirty="0" spc="-85"/>
              <a:t>g</a:t>
            </a:r>
            <a:r>
              <a:rPr dirty="0"/>
              <a:t>l</a:t>
            </a:r>
            <a:r>
              <a:rPr dirty="0" spc="-75"/>
              <a:t>o</a:t>
            </a:r>
            <a:r>
              <a:rPr dirty="0" spc="-65"/>
              <a:t>b</a:t>
            </a:r>
            <a:r>
              <a:rPr dirty="0" spc="-55"/>
              <a:t>bing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03224"/>
            <a:ext cx="3767454" cy="70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globbing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folosit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shell,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ecial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filename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expansion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globbing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considerat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sla</a:t>
            </a:r>
            <a:r>
              <a:rPr dirty="0" sz="1000" spc="-55">
                <a:latin typeface="Tahoma"/>
                <a:cs typeface="Tahoma"/>
              </a:rPr>
              <a:t>b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regula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60655" marR="5080" indent="-148590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Tahoma"/>
                <a:cs typeface="Tahoma"/>
              </a:rPr>
              <a:t>ex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resiile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regulate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puternice,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multe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cazuri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 </a:t>
            </a:r>
            <a:r>
              <a:rPr dirty="0" sz="1000" spc="-50">
                <a:latin typeface="Tahoma"/>
                <a:cs typeface="Tahoma"/>
              </a:rPr>
              <a:t>su</a:t>
            </a:r>
            <a:r>
              <a:rPr dirty="0" sz="1000" spc="-30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rt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maj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ritatea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limbajel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r/frame</a:t>
            </a:r>
            <a:r>
              <a:rPr dirty="0" sz="1000" spc="-65">
                <a:latin typeface="Tahoma"/>
                <a:cs typeface="Tahoma"/>
              </a:rPr>
              <a:t>w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rk-uril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derne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727771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 h="0">
                <a:moveTo>
                  <a:pt x="0" y="0"/>
                </a:moveTo>
                <a:lnTo>
                  <a:pt x="3932389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26</a:t>
            </a:r>
            <a:r>
              <a:rPr dirty="0" spc="30"/>
              <a:t>/62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37769" y="1742559"/>
          <a:ext cx="3977004" cy="108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87"/>
                <a:gridCol w="1376619"/>
                <a:gridCol w="1886430"/>
              </a:tblGrid>
              <a:tr h="21512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b="1">
                          <a:latin typeface="Tahoma"/>
                          <a:cs typeface="Tahoma"/>
                        </a:rPr>
                        <a:t>Metac</a:t>
                      </a:r>
                      <a:r>
                        <a:rPr dirty="0" sz="800" spc="-30" b="1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800" b="1">
                          <a:latin typeface="Tahoma"/>
                          <a:cs typeface="Tahoma"/>
                        </a:rPr>
                        <a:t>racter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692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b="1">
                          <a:latin typeface="Tahoma"/>
                          <a:cs typeface="Tahoma"/>
                        </a:rPr>
                        <a:t>Rol</a:t>
                      </a:r>
                      <a:r>
                        <a:rPr dirty="0" sz="800" spc="-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00" spc="-325" b="1">
                          <a:latin typeface="Tahoma"/>
                          <a:cs typeface="Tahoma"/>
                        </a:rPr>
                        <a:t>ˆ</a:t>
                      </a:r>
                      <a:r>
                        <a:rPr dirty="0" sz="800" b="1">
                          <a:latin typeface="Tahoma"/>
                          <a:cs typeface="Tahoma"/>
                        </a:rPr>
                        <a:t>ın</a:t>
                      </a:r>
                      <a:r>
                        <a:rPr dirty="0" sz="8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00" b="1">
                          <a:latin typeface="Tahoma"/>
                          <a:cs typeface="Tahoma"/>
                        </a:rPr>
                        <a:t>globbing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692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b="1">
                          <a:latin typeface="Tahoma"/>
                          <a:cs typeface="Tahoma"/>
                        </a:rPr>
                        <a:t>Rol</a:t>
                      </a:r>
                      <a:r>
                        <a:rPr dirty="0" sz="800" spc="-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00" spc="-325" b="1">
                          <a:latin typeface="Tahoma"/>
                          <a:cs typeface="Tahoma"/>
                        </a:rPr>
                        <a:t>ˆ</a:t>
                      </a:r>
                      <a:r>
                        <a:rPr dirty="0" sz="800" b="1">
                          <a:latin typeface="Tahoma"/>
                          <a:cs typeface="Tahoma"/>
                        </a:rPr>
                        <a:t>ın</a:t>
                      </a:r>
                      <a:r>
                        <a:rPr dirty="0" sz="8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00" b="1">
                          <a:latin typeface="Tahoma"/>
                          <a:cs typeface="Tahoma"/>
                        </a:rPr>
                        <a:t>regex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692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51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>
                          <a:latin typeface="Courier New"/>
                          <a:cs typeface="Courier New"/>
                        </a:rPr>
                        <a:t>.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T w="692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nimic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ecial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92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rice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921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[.</a:t>
                      </a:r>
                      <a:r>
                        <a:rPr dirty="0" sz="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]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635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Courier New"/>
                          <a:cs typeface="Courier New"/>
                        </a:rPr>
                        <a:t>*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rice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ˆ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ate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resia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anterio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ˆ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626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Courier New"/>
                          <a:cs typeface="Courier New"/>
                        </a:rPr>
                        <a:t>?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rice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resia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anterio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sau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nici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066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i="1">
                          <a:latin typeface="Meiryo"/>
                          <a:cs typeface="Meiryo"/>
                        </a:rPr>
                        <a:t>∼</a:t>
                      </a:r>
                      <a:endParaRPr sz="800">
                        <a:latin typeface="Meiryo"/>
                        <a:cs typeface="Meiryo"/>
                      </a:endParaRPr>
                    </a:p>
                  </a:txBody>
                  <a:tcPr marL="0" marR="0" marB="0" marT="0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rul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ho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nimic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ecial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50770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35"/>
              <a:t>p</a:t>
            </a:r>
            <a:r>
              <a:rPr dirty="0" spc="-120"/>
              <a:t>e</a:t>
            </a:r>
            <a:r>
              <a:rPr dirty="0" spc="-40"/>
              <a:t>ntru</a:t>
            </a:r>
            <a:r>
              <a:rPr dirty="0" spc="15"/>
              <a:t> </a:t>
            </a:r>
            <a:r>
              <a:rPr dirty="0" spc="-80"/>
              <a:t>ex</a:t>
            </a:r>
            <a:r>
              <a:rPr dirty="0" spc="-120"/>
              <a:t>p</a:t>
            </a:r>
            <a:r>
              <a:rPr dirty="0" spc="-50"/>
              <a:t>resii</a:t>
            </a:r>
            <a:r>
              <a:rPr dirty="0" spc="10"/>
              <a:t> </a:t>
            </a:r>
            <a:r>
              <a:rPr dirty="0" spc="-60"/>
              <a:t>regulate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12558"/>
            <a:ext cx="3387090" cy="1199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utilit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shell: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grep,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wk,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sed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limbaje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Python,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70">
                <a:latin typeface="Tahoma"/>
                <a:cs typeface="Tahoma"/>
              </a:rPr>
              <a:t>PH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Ru</a:t>
            </a:r>
            <a:r>
              <a:rPr dirty="0" sz="1100" spc="-55">
                <a:latin typeface="Tahoma"/>
                <a:cs typeface="Tahoma"/>
              </a:rPr>
              <a:t>b</a:t>
            </a:r>
            <a:r>
              <a:rPr dirty="0" sz="1100" spc="-140">
                <a:latin typeface="Tahoma"/>
                <a:cs typeface="Tahoma"/>
              </a:rPr>
              <a:t>y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Java,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JavaScript,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C++11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edito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Vim,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Emacs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baze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biblioteci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95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0">
                <a:latin typeface="Tahoma"/>
                <a:cs typeface="Tahoma"/>
              </a:rPr>
              <a:t>sii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regulate: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Gnulib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27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25190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75"/>
              <a:t>grep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498459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64727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90660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89390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944700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542707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593493"/>
            <a:ext cx="50749" cy="313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691551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4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580793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39">
                <a:moveTo>
                  <a:pt x="0" y="3448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56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5553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5426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109329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261298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520632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507932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558732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153564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204361"/>
            <a:ext cx="50749" cy="3162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305583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4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191661"/>
            <a:ext cx="0" cy="348615"/>
          </a:xfrm>
          <a:custGeom>
            <a:avLst/>
            <a:gdLst/>
            <a:ahLst/>
            <a:cxnLst/>
            <a:rect l="l" t="t" r="r" b="b"/>
            <a:pathLst>
              <a:path w="0" h="348614">
                <a:moveTo>
                  <a:pt x="0" y="3480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1789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1662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153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942708"/>
            <a:ext cx="3723004" cy="153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mult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35">
                <a:latin typeface="Tahoma"/>
                <a:cs typeface="Tahoma"/>
              </a:rPr>
              <a:t>uvi</a:t>
            </a:r>
            <a:r>
              <a:rPr dirty="0" sz="1100" spc="-50">
                <a:latin typeface="Tahoma"/>
                <a:cs typeface="Tahoma"/>
              </a:rPr>
              <a:t>n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pu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resii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regulate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Elimin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linii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vide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800" spc="-60">
                <a:latin typeface="Courier New"/>
                <a:cs typeface="Courier New"/>
              </a:rPr>
              <a:t>grep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-v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’^[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75" i="1">
                <a:latin typeface="Meiryo"/>
                <a:cs typeface="Meiryo"/>
              </a:rPr>
              <a:t>\</a:t>
            </a:r>
            <a:r>
              <a:rPr dirty="0" sz="800" spc="-60">
                <a:latin typeface="Courier New"/>
                <a:cs typeface="Courier New"/>
              </a:rPr>
              <a:t>t]+$’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file.txt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Elimin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linii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ıncep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coment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rii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800" spc="-60">
                <a:latin typeface="Courier New"/>
                <a:cs typeface="Courier New"/>
              </a:rPr>
              <a:t>grep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-v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’^[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75" i="1">
                <a:latin typeface="Meiryo"/>
                <a:cs typeface="Meiryo"/>
              </a:rPr>
              <a:t>\</a:t>
            </a:r>
            <a:r>
              <a:rPr dirty="0" sz="800" spc="-60">
                <a:latin typeface="Courier New"/>
                <a:cs typeface="Courier New"/>
              </a:rPr>
              <a:t>t]*#’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file.txt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11,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Prelucr</a:t>
            </a:r>
            <a:r>
              <a:rPr dirty="0" spc="-25">
                <a:hlinkClick r:id="rId15" action="ppaction://hlinksldjump"/>
              </a:rPr>
              <a:t>a</a:t>
            </a:r>
            <a:r>
              <a:rPr dirty="0" spc="-20">
                <a:hlinkClick r:id="rId15" action="ppaction://hlinksldjump"/>
              </a:rPr>
              <a:t>rea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datel</a:t>
            </a:r>
            <a:r>
              <a:rPr dirty="0" spc="-20">
                <a:hlinkClick r:id="rId15" action="ppaction://hlinksldjump"/>
              </a:rPr>
              <a:t>o</a:t>
            </a:r>
            <a:r>
              <a:rPr dirty="0" spc="10">
                <a:hlinkClick r:id="rId15" action="ppaction://hlinksldjump"/>
              </a:rPr>
              <a:t>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41700">
              <a:lnSpc>
                <a:spcPct val="100000"/>
              </a:lnSpc>
            </a:pPr>
            <a:r>
              <a:rPr dirty="0" spc="-55"/>
              <a:t>Exemplu</a:t>
            </a:r>
            <a:r>
              <a:rPr dirty="0" spc="15"/>
              <a:t> </a:t>
            </a:r>
            <a:r>
              <a:rPr dirty="0" spc="-110"/>
              <a:t>a</a:t>
            </a:r>
            <a:r>
              <a:rPr dirty="0" spc="-65"/>
              <a:t>wk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404479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558124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81745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80475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85555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448714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99514"/>
            <a:ext cx="50749" cy="317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602409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4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86814"/>
            <a:ext cx="0" cy="349885"/>
          </a:xfrm>
          <a:custGeom>
            <a:avLst/>
            <a:gdLst/>
            <a:ahLst/>
            <a:cxnLst/>
            <a:rect l="l" t="t" r="r" b="b"/>
            <a:pathLst>
              <a:path w="0" h="349885">
                <a:moveTo>
                  <a:pt x="0" y="3496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741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614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448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1407350"/>
            <a:ext cx="3359785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Afi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servici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le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au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generat</a:t>
            </a:r>
            <a:r>
              <a:rPr dirty="0" sz="9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mesaje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logging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ianu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rie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800" spc="-60">
                <a:latin typeface="Courier New"/>
                <a:cs typeface="Courier New"/>
              </a:rPr>
              <a:t>sudo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awk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’[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75" i="1">
                <a:latin typeface="Meiryo"/>
                <a:cs typeface="Meiryo"/>
              </a:rPr>
              <a:t>\</a:t>
            </a:r>
            <a:r>
              <a:rPr dirty="0" sz="800" spc="-60">
                <a:latin typeface="Courier New"/>
                <a:cs typeface="Courier New"/>
              </a:rPr>
              <a:t>t]+’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’/^Jan</a:t>
            </a:r>
            <a:r>
              <a:rPr dirty="0" sz="800">
                <a:latin typeface="Courier New"/>
                <a:cs typeface="Courier New"/>
              </a:rPr>
              <a:t> </a:t>
            </a:r>
            <a:r>
              <a:rPr dirty="0" sz="800" spc="-114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3/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p</a:t>
            </a:r>
            <a:r>
              <a:rPr dirty="0" sz="800" spc="-65">
                <a:latin typeface="Courier New"/>
                <a:cs typeface="Courier New"/>
              </a:rPr>
              <a:t>r</a:t>
            </a:r>
            <a:r>
              <a:rPr dirty="0" sz="800" spc="-60">
                <a:latin typeface="Courier New"/>
                <a:cs typeface="Courier New"/>
              </a:rPr>
              <a:t>int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$5</a:t>
            </a:r>
            <a:r>
              <a:rPr dirty="0" sz="800" spc="-65">
                <a:latin typeface="Courier New"/>
                <a:cs typeface="Courier New"/>
              </a:rPr>
              <a:t>;</a:t>
            </a:r>
            <a:r>
              <a:rPr dirty="0" sz="800" spc="-60">
                <a:latin typeface="Courier New"/>
                <a:cs typeface="Courier New"/>
              </a:rPr>
              <a:t>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/var</a:t>
            </a:r>
            <a:r>
              <a:rPr dirty="0" sz="800" spc="-65">
                <a:latin typeface="Courier New"/>
                <a:cs typeface="Courier New"/>
              </a:rPr>
              <a:t>/</a:t>
            </a:r>
            <a:r>
              <a:rPr dirty="0" sz="800" spc="-60">
                <a:latin typeface="Courier New"/>
                <a:cs typeface="Courier New"/>
              </a:rPr>
              <a:t>log/daemon.log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9" action="ppaction://hlinksldjump"/>
              </a:rPr>
              <a:t>Cursul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11,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Prelucr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20">
                <a:hlinkClick r:id="rId9" action="ppaction://hlinksldjump"/>
              </a:rPr>
              <a:t>rea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datel</a:t>
            </a:r>
            <a:r>
              <a:rPr dirty="0" spc="-20">
                <a:hlinkClick r:id="rId9" action="ppaction://hlinksldjump"/>
              </a:rPr>
              <a:t>o</a:t>
            </a:r>
            <a:r>
              <a:rPr dirty="0" spc="10">
                <a:hlinkClick r:id="rId9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93135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90"/>
              <a:t>sed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360703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51434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773682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760982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811782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404937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55737"/>
            <a:ext cx="50749" cy="317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558632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4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43037"/>
            <a:ext cx="0" cy="349885"/>
          </a:xfrm>
          <a:custGeom>
            <a:avLst/>
            <a:gdLst/>
            <a:ahLst/>
            <a:cxnLst/>
            <a:rect l="l" t="t" r="r" b="b"/>
            <a:pathLst>
              <a:path w="0" h="349885">
                <a:moveTo>
                  <a:pt x="0" y="3496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30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17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404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976411"/>
            <a:ext cx="3989704" cy="194945"/>
          </a:xfrm>
          <a:custGeom>
            <a:avLst/>
            <a:gdLst/>
            <a:ahLst/>
            <a:cxnLst/>
            <a:rect l="l" t="t" r="r" b="b"/>
            <a:pathLst>
              <a:path w="3989704" h="19494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4770"/>
                </a:lnTo>
                <a:lnTo>
                  <a:pt x="3989654" y="19477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158530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412225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399525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450325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020646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071434"/>
            <a:ext cx="50749" cy="34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202799"/>
            <a:ext cx="3989704" cy="260350"/>
          </a:xfrm>
          <a:custGeom>
            <a:avLst/>
            <a:gdLst/>
            <a:ahLst/>
            <a:cxnLst/>
            <a:rect l="l" t="t" r="r" b="b"/>
            <a:pathLst>
              <a:path w="3989704" h="260350">
                <a:moveTo>
                  <a:pt x="3989654" y="0"/>
                </a:moveTo>
                <a:lnTo>
                  <a:pt x="0" y="0"/>
                </a:lnTo>
                <a:lnTo>
                  <a:pt x="0" y="209425"/>
                </a:lnTo>
                <a:lnTo>
                  <a:pt x="4008" y="229150"/>
                </a:lnTo>
                <a:lnTo>
                  <a:pt x="14922" y="245303"/>
                </a:lnTo>
                <a:lnTo>
                  <a:pt x="31075" y="256217"/>
                </a:lnTo>
                <a:lnTo>
                  <a:pt x="50800" y="260225"/>
                </a:lnTo>
                <a:lnTo>
                  <a:pt x="3938854" y="260225"/>
                </a:lnTo>
                <a:lnTo>
                  <a:pt x="3958579" y="256217"/>
                </a:lnTo>
                <a:lnTo>
                  <a:pt x="3974732" y="245303"/>
                </a:lnTo>
                <a:lnTo>
                  <a:pt x="3985646" y="229150"/>
                </a:lnTo>
                <a:lnTo>
                  <a:pt x="3989654" y="2094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058734"/>
            <a:ext cx="0" cy="372745"/>
          </a:xfrm>
          <a:custGeom>
            <a:avLst/>
            <a:gdLst/>
            <a:ahLst/>
            <a:cxnLst/>
            <a:rect l="l" t="t" r="r" b="b"/>
            <a:pathLst>
              <a:path w="0" h="372744">
                <a:moveTo>
                  <a:pt x="0" y="3725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04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03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02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substitu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/>
              <a:t>,</a:t>
            </a:r>
            <a:r>
              <a:rPr dirty="0" baseline="-13888" sz="900" spc="-89"/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0">
                <a:latin typeface="Tahoma"/>
                <a:cs typeface="Tahoma"/>
              </a:rPr>
              <a:t>ınl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cuirea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/>
              <a:t>,</a:t>
            </a:r>
            <a:r>
              <a:rPr dirty="0" baseline="-13888" sz="900" spc="-75"/>
              <a:t> </a:t>
            </a:r>
            <a:r>
              <a:rPr dirty="0" sz="1100" spc="-10">
                <a:latin typeface="Tahoma"/>
                <a:cs typeface="Tahoma"/>
              </a:rPr>
              <a:t>ir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altul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Elimin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spa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75">
                <a:solidFill>
                  <a:srgbClr val="FFFFFF"/>
                </a:solidFill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ınceputul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liniil</a:t>
            </a:r>
            <a:r>
              <a:rPr dirty="0" sz="90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450"/>
              </a:spcBef>
            </a:pPr>
            <a:r>
              <a:rPr dirty="0" spc="-60">
                <a:latin typeface="Courier New"/>
                <a:cs typeface="Courier New"/>
              </a:rPr>
              <a:t>sed</a:t>
            </a:r>
            <a:r>
              <a:rPr dirty="0" spc="-60">
                <a:latin typeface="Courier New"/>
                <a:cs typeface="Courier New"/>
              </a:rPr>
              <a:t> </a:t>
            </a:r>
            <a:r>
              <a:rPr dirty="0" spc="-60">
                <a:latin typeface="Courier New"/>
                <a:cs typeface="Courier New"/>
              </a:rPr>
              <a:t>’s/^[</a:t>
            </a:r>
            <a:r>
              <a:rPr dirty="0" spc="-60">
                <a:latin typeface="Courier New"/>
                <a:cs typeface="Courier New"/>
              </a:rPr>
              <a:t> </a:t>
            </a:r>
            <a:r>
              <a:rPr dirty="0" spc="-75" i="1">
                <a:latin typeface="Meiryo"/>
                <a:cs typeface="Meiryo"/>
              </a:rPr>
              <a:t>\</a:t>
            </a:r>
            <a:r>
              <a:rPr dirty="0" spc="-60">
                <a:latin typeface="Courier New"/>
                <a:cs typeface="Courier New"/>
              </a:rPr>
              <a:t>t]*//g’</a:t>
            </a:r>
            <a:r>
              <a:rPr dirty="0" spc="-60">
                <a:latin typeface="Courier New"/>
                <a:cs typeface="Courier New"/>
              </a:rPr>
              <a:t> </a:t>
            </a:r>
            <a:r>
              <a:rPr dirty="0" spc="-60">
                <a:latin typeface="Courier New"/>
                <a:cs typeface="Courier New"/>
              </a:rPr>
              <a:t>file.txt</a:t>
            </a: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12345" sz="1350" spc="-562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Inl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irea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60">
                <a:solidFill>
                  <a:srgbClr val="FFFFFF"/>
                </a:solidFill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irului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text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60">
                <a:solidFill>
                  <a:srgbClr val="FFFFFF"/>
                </a:solidFill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irul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bin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liniile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75">
                <a:solidFill>
                  <a:srgbClr val="FFFFFF"/>
                </a:solidFill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60">
                <a:solidFill>
                  <a:srgbClr val="FFFFFF"/>
                </a:solidFill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irul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</a:rPr>
              <a:t>,</a:t>
            </a:r>
            <a:r>
              <a:rPr dirty="0" baseline="-11111" sz="750" spc="-60">
                <a:solidFill>
                  <a:srgbClr val="FFFFFF"/>
                </a:solidFill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endParaRPr sz="9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405"/>
              </a:spcBef>
            </a:pPr>
            <a:r>
              <a:rPr dirty="0" spc="-60">
                <a:latin typeface="Courier New"/>
                <a:cs typeface="Courier New"/>
              </a:rPr>
              <a:t>sed</a:t>
            </a:r>
            <a:r>
              <a:rPr dirty="0" spc="-60">
                <a:latin typeface="Courier New"/>
                <a:cs typeface="Courier New"/>
              </a:rPr>
              <a:t> </a:t>
            </a:r>
            <a:r>
              <a:rPr dirty="0" spc="-60">
                <a:latin typeface="Courier New"/>
                <a:cs typeface="Courier New"/>
              </a:rPr>
              <a:t>’/fisier/s/text</a:t>
            </a:r>
            <a:r>
              <a:rPr dirty="0" spc="-65">
                <a:latin typeface="Courier New"/>
                <a:cs typeface="Courier New"/>
              </a:rPr>
              <a:t>/</a:t>
            </a:r>
            <a:r>
              <a:rPr dirty="0" spc="-60">
                <a:latin typeface="Courier New"/>
                <a:cs typeface="Courier New"/>
              </a:rPr>
              <a:t>binar/g’</a:t>
            </a:r>
            <a:r>
              <a:rPr dirty="0" spc="-60">
                <a:latin typeface="Courier New"/>
                <a:cs typeface="Courier New"/>
              </a:rPr>
              <a:t> </a:t>
            </a:r>
            <a:r>
              <a:rPr dirty="0" spc="-60">
                <a:latin typeface="Courier New"/>
                <a:cs typeface="Courier New"/>
              </a:rPr>
              <a:t>file.txt</a:t>
            </a: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11,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Prelucr</a:t>
            </a:r>
            <a:r>
              <a:rPr dirty="0" spc="-25">
                <a:hlinkClick r:id="rId15" action="ppaction://hlinksldjump"/>
              </a:rPr>
              <a:t>a</a:t>
            </a:r>
            <a:r>
              <a:rPr dirty="0" spc="-20">
                <a:hlinkClick r:id="rId15" action="ppaction://hlinksldjump"/>
              </a:rPr>
              <a:t>rea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datel</a:t>
            </a:r>
            <a:r>
              <a:rPr dirty="0" spc="-20">
                <a:hlinkClick r:id="rId15" action="ppaction://hlinksldjump"/>
              </a:rPr>
              <a:t>o</a:t>
            </a:r>
            <a:r>
              <a:rPr dirty="0" spc="10">
                <a:hlinkClick r:id="rId15" action="ppaction://hlinksldjump"/>
              </a:rPr>
              <a:t>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30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73120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100"/>
              <a:t>p</a:t>
            </a:r>
            <a:r>
              <a:rPr dirty="0" spc="-50"/>
              <a:t>reluc</a:t>
            </a:r>
            <a:r>
              <a:rPr dirty="0" spc="-60"/>
              <a:t>r</a:t>
            </a:r>
            <a:r>
              <a:rPr dirty="0" spc="-650"/>
              <a:t>˘</a:t>
            </a:r>
            <a:r>
              <a:rPr dirty="0" spc="-60"/>
              <a:t>am?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9656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rs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splitting,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desererializ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avem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rie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structuri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te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liste,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vect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dic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/>
              <a:t>,</a:t>
            </a:r>
            <a:r>
              <a:rPr dirty="0" baseline="-13888" sz="900" spc="-89"/>
              <a:t> </a:t>
            </a:r>
            <a:r>
              <a:rPr dirty="0" sz="1100" spc="-40">
                <a:latin typeface="Tahoma"/>
                <a:cs typeface="Tahoma"/>
              </a:rPr>
              <a:t>ion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folosim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/>
              <a:t>,</a:t>
            </a:r>
            <a:r>
              <a:rPr dirty="0" baseline="-13888" sz="900" spc="-89"/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aces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32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27375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75"/>
              <a:t>vrem</a:t>
            </a:r>
            <a:r>
              <a:rPr dirty="0" spc="10"/>
              <a:t> </a:t>
            </a:r>
            <a:r>
              <a:rPr dirty="0" spc="-70"/>
              <a:t>ob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60"/>
              <a:t>inem?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80579"/>
            <a:ext cx="3443604" cy="77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evolu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rez</a:t>
            </a:r>
            <a:r>
              <a:rPr dirty="0" sz="1100" spc="-50">
                <a:latin typeface="Tahoma"/>
                <a:cs typeface="Tahoma"/>
              </a:rPr>
              <a:t>en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grafice: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imagini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medii,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liste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rimele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rimele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racteristici: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ele,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ra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33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51200">
              <a:lnSpc>
                <a:spcPct val="100000"/>
              </a:lnSpc>
            </a:pPr>
            <a:r>
              <a:rPr dirty="0" spc="-25"/>
              <a:t>St</a:t>
            </a:r>
            <a:r>
              <a:rPr dirty="0" spc="5"/>
              <a:t>o</a:t>
            </a:r>
            <a:r>
              <a:rPr dirty="0" spc="-50"/>
              <a:t>c</a:t>
            </a:r>
            <a:r>
              <a:rPr dirty="0" spc="-9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2273" y="2837214"/>
            <a:ext cx="1262380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90">
                <a:solidFill>
                  <a:srgbClr val="FC7100"/>
                </a:solidFill>
                <a:latin typeface="Trebuchet MS"/>
                <a:cs typeface="Trebuchet MS"/>
              </a:rPr>
              <a:t>date</a:t>
            </a:r>
            <a:r>
              <a:rPr dirty="0" sz="1550" spc="10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1550" spc="90">
                <a:solidFill>
                  <a:srgbClr val="FC7100"/>
                </a:solidFill>
                <a:latin typeface="Trebuchet MS"/>
                <a:cs typeface="Trebuchet MS"/>
              </a:rPr>
              <a:t>sto</a:t>
            </a:r>
            <a:r>
              <a:rPr dirty="0" sz="1550" spc="105">
                <a:solidFill>
                  <a:srgbClr val="FC7100"/>
                </a:solidFill>
                <a:latin typeface="Trebuchet MS"/>
                <a:cs typeface="Trebuchet MS"/>
              </a:rPr>
              <a:t>c</a:t>
            </a:r>
            <a:r>
              <a:rPr dirty="0" sz="1550" spc="80">
                <a:solidFill>
                  <a:srgbClr val="FC7100"/>
                </a:solidFill>
                <a:latin typeface="Trebuchet MS"/>
                <a:cs typeface="Trebuchet MS"/>
              </a:rPr>
              <a:t>ate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822" y="2686502"/>
            <a:ext cx="3726179" cy="0"/>
          </a:xfrm>
          <a:custGeom>
            <a:avLst/>
            <a:gdLst/>
            <a:ahLst/>
            <a:cxnLst/>
            <a:rect l="l" t="t" r="r" b="b"/>
            <a:pathLst>
              <a:path w="3726179" h="0">
                <a:moveTo>
                  <a:pt x="0" y="0"/>
                </a:moveTo>
                <a:lnTo>
                  <a:pt x="3726004" y="0"/>
                </a:lnTo>
              </a:path>
            </a:pathLst>
          </a:custGeom>
          <a:ln w="13621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0372" y="2271990"/>
            <a:ext cx="123063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solidFill>
                  <a:srgbClr val="FC7100"/>
                </a:solidFill>
                <a:latin typeface="Trebuchet MS"/>
                <a:cs typeface="Trebuchet MS"/>
              </a:rPr>
              <a:t>date</a:t>
            </a:r>
            <a:r>
              <a:rPr dirty="0" sz="1150" spc="8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FC7100"/>
                </a:solidFill>
                <a:latin typeface="Trebuchet MS"/>
                <a:cs typeface="Trebuchet MS"/>
              </a:rPr>
              <a:t>str</a:t>
            </a:r>
            <a:r>
              <a:rPr dirty="0" sz="1150" spc="60">
                <a:solidFill>
                  <a:srgbClr val="FC7100"/>
                </a:solidFill>
                <a:latin typeface="Trebuchet MS"/>
                <a:cs typeface="Trebuchet MS"/>
              </a:rPr>
              <a:t>uct</a:t>
            </a:r>
            <a:r>
              <a:rPr dirty="0" sz="1150" spc="60">
                <a:solidFill>
                  <a:srgbClr val="FC7100"/>
                </a:solidFill>
                <a:latin typeface="Trebuchet MS"/>
                <a:cs typeface="Trebuchet MS"/>
              </a:rPr>
              <a:t>urat</a:t>
            </a:r>
            <a:r>
              <a:rPr dirty="0" sz="1150" spc="8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8118" y="2301338"/>
            <a:ext cx="14154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solidFill>
                  <a:srgbClr val="FC7100"/>
                </a:solidFill>
                <a:latin typeface="Trebuchet MS"/>
                <a:cs typeface="Trebuchet MS"/>
              </a:rPr>
              <a:t>date</a:t>
            </a:r>
            <a:r>
              <a:rPr dirty="0" sz="1150" spc="8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1150" spc="110">
                <a:solidFill>
                  <a:srgbClr val="FC7100"/>
                </a:solidFill>
                <a:latin typeface="Trebuchet MS"/>
                <a:cs typeface="Trebuchet MS"/>
              </a:rPr>
              <a:t>nes</a:t>
            </a:r>
            <a:r>
              <a:rPr dirty="0" sz="1150" spc="45">
                <a:solidFill>
                  <a:srgbClr val="FC7100"/>
                </a:solidFill>
                <a:latin typeface="Trebuchet MS"/>
                <a:cs typeface="Trebuchet MS"/>
              </a:rPr>
              <a:t>tru</a:t>
            </a:r>
            <a:r>
              <a:rPr dirty="0" sz="1150" spc="55">
                <a:solidFill>
                  <a:srgbClr val="FC7100"/>
                </a:solidFill>
                <a:latin typeface="Trebuchet MS"/>
                <a:cs typeface="Trebuchet MS"/>
              </a:rPr>
              <a:t>c</a:t>
            </a:r>
            <a:r>
              <a:rPr dirty="0" sz="1150" spc="45">
                <a:solidFill>
                  <a:srgbClr val="FC7100"/>
                </a:solidFill>
                <a:latin typeface="Trebuchet MS"/>
                <a:cs typeface="Trebuchet MS"/>
              </a:rPr>
              <a:t>tu</a:t>
            </a:r>
            <a:r>
              <a:rPr dirty="0" sz="1150" spc="4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1150" spc="65">
                <a:solidFill>
                  <a:srgbClr val="FC7100"/>
                </a:solidFill>
                <a:latin typeface="Trebuchet MS"/>
                <a:cs typeface="Trebuchet MS"/>
              </a:rPr>
              <a:t>ate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3894" y="638410"/>
            <a:ext cx="0" cy="1903730"/>
          </a:xfrm>
          <a:custGeom>
            <a:avLst/>
            <a:gdLst/>
            <a:ahLst/>
            <a:cxnLst/>
            <a:rect l="l" t="t" r="r" b="b"/>
            <a:pathLst>
              <a:path w="0" h="1903730">
                <a:moveTo>
                  <a:pt x="0" y="0"/>
                </a:moveTo>
                <a:lnTo>
                  <a:pt x="0" y="1903677"/>
                </a:lnTo>
              </a:path>
            </a:pathLst>
          </a:custGeom>
          <a:ln w="1610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22822" y="1127324"/>
            <a:ext cx="89852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47625">
              <a:lnSpc>
                <a:spcPct val="130600"/>
              </a:lnSpc>
            </a:pPr>
            <a:r>
              <a:rPr dirty="0" sz="1150" spc="80">
                <a:solidFill>
                  <a:srgbClr val="FC7100"/>
                </a:solidFill>
                <a:latin typeface="Trebuchet MS"/>
                <a:cs typeface="Trebuchet MS"/>
              </a:rPr>
              <a:t>a</a:t>
            </a:r>
            <a:r>
              <a:rPr dirty="0" sz="1150" spc="4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1150" spc="80">
                <a:solidFill>
                  <a:srgbClr val="FC7100"/>
                </a:solidFill>
                <a:latin typeface="Trebuchet MS"/>
                <a:cs typeface="Trebuchet MS"/>
              </a:rPr>
              <a:t>hive</a:t>
            </a:r>
            <a:r>
              <a:rPr dirty="0" sz="1150" spc="4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1150" spc="105">
                <a:solidFill>
                  <a:srgbClr val="FC7100"/>
                </a:solidFill>
                <a:latin typeface="Trebuchet MS"/>
                <a:cs typeface="Trebuchet MS"/>
              </a:rPr>
              <a:t>documen</a:t>
            </a:r>
            <a:r>
              <a:rPr dirty="0" sz="1150" spc="40">
                <a:solidFill>
                  <a:srgbClr val="FC7100"/>
                </a:solidFill>
                <a:latin typeface="Trebuchet MS"/>
                <a:cs typeface="Trebuchet MS"/>
              </a:rPr>
              <a:t>te</a:t>
            </a:r>
            <a:endParaRPr sz="1150">
              <a:latin typeface="Trebuchet MS"/>
              <a:cs typeface="Trebuchet MS"/>
            </a:endParaRPr>
          </a:p>
          <a:p>
            <a:pPr algn="ctr" marL="34290">
              <a:lnSpc>
                <a:spcPct val="100000"/>
              </a:lnSpc>
              <a:spcBef>
                <a:spcPts val="745"/>
              </a:spcBef>
            </a:pPr>
            <a:r>
              <a:rPr dirty="0" sz="1150" spc="65">
                <a:solidFill>
                  <a:srgbClr val="FC7100"/>
                </a:solidFill>
                <a:latin typeface="Trebuchet MS"/>
                <a:cs typeface="Trebuchet MS"/>
              </a:rPr>
              <a:t>multimedia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0159" y="2093641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30" h="0">
                <a:moveTo>
                  <a:pt x="0" y="0"/>
                </a:moveTo>
                <a:lnTo>
                  <a:pt x="1827097" y="0"/>
                </a:lnTo>
              </a:path>
            </a:pathLst>
          </a:custGeom>
          <a:ln w="9538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4006" y="1700362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30" h="0">
                <a:moveTo>
                  <a:pt x="0" y="0"/>
                </a:moveTo>
                <a:lnTo>
                  <a:pt x="1827097" y="0"/>
                </a:lnTo>
              </a:path>
            </a:pathLst>
          </a:custGeom>
          <a:ln w="9538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0492" y="1816822"/>
            <a:ext cx="50990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40">
                <a:solidFill>
                  <a:srgbClr val="FC7100"/>
                </a:solidFill>
                <a:latin typeface="Trebuchet MS"/>
                <a:cs typeface="Trebuchet MS"/>
              </a:rPr>
              <a:t>entitate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3356" y="1828561"/>
            <a:ext cx="5429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65">
                <a:solidFill>
                  <a:srgbClr val="FC7100"/>
                </a:solidFill>
                <a:latin typeface="Trebuchet MS"/>
                <a:cs typeface="Trebuchet MS"/>
              </a:rPr>
              <a:t>asocie</a:t>
            </a:r>
            <a:r>
              <a:rPr dirty="0" sz="950" spc="3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950" spc="7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410" y="1823866"/>
            <a:ext cx="71501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65">
                <a:solidFill>
                  <a:srgbClr val="FC7100"/>
                </a:solidFill>
                <a:latin typeface="Trebuchet MS"/>
                <a:cs typeface="Trebuchet MS"/>
              </a:rPr>
              <a:t>p</a:t>
            </a:r>
            <a:r>
              <a:rPr dirty="0" sz="950" spc="2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950" spc="50">
                <a:solidFill>
                  <a:srgbClr val="FC7100"/>
                </a:solidFill>
                <a:latin typeface="Trebuchet MS"/>
                <a:cs typeface="Trebuchet MS"/>
              </a:rPr>
              <a:t>oprietate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6045" y="1433355"/>
            <a:ext cx="45711" cy="77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0624" y="1433355"/>
            <a:ext cx="90909" cy="99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23840" y="1281539"/>
            <a:ext cx="84836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1115">
              <a:lnSpc>
                <a:spcPct val="107800"/>
              </a:lnSpc>
            </a:pPr>
            <a:r>
              <a:rPr dirty="0" sz="750" spc="40">
                <a:solidFill>
                  <a:srgbClr val="FC7100"/>
                </a:solidFill>
                <a:latin typeface="Trebuchet MS"/>
                <a:cs typeface="Trebuchet MS"/>
              </a:rPr>
              <a:t>atribut</a:t>
            </a:r>
            <a:r>
              <a:rPr dirty="0" sz="750" spc="-30">
                <a:solidFill>
                  <a:srgbClr val="FC7100"/>
                </a:solidFill>
                <a:latin typeface="Trebuchet MS"/>
                <a:cs typeface="Trebuchet MS"/>
              </a:rPr>
              <a:t>,</a:t>
            </a:r>
            <a:r>
              <a:rPr dirty="0" sz="750" spc="5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60">
                <a:solidFill>
                  <a:srgbClr val="FC7100"/>
                </a:solidFill>
                <a:latin typeface="Trebuchet MS"/>
                <a:cs typeface="Trebuchet MS"/>
              </a:rPr>
              <a:t>valoa</a:t>
            </a:r>
            <a:r>
              <a:rPr dirty="0" sz="750" spc="2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6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750" spc="3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FC7100"/>
                </a:solidFill>
                <a:latin typeface="Trebuchet MS"/>
                <a:cs typeface="Trebuchet MS"/>
              </a:rPr>
              <a:t>(lis</a:t>
            </a:r>
            <a:r>
              <a:rPr dirty="0" sz="750" spc="30">
                <a:solidFill>
                  <a:srgbClr val="FC7100"/>
                </a:solidFill>
                <a:latin typeface="Trebuchet MS"/>
                <a:cs typeface="Trebuchet MS"/>
              </a:rPr>
              <a:t>t</a:t>
            </a:r>
            <a:r>
              <a:rPr dirty="0" sz="750">
                <a:solidFill>
                  <a:srgbClr val="FC7100"/>
                </a:solidFill>
                <a:latin typeface="Times New Roman"/>
                <a:cs typeface="Times New Roman"/>
              </a:rPr>
              <a:t>   </a:t>
            </a:r>
            <a:r>
              <a:rPr dirty="0" sz="750" spc="-3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70">
                <a:solidFill>
                  <a:srgbClr val="FC7100"/>
                </a:solidFill>
                <a:latin typeface="Trebuchet MS"/>
                <a:cs typeface="Trebuchet MS"/>
              </a:rPr>
              <a:t>de</a:t>
            </a:r>
            <a:r>
              <a:rPr dirty="0" sz="750" spc="5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70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750" spc="75">
                <a:solidFill>
                  <a:srgbClr val="FC7100"/>
                </a:solidFill>
                <a:latin typeface="Trebuchet MS"/>
                <a:cs typeface="Trebuchet MS"/>
              </a:rPr>
              <a:t>n</a:t>
            </a:r>
            <a:r>
              <a:rPr dirty="0" sz="750" spc="5">
                <a:solidFill>
                  <a:srgbClr val="FC7100"/>
                </a:solidFill>
                <a:latin typeface="Trebuchet MS"/>
                <a:cs typeface="Trebuchet MS"/>
              </a:rPr>
              <a:t>tit</a:t>
            </a:r>
            <a:r>
              <a:rPr dirty="0" sz="750">
                <a:solidFill>
                  <a:srgbClr val="FC7100"/>
                </a:solidFill>
                <a:latin typeface="Times New Roman"/>
                <a:cs typeface="Times New Roman"/>
              </a:rPr>
              <a:t>   </a:t>
            </a:r>
            <a:r>
              <a:rPr dirty="0" sz="750" spc="3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FC7100"/>
                </a:solidFill>
                <a:latin typeface="Trebuchet MS"/>
                <a:cs typeface="Trebuchet MS"/>
              </a:rPr>
              <a:t>i)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4957" y="1301901"/>
            <a:ext cx="43497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3345">
              <a:lnSpc>
                <a:spcPct val="107800"/>
              </a:lnSpc>
            </a:pPr>
            <a:r>
              <a:rPr dirty="0" sz="750" spc="55">
                <a:solidFill>
                  <a:srgbClr val="FC7100"/>
                </a:solidFill>
                <a:latin typeface="Trebuchet MS"/>
                <a:cs typeface="Trebuchet MS"/>
              </a:rPr>
              <a:t>date</a:t>
            </a:r>
            <a:r>
              <a:rPr dirty="0" sz="750" spc="2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FC7100"/>
                </a:solidFill>
                <a:latin typeface="Trebuchet MS"/>
                <a:cs typeface="Trebuchet MS"/>
              </a:rPr>
              <a:t>tabela</a:t>
            </a:r>
            <a:r>
              <a:rPr dirty="0" sz="750" spc="2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6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171" y="618867"/>
            <a:ext cx="0" cy="951865"/>
          </a:xfrm>
          <a:custGeom>
            <a:avLst/>
            <a:gdLst/>
            <a:ahLst/>
            <a:cxnLst/>
            <a:rect l="l" t="t" r="r" b="b"/>
            <a:pathLst>
              <a:path w="0" h="951865">
                <a:moveTo>
                  <a:pt x="0" y="0"/>
                </a:moveTo>
                <a:lnTo>
                  <a:pt x="0" y="951386"/>
                </a:lnTo>
              </a:path>
            </a:pathLst>
          </a:custGeom>
          <a:ln w="11385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9963" y="941015"/>
            <a:ext cx="15748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5">
                <a:solidFill>
                  <a:srgbClr val="FC7100"/>
                </a:solidFill>
                <a:latin typeface="Trebuchet MS"/>
                <a:cs typeface="Trebuchet MS"/>
              </a:rPr>
              <a:t>INI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003" y="944888"/>
            <a:ext cx="26860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FC7100"/>
                </a:solidFill>
                <a:latin typeface="Trebuchet MS"/>
                <a:cs typeface="Trebuchet MS"/>
              </a:rPr>
              <a:t>JSON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8812" y="653743"/>
            <a:ext cx="28575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20">
                <a:solidFill>
                  <a:srgbClr val="FC7100"/>
                </a:solidFill>
                <a:latin typeface="Trebuchet MS"/>
                <a:cs typeface="Trebuchet MS"/>
              </a:rPr>
              <a:t>Y</a:t>
            </a:r>
            <a:r>
              <a:rPr dirty="0" sz="750" spc="90">
                <a:solidFill>
                  <a:srgbClr val="FC7100"/>
                </a:solidFill>
                <a:latin typeface="Trebuchet MS"/>
                <a:cs typeface="Trebuchet MS"/>
              </a:rPr>
              <a:t>AML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983" y="666656"/>
            <a:ext cx="23304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00">
                <a:solidFill>
                  <a:srgbClr val="FC7100"/>
                </a:solidFill>
                <a:latin typeface="Trebuchet MS"/>
                <a:cs typeface="Trebuchet MS"/>
              </a:rPr>
              <a:t>XML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4239" y="975997"/>
            <a:ext cx="91821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95">
                <a:solidFill>
                  <a:srgbClr val="FC7100"/>
                </a:solidFill>
                <a:latin typeface="Trebuchet MS"/>
                <a:cs typeface="Trebuchet MS"/>
              </a:rPr>
              <a:t>CS</a:t>
            </a:r>
            <a:r>
              <a:rPr dirty="0" sz="750" spc="110">
                <a:solidFill>
                  <a:srgbClr val="FC7100"/>
                </a:solidFill>
                <a:latin typeface="Trebuchet MS"/>
                <a:cs typeface="Trebuchet MS"/>
              </a:rPr>
              <a:t>V</a:t>
            </a:r>
            <a:r>
              <a:rPr dirty="0" sz="750">
                <a:solidFill>
                  <a:srgbClr val="FC7100"/>
                </a:solidFill>
                <a:latin typeface="Times New Roman"/>
                <a:cs typeface="Times New Roman"/>
              </a:rPr>
              <a:t>   </a:t>
            </a:r>
            <a:r>
              <a:rPr dirty="0" sz="750" spc="-9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baseline="3703" sz="1125" spc="104">
                <a:solidFill>
                  <a:srgbClr val="FC7100"/>
                </a:solidFill>
                <a:latin typeface="Trebuchet MS"/>
                <a:cs typeface="Trebuchet MS"/>
              </a:rPr>
              <a:t>sp</a:t>
            </a:r>
            <a:r>
              <a:rPr dirty="0" baseline="3703" sz="1125" spc="52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baseline="3703" sz="1125" spc="89">
                <a:solidFill>
                  <a:srgbClr val="FC7100"/>
                </a:solidFill>
                <a:latin typeface="Trebuchet MS"/>
                <a:cs typeface="Trebuchet MS"/>
              </a:rPr>
              <a:t>eadsheet</a:t>
            </a:r>
            <a:endParaRPr baseline="3703" sz="1125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3503" y="678397"/>
            <a:ext cx="66992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65">
                <a:solidFill>
                  <a:srgbClr val="FC7100"/>
                </a:solidFill>
                <a:latin typeface="Trebuchet MS"/>
                <a:cs typeface="Trebuchet MS"/>
              </a:rPr>
              <a:t>baze</a:t>
            </a:r>
            <a:r>
              <a:rPr dirty="0" sz="750" spc="5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70">
                <a:solidFill>
                  <a:srgbClr val="FC7100"/>
                </a:solidFill>
                <a:latin typeface="Trebuchet MS"/>
                <a:cs typeface="Trebuchet MS"/>
              </a:rPr>
              <a:t>de</a:t>
            </a:r>
            <a:r>
              <a:rPr dirty="0" sz="750" spc="5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50">
                <a:solidFill>
                  <a:srgbClr val="FC7100"/>
                </a:solidFill>
                <a:latin typeface="Trebuchet MS"/>
                <a:cs typeface="Trebuchet MS"/>
              </a:rPr>
              <a:t>dat</a:t>
            </a:r>
            <a:r>
              <a:rPr dirty="0" sz="750" spc="6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5">
                <a:hlinkClick r:id="rId5" action="ppaction://hlinksldjump"/>
              </a:rPr>
              <a:t>Cu</a:t>
            </a:r>
            <a:r>
              <a:rPr dirty="0" spc="10">
                <a:hlinkClick r:id="rId5" action="ppaction://hlinksldjump"/>
              </a:rPr>
              <a:t>r</a:t>
            </a:r>
            <a:r>
              <a:rPr dirty="0" spc="-15">
                <a:hlinkClick r:id="rId5" action="ppaction://hlinksldjump"/>
              </a:rPr>
              <a:t>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11,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Prelucr</a:t>
            </a:r>
            <a:r>
              <a:rPr dirty="0" spc="-30">
                <a:hlinkClick r:id="rId5" action="ppaction://hlinksldjump"/>
              </a:rPr>
              <a:t>a</a:t>
            </a:r>
            <a:r>
              <a:rPr dirty="0" spc="-20">
                <a:hlinkClick r:id="rId5" action="ppaction://hlinksldjump"/>
              </a:rPr>
              <a:t>rea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datel</a:t>
            </a:r>
            <a:r>
              <a:rPr dirty="0" spc="-20">
                <a:hlinkClick r:id="rId5" action="ppaction://hlinksldjump"/>
              </a:rPr>
              <a:t>o</a:t>
            </a:r>
            <a:r>
              <a:rPr dirty="0" spc="10">
                <a:hlinkClick r:id="rId5" action="ppaction://hlinksldjump"/>
              </a:rPr>
              <a:t>r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11350">
              <a:lnSpc>
                <a:spcPct val="100000"/>
              </a:lnSpc>
            </a:pPr>
            <a:r>
              <a:rPr dirty="0" spc="-35"/>
              <a:t>Prelucr</a:t>
            </a:r>
            <a:r>
              <a:rPr dirty="0" spc="-7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5"/>
              <a:t>efecti</a:t>
            </a:r>
            <a:r>
              <a:rPr dirty="0" spc="-75"/>
              <a:t>v</a:t>
            </a:r>
            <a:r>
              <a:rPr dirty="0" spc="-650"/>
              <a:t>˘</a:t>
            </a:r>
            <a:r>
              <a:rPr dirty="0" spc="-90"/>
              <a:t>a:</a:t>
            </a:r>
            <a:r>
              <a:rPr dirty="0" spc="145"/>
              <a:t> </a:t>
            </a:r>
            <a:r>
              <a:rPr dirty="0" spc="-35"/>
              <a:t>mijl</a:t>
            </a:r>
            <a:r>
              <a:rPr dirty="0" spc="-20"/>
              <a:t>o</a:t>
            </a:r>
            <a:r>
              <a:rPr dirty="0" spc="-35"/>
              <a:t>c</a:t>
            </a:r>
            <a:r>
              <a:rPr dirty="0" spc="10"/>
              <a:t> </a:t>
            </a:r>
            <a:r>
              <a:rPr dirty="0" spc="-70"/>
              <a:t>nu</a:t>
            </a:r>
            <a:r>
              <a:rPr dirty="0" spc="15"/>
              <a:t> </a:t>
            </a:r>
            <a:r>
              <a:rPr dirty="0" spc="-45"/>
              <a:t>obiec</a:t>
            </a:r>
            <a:r>
              <a:rPr dirty="0" spc="-40"/>
              <a:t>t</a:t>
            </a:r>
            <a:r>
              <a:rPr dirty="0"/>
              <a:t>i</a:t>
            </a:r>
            <a:r>
              <a:rPr dirty="0" spc="-65"/>
              <a:t>v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07399"/>
            <a:ext cx="3784600" cy="95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pa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mijl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cul;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alegem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bu</a:t>
            </a:r>
            <a:r>
              <a:rPr dirty="0" sz="1100" spc="-6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cale</a:t>
            </a:r>
            <a:r>
              <a:rPr dirty="0" sz="1100" spc="-14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obiectiv</a:t>
            </a:r>
            <a:endParaRPr sz="1100">
              <a:latin typeface="Tahoma"/>
              <a:cs typeface="Tahoma"/>
            </a:endParaRPr>
          </a:p>
          <a:p>
            <a:pPr marL="160655" marR="6540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tipuri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40">
                <a:latin typeface="Tahoma"/>
                <a:cs typeface="Tahoma"/>
              </a:rPr>
              <a:t>lec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extrageri,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au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>
                <a:latin typeface="Tahoma"/>
                <a:cs typeface="Tahoma"/>
              </a:rPr>
              <a:t>ari/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rdo</a:t>
            </a:r>
            <a:r>
              <a:rPr dirty="0" sz="1100" spc="-6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ari,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actuali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</a:t>
            </a:r>
            <a:r>
              <a:rPr dirty="0" sz="1100" spc="-4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statistice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medii,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sume,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10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34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37130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50"/>
              <a:t>folosim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50"/>
              <a:t>relucr</a:t>
            </a:r>
            <a:r>
              <a:rPr dirty="0" spc="-100"/>
              <a:t>a</a:t>
            </a:r>
            <a:r>
              <a:rPr dirty="0" spc="-55"/>
              <a:t>re?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348651"/>
            <a:ext cx="3521710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lucrea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iruri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0">
                <a:latin typeface="Tahoma"/>
                <a:cs typeface="Tahoma"/>
              </a:rPr>
              <a:t>otrivit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limbaj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rog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situa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0">
                <a:latin typeface="Tahoma"/>
                <a:cs typeface="Tahoma"/>
              </a:rPr>
              <a:t>otrivit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utilit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situa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35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31695">
              <a:lnSpc>
                <a:spcPct val="100000"/>
              </a:lnSpc>
            </a:pPr>
            <a:r>
              <a:rPr dirty="0" spc="10"/>
              <a:t>C</a:t>
            </a:r>
            <a:r>
              <a:rPr dirty="0" spc="-650"/>
              <a:t>ˆ</a:t>
            </a:r>
            <a:r>
              <a:rPr dirty="0" spc="-70"/>
              <a:t>and</a:t>
            </a:r>
            <a:r>
              <a:rPr dirty="0" spc="15"/>
              <a:t> </a:t>
            </a:r>
            <a:r>
              <a:rPr dirty="0" spc="-50"/>
              <a:t>folosim</a:t>
            </a:r>
            <a:r>
              <a:rPr dirty="0" spc="15"/>
              <a:t> </a:t>
            </a:r>
            <a:r>
              <a:rPr dirty="0" spc="75"/>
              <a:t>X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50"/>
              <a:t>relucr</a:t>
            </a:r>
            <a:r>
              <a:rPr dirty="0" spc="-100"/>
              <a:t>a</a:t>
            </a:r>
            <a:r>
              <a:rPr dirty="0" spc="-55"/>
              <a:t>re?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52281"/>
            <a:ext cx="3725545" cy="158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5">
                <a:latin typeface="Tahoma"/>
                <a:cs typeface="Tahoma"/>
              </a:rPr>
              <a:t>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trebuie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dezvol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ım</a:t>
            </a:r>
            <a:r>
              <a:rPr dirty="0" sz="1100" spc="-7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reu</a:t>
            </a:r>
            <a:r>
              <a:rPr dirty="0" sz="1100" spc="-8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 </a:t>
            </a:r>
            <a:r>
              <a:rPr dirty="0" sz="1100" spc="-50">
                <a:latin typeface="Tahoma"/>
                <a:cs typeface="Tahoma"/>
              </a:rPr>
              <a:t>scrise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35">
                <a:latin typeface="Tahoma"/>
                <a:cs typeface="Tahoma"/>
              </a:rPr>
              <a:t>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25">
                <a:latin typeface="Tahoma"/>
                <a:cs typeface="Tahoma"/>
              </a:rPr>
              <a:t>/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C++</a:t>
            </a:r>
            <a:r>
              <a:rPr dirty="0" sz="1100" spc="5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vite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execu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endParaRPr sz="1100">
              <a:latin typeface="Tahoma"/>
              <a:cs typeface="Tahoma"/>
            </a:endParaRPr>
          </a:p>
          <a:p>
            <a:pPr marL="160655" marR="33147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Python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25">
                <a:latin typeface="Tahoma"/>
                <a:cs typeface="Tahoma"/>
              </a:rPr>
              <a:t>/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25">
                <a:latin typeface="Tahoma"/>
                <a:cs typeface="Tahoma"/>
              </a:rPr>
              <a:t>/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R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80">
                <a:latin typeface="Tahoma"/>
                <a:cs typeface="Tahoma"/>
              </a:rPr>
              <a:t>b</a:t>
            </a:r>
            <a:r>
              <a:rPr dirty="0" sz="1100" spc="-45">
                <a:latin typeface="Tahoma"/>
                <a:cs typeface="Tahoma"/>
              </a:rPr>
              <a:t>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25">
                <a:latin typeface="Tahoma"/>
                <a:cs typeface="Tahoma"/>
              </a:rPr>
              <a:t>/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PHP: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dezvolt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rapi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(server-side)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Java: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enter</a:t>
            </a:r>
            <a:r>
              <a:rPr dirty="0" sz="1100" spc="-8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rise,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rtabilitate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JavaScript: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(client-side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server-side)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scripting: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20">
                <a:latin typeface="Tahoma"/>
                <a:cs typeface="Tahoma"/>
              </a:rPr>
              <a:t>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simple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quick’n’dir</a:t>
            </a:r>
            <a:r>
              <a:rPr dirty="0" sz="1100" spc="-9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36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8770">
              <a:lnSpc>
                <a:spcPct val="100000"/>
              </a:lnSpc>
            </a:pPr>
            <a:r>
              <a:rPr dirty="0" spc="-10"/>
              <a:t>Utiliz</a:t>
            </a:r>
            <a:r>
              <a:rPr dirty="0" spc="-5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55"/>
              <a:t>shell</a:t>
            </a:r>
            <a:r>
              <a:rPr dirty="0" spc="15"/>
              <a:t> </a:t>
            </a:r>
            <a:r>
              <a:rPr dirty="0" spc="-40"/>
              <a:t>scripting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82129"/>
            <a:ext cx="3483610" cy="148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automatiz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task-uri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re</a:t>
            </a:r>
            <a:r>
              <a:rPr dirty="0" sz="1000" spc="-3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etitive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comenzile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cau</a:t>
            </a:r>
            <a:r>
              <a:rPr dirty="0" sz="1000" spc="-4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5">
                <a:latin typeface="Tahoma"/>
                <a:cs typeface="Tahoma"/>
              </a:rPr>
              <a:t>ıntr-un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script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shell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rulea</a:t>
            </a:r>
            <a:r>
              <a:rPr dirty="0" sz="1000" spc="-4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scriptul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nevoie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task-uri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simple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quick’n’dir</a:t>
            </a:r>
            <a:r>
              <a:rPr dirty="0" sz="1000" spc="-85" i="1">
                <a:latin typeface="Trebuchet MS"/>
                <a:cs typeface="Trebuchet MS"/>
              </a:rPr>
              <a:t>t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endParaRPr sz="1000">
              <a:latin typeface="Trebuchet MS"/>
              <a:cs typeface="Trebuchet MS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folosesc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filtre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text: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relucrea</a:t>
            </a:r>
            <a:r>
              <a:rPr dirty="0" sz="1000" spc="-5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text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intr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ire):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35">
                <a:latin typeface="Arial"/>
                <a:cs typeface="Arial"/>
              </a:rPr>
              <a:t>head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0">
                <a:latin typeface="Arial"/>
                <a:cs typeface="Arial"/>
              </a:rPr>
              <a:t>tail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>
                <a:latin typeface="Arial"/>
                <a:cs typeface="Arial"/>
              </a:rPr>
              <a:t>grep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5">
                <a:latin typeface="Arial"/>
                <a:cs typeface="Arial"/>
              </a:rPr>
              <a:t>cut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5">
                <a:latin typeface="Arial"/>
                <a:cs typeface="Arial"/>
              </a:rPr>
              <a:t>tr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Arial"/>
                <a:cs typeface="Arial"/>
              </a:rPr>
              <a:t>awk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Arial"/>
                <a:cs typeface="Arial"/>
              </a:rPr>
              <a:t>sed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2735">
              <a:lnSpc>
                <a:spcPct val="100000"/>
              </a:lnSpc>
            </a:pPr>
            <a:r>
              <a:rPr dirty="0" spc="-55"/>
              <a:t>Exemplu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35"/>
              <a:t>script</a:t>
            </a:r>
            <a:r>
              <a:rPr dirty="0" spc="15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473938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22744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328043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3267735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318535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1817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68934"/>
            <a:ext cx="50749" cy="271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666991"/>
            <a:ext cx="3989704" cy="2664460"/>
          </a:xfrm>
          <a:custGeom>
            <a:avLst/>
            <a:gdLst/>
            <a:ahLst/>
            <a:cxnLst/>
            <a:rect l="l" t="t" r="r" b="b"/>
            <a:pathLst>
              <a:path w="3989704" h="2664460">
                <a:moveTo>
                  <a:pt x="3989654" y="0"/>
                </a:moveTo>
                <a:lnTo>
                  <a:pt x="0" y="0"/>
                </a:lnTo>
                <a:lnTo>
                  <a:pt x="0" y="2613444"/>
                </a:lnTo>
                <a:lnTo>
                  <a:pt x="4008" y="2633168"/>
                </a:lnTo>
                <a:lnTo>
                  <a:pt x="14922" y="2649321"/>
                </a:lnTo>
                <a:lnTo>
                  <a:pt x="31075" y="2660235"/>
                </a:lnTo>
                <a:lnTo>
                  <a:pt x="50800" y="2664244"/>
                </a:lnTo>
                <a:lnTo>
                  <a:pt x="3938854" y="2664244"/>
                </a:lnTo>
                <a:lnTo>
                  <a:pt x="3958579" y="2660235"/>
                </a:lnTo>
                <a:lnTo>
                  <a:pt x="3974732" y="2649321"/>
                </a:lnTo>
                <a:lnTo>
                  <a:pt x="3985646" y="2633168"/>
                </a:lnTo>
                <a:lnTo>
                  <a:pt x="3989654" y="261344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556234"/>
            <a:ext cx="0" cy="2743835"/>
          </a:xfrm>
          <a:custGeom>
            <a:avLst/>
            <a:gdLst/>
            <a:ahLst/>
            <a:cxnLst/>
            <a:rect l="l" t="t" r="r" b="b"/>
            <a:pathLst>
              <a:path w="0" h="2743835">
                <a:moveTo>
                  <a:pt x="0" y="27432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43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30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181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476821"/>
            <a:ext cx="2821940" cy="284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slide-uri</a:t>
            </a:r>
            <a:r>
              <a:rPr dirty="0" sz="9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curs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65">
                <a:solidFill>
                  <a:srgbClr val="FFFFFF"/>
                </a:solidFill>
                <a:latin typeface="Trebuchet MS"/>
                <a:cs typeface="Trebuchet MS"/>
              </a:rPr>
              <a:t>USO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800" spc="-60">
                <a:latin typeface="Courier New"/>
                <a:cs typeface="Courier New"/>
              </a:rPr>
              <a:t>#!/bin/bash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>
              <a:lnSpc>
                <a:spcPts val="950"/>
              </a:lnSpc>
            </a:pPr>
            <a:r>
              <a:rPr dirty="0" sz="800" spc="-60">
                <a:latin typeface="Courier New"/>
                <a:cs typeface="Courier New"/>
              </a:rPr>
              <a:t>dropbox_folde</a:t>
            </a:r>
            <a:r>
              <a:rPr dirty="0" sz="800" spc="-65">
                <a:latin typeface="Courier New"/>
                <a:cs typeface="Courier New"/>
              </a:rPr>
              <a:t>r</a:t>
            </a:r>
            <a:r>
              <a:rPr dirty="0" sz="800" spc="-60">
                <a:latin typeface="Courier New"/>
                <a:cs typeface="Courier New"/>
              </a:rPr>
              <a:t>=~/Downloads/Dropbox/s</a:t>
            </a:r>
            <a:r>
              <a:rPr dirty="0" sz="800" spc="-65">
                <a:latin typeface="Courier New"/>
                <a:cs typeface="Courier New"/>
              </a:rPr>
              <a:t>c</a:t>
            </a:r>
            <a:r>
              <a:rPr dirty="0" sz="800" spc="-60">
                <a:latin typeface="Courier New"/>
                <a:cs typeface="Courier New"/>
              </a:rPr>
              <a:t>hool/uso-shared</a:t>
            </a:r>
            <a:r>
              <a:rPr dirty="0" sz="800" spc="-60">
                <a:latin typeface="Courier New"/>
                <a:cs typeface="Courier New"/>
              </a:rPr>
              <a:t> remote_end=us</a:t>
            </a:r>
            <a:r>
              <a:rPr dirty="0" sz="800" spc="-65">
                <a:latin typeface="Courier New"/>
                <a:cs typeface="Courier New"/>
              </a:rPr>
              <a:t>o</a:t>
            </a:r>
            <a:r>
              <a:rPr dirty="0" sz="800" spc="-60">
                <a:latin typeface="Courier New"/>
                <a:cs typeface="Courier New"/>
              </a:rPr>
              <a:t>@elf.cs.pub.ro:res/cur</a:t>
            </a:r>
            <a:r>
              <a:rPr dirty="0" sz="800" spc="-65">
                <a:latin typeface="Courier New"/>
                <a:cs typeface="Courier New"/>
              </a:rPr>
              <a:t>r</a:t>
            </a:r>
            <a:r>
              <a:rPr dirty="0" sz="800" spc="-60">
                <a:latin typeface="Courier New"/>
                <a:cs typeface="Courier New"/>
              </a:rPr>
              <a:t>ent/cursuri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800">
              <a:latin typeface="Times New Roman"/>
              <a:cs typeface="Times New Roman"/>
            </a:endParaRPr>
          </a:p>
          <a:p>
            <a:pPr marL="227329" marR="1402715" indent="-215265">
              <a:lnSpc>
                <a:spcPts val="950"/>
              </a:lnSpc>
            </a:pPr>
            <a:r>
              <a:rPr dirty="0" sz="800" spc="-60">
                <a:latin typeface="Courier New"/>
                <a:cs typeface="Courier New"/>
              </a:rPr>
              <a:t>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$#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-eq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then</a:t>
            </a:r>
            <a:r>
              <a:rPr dirty="0" sz="800" spc="-60">
                <a:latin typeface="Courier New"/>
                <a:cs typeface="Courier New"/>
              </a:rPr>
              <a:t> id=$(printf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"%02g"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$1)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pushd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curs-$id/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&gt;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/dev/null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2&gt;&amp;1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make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all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cp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*.pdf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"$dropbox_folder"</a:t>
            </a:r>
            <a:r>
              <a:rPr dirty="0" sz="800" spc="-65">
                <a:latin typeface="Courier New"/>
                <a:cs typeface="Courier New"/>
              </a:rPr>
              <a:t>/</a:t>
            </a:r>
            <a:r>
              <a:rPr dirty="0" sz="800" spc="-60">
                <a:latin typeface="Courier New"/>
                <a:cs typeface="Courier New"/>
              </a:rPr>
              <a:t>curs-$id/</a:t>
            </a:r>
            <a:endParaRPr sz="800">
              <a:latin typeface="Courier New"/>
              <a:cs typeface="Courier New"/>
            </a:endParaRPr>
          </a:p>
          <a:p>
            <a:pPr marL="227329" marR="381000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scp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*handout*.pdf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"$remote</a:t>
            </a:r>
            <a:r>
              <a:rPr dirty="0" sz="800" spc="-65">
                <a:latin typeface="Courier New"/>
                <a:cs typeface="Courier New"/>
              </a:rPr>
              <a:t>_</a:t>
            </a:r>
            <a:r>
              <a:rPr dirty="0" sz="800" spc="-60">
                <a:latin typeface="Courier New"/>
                <a:cs typeface="Courier New"/>
              </a:rPr>
              <a:t>end"/curs-$id/</a:t>
            </a:r>
            <a:r>
              <a:rPr dirty="0" sz="800" spc="-60">
                <a:latin typeface="Courier New"/>
                <a:cs typeface="Courier New"/>
              </a:rPr>
              <a:t> popd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&gt;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/dev/null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2&gt;&amp;1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exit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0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800">
              <a:latin typeface="Times New Roman"/>
              <a:cs typeface="Times New Roman"/>
            </a:endParaRPr>
          </a:p>
          <a:p>
            <a:pPr marL="227329" marR="864869" indent="-215265">
              <a:lnSpc>
                <a:spcPts val="950"/>
              </a:lnSpc>
            </a:pPr>
            <a:r>
              <a:rPr dirty="0" sz="800" spc="-60">
                <a:latin typeface="Courier New"/>
                <a:cs typeface="Courier New"/>
              </a:rPr>
              <a:t>for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5">
                <a:latin typeface="Courier New"/>
                <a:cs typeface="Courier New"/>
              </a:rPr>
              <a:t>$</a:t>
            </a:r>
            <a:r>
              <a:rPr dirty="0" sz="800" spc="-60">
                <a:latin typeface="Courier New"/>
                <a:cs typeface="Courier New"/>
              </a:rPr>
              <a:t>(seq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"%02g"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0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13);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r>
              <a:rPr dirty="0" sz="800" spc="-60">
                <a:latin typeface="Courier New"/>
                <a:cs typeface="Courier New"/>
              </a:rPr>
              <a:t> pushd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curs-$id/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&gt;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/dev/null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2&gt;&amp;1</a:t>
            </a:r>
            <a:r>
              <a:rPr dirty="0" sz="800" spc="-60">
                <a:latin typeface="Courier New"/>
                <a:cs typeface="Courier New"/>
              </a:rPr>
              <a:t> make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all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cp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*.pdf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"$dropbox_folder"</a:t>
            </a:r>
            <a:r>
              <a:rPr dirty="0" sz="800" spc="-65">
                <a:latin typeface="Courier New"/>
                <a:cs typeface="Courier New"/>
              </a:rPr>
              <a:t>/</a:t>
            </a:r>
            <a:r>
              <a:rPr dirty="0" sz="800" spc="-60">
                <a:latin typeface="Courier New"/>
                <a:cs typeface="Courier New"/>
              </a:rPr>
              <a:t>curs-$id/</a:t>
            </a:r>
            <a:endParaRPr sz="800">
              <a:latin typeface="Courier New"/>
              <a:cs typeface="Courier New"/>
            </a:endParaRPr>
          </a:p>
          <a:p>
            <a:pPr marL="227329" marR="381000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scp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*handout*.pdf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"$remote</a:t>
            </a:r>
            <a:r>
              <a:rPr dirty="0" sz="800" spc="-65">
                <a:latin typeface="Courier New"/>
                <a:cs typeface="Courier New"/>
              </a:rPr>
              <a:t>_</a:t>
            </a:r>
            <a:r>
              <a:rPr dirty="0" sz="800" spc="-60">
                <a:latin typeface="Courier New"/>
                <a:cs typeface="Courier New"/>
              </a:rPr>
              <a:t>end"/curs-$id/</a:t>
            </a:r>
            <a:r>
              <a:rPr dirty="0" sz="800" spc="-60">
                <a:latin typeface="Courier New"/>
                <a:cs typeface="Courier New"/>
              </a:rPr>
              <a:t> popd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&gt;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/dev/null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2&gt;&amp;1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15"/>
              </a:lnSpc>
            </a:pPr>
            <a:r>
              <a:rPr dirty="0" sz="800" spc="-60">
                <a:latin typeface="Courier New"/>
                <a:cs typeface="Courier New"/>
              </a:rPr>
              <a:t>done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9" action="ppaction://hlinksldjump"/>
              </a:rPr>
              <a:t>Cursul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11,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Prelucr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20">
                <a:hlinkClick r:id="rId9" action="ppaction://hlinksldjump"/>
              </a:rPr>
              <a:t>rea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datel</a:t>
            </a:r>
            <a:r>
              <a:rPr dirty="0" spc="-20">
                <a:hlinkClick r:id="rId9" action="ppaction://hlinksldjump"/>
              </a:rPr>
              <a:t>o</a:t>
            </a:r>
            <a:r>
              <a:rPr dirty="0" spc="10">
                <a:hlinkClick r:id="rId9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7020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75"/>
              <a:t>este</a:t>
            </a:r>
            <a:r>
              <a:rPr dirty="0" spc="15"/>
              <a:t> </a:t>
            </a:r>
            <a:r>
              <a:rPr dirty="0" spc="-70"/>
              <a:t>un</a:t>
            </a:r>
            <a:r>
              <a:rPr dirty="0" spc="10"/>
              <a:t> </a:t>
            </a:r>
            <a:r>
              <a:rPr dirty="0" spc="-35"/>
              <a:t>script</a:t>
            </a:r>
            <a:r>
              <a:rPr dirty="0" spc="15"/>
              <a:t> </a:t>
            </a:r>
            <a:r>
              <a:rPr dirty="0" spc="-90"/>
              <a:t>s</a:t>
            </a:r>
            <a:r>
              <a:rPr dirty="0" spc="-40"/>
              <a:t>hell?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54506"/>
            <a:ext cx="3519804" cy="137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30">
                <a:latin typeface="Tahoma"/>
                <a:cs typeface="Tahoma"/>
              </a:rPr>
              <a:t>iruire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endParaRPr sz="1100">
              <a:latin typeface="Tahoma"/>
              <a:cs typeface="Tahoma"/>
            </a:endParaRPr>
          </a:p>
          <a:p>
            <a:pPr marL="160655" marR="825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retat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shell: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retea</a:t>
            </a:r>
            <a:r>
              <a:rPr dirty="0" sz="1100" spc="-6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coman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60">
                <a:latin typeface="Tahoma"/>
                <a:cs typeface="Tahoma"/>
              </a:rPr>
              <a:t>an</a:t>
            </a:r>
            <a:r>
              <a:rPr dirty="0" sz="1100" spc="-75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externe,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interne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recum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95">
                <a:latin typeface="Arial"/>
                <a:cs typeface="Arial"/>
              </a:rPr>
              <a:t>if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40">
                <a:latin typeface="Arial"/>
                <a:cs typeface="Arial"/>
              </a:rPr>
              <a:t>for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0">
                <a:latin typeface="Arial"/>
                <a:cs typeface="Arial"/>
              </a:rPr>
              <a:t>while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case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facili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recum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command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expansion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riabile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40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44980">
              <a:lnSpc>
                <a:spcPct val="100000"/>
              </a:lnSpc>
            </a:pPr>
            <a:r>
              <a:rPr dirty="0" spc="-40"/>
              <a:t>Shell</a:t>
            </a:r>
            <a:r>
              <a:rPr dirty="0" spc="10"/>
              <a:t> </a:t>
            </a:r>
            <a:r>
              <a:rPr dirty="0" spc="-40"/>
              <a:t>scripting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50"/>
              <a:t>relucr</a:t>
            </a:r>
            <a:r>
              <a:rPr dirty="0" spc="-10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43724"/>
            <a:ext cx="3717925" cy="137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one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linere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folosim,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general,</a:t>
            </a:r>
            <a:r>
              <a:rPr dirty="0" sz="1100" spc="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filtre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endParaRPr sz="1100">
              <a:latin typeface="Tahoma"/>
              <a:cs typeface="Tahoma"/>
            </a:endParaRPr>
          </a:p>
          <a:p>
            <a:pPr marL="160655" marR="1079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lucruri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ample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70">
                <a:latin typeface="Arial"/>
                <a:cs typeface="Arial"/>
              </a:rPr>
              <a:t>while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read</a:t>
            </a:r>
            <a:r>
              <a:rPr dirty="0" sz="1100" spc="-90">
                <a:latin typeface="Tahoma"/>
                <a:cs typeface="Tahoma"/>
              </a:rPr>
              <a:t>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lucruri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complexe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Arial"/>
                <a:cs typeface="Arial"/>
              </a:rPr>
              <a:t>awk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Arial"/>
                <a:cs typeface="Arial"/>
              </a:rPr>
              <a:t>sed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Arial"/>
                <a:cs typeface="Arial"/>
              </a:rPr>
              <a:t>IFS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Input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Field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Sep</a:t>
            </a:r>
            <a:r>
              <a:rPr dirty="0" sz="1100" spc="-65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rat</a:t>
            </a:r>
            <a:r>
              <a:rPr dirty="0" sz="1100" spc="-110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endParaRPr sz="1100">
              <a:latin typeface="Trebuchet MS"/>
              <a:cs typeface="Trebuchet MS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70">
                <a:latin typeface="Arial"/>
                <a:cs typeface="Arial"/>
              </a:rPr>
              <a:t>while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+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rea</a:t>
            </a:r>
            <a:r>
              <a:rPr dirty="0" sz="1100" spc="20">
                <a:latin typeface="Arial"/>
                <a:cs typeface="Arial"/>
              </a:rPr>
              <a:t>d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split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ampurile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arei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linii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trecute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riabile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riabilele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41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34385">
              <a:lnSpc>
                <a:spcPct val="100000"/>
              </a:lnSpc>
            </a:pPr>
            <a:r>
              <a:rPr dirty="0" spc="-45"/>
              <a:t>Constru</a:t>
            </a:r>
            <a:r>
              <a:rPr dirty="0" spc="-40"/>
              <a:t>c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40"/>
              <a:t>ia</a:t>
            </a:r>
            <a:r>
              <a:rPr dirty="0" sz="1200" spc="15"/>
              <a:t> </a:t>
            </a:r>
            <a:r>
              <a:rPr dirty="0" sz="1200" spc="-35"/>
              <a:t>f</a:t>
            </a:r>
            <a:r>
              <a:rPr dirty="0" sz="1200" spc="-95"/>
              <a:t>o</a:t>
            </a:r>
            <a:r>
              <a:rPr dirty="0" sz="1200" spc="-35"/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542111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7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9575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18143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16873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219530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86346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637142"/>
            <a:ext cx="50749" cy="544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740037"/>
            <a:ext cx="3989704" cy="492759"/>
          </a:xfrm>
          <a:custGeom>
            <a:avLst/>
            <a:gdLst/>
            <a:ahLst/>
            <a:cxnLst/>
            <a:rect l="l" t="t" r="r" b="b"/>
            <a:pathLst>
              <a:path w="3989704" h="492759">
                <a:moveTo>
                  <a:pt x="3989654" y="0"/>
                </a:moveTo>
                <a:lnTo>
                  <a:pt x="0" y="0"/>
                </a:lnTo>
                <a:lnTo>
                  <a:pt x="0" y="441392"/>
                </a:lnTo>
                <a:lnTo>
                  <a:pt x="4008" y="461117"/>
                </a:lnTo>
                <a:lnTo>
                  <a:pt x="14922" y="477270"/>
                </a:lnTo>
                <a:lnTo>
                  <a:pt x="31075" y="488184"/>
                </a:lnTo>
                <a:lnTo>
                  <a:pt x="50800" y="492192"/>
                </a:lnTo>
                <a:lnTo>
                  <a:pt x="3938854" y="492192"/>
                </a:lnTo>
                <a:lnTo>
                  <a:pt x="3958579" y="488184"/>
                </a:lnTo>
                <a:lnTo>
                  <a:pt x="3974732" y="477270"/>
                </a:lnTo>
                <a:lnTo>
                  <a:pt x="3985646" y="461117"/>
                </a:lnTo>
                <a:lnTo>
                  <a:pt x="3989654" y="44139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624442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80">
                <a:moveTo>
                  <a:pt x="0" y="57603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6117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990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863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384159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536128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141994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129294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180095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428394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479180"/>
            <a:ext cx="50749" cy="6628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580402"/>
            <a:ext cx="3989704" cy="612775"/>
          </a:xfrm>
          <a:custGeom>
            <a:avLst/>
            <a:gdLst/>
            <a:ahLst/>
            <a:cxnLst/>
            <a:rect l="l" t="t" r="r" b="b"/>
            <a:pathLst>
              <a:path w="3989704" h="612775">
                <a:moveTo>
                  <a:pt x="3989654" y="0"/>
                </a:moveTo>
                <a:lnTo>
                  <a:pt x="0" y="0"/>
                </a:lnTo>
                <a:lnTo>
                  <a:pt x="0" y="561592"/>
                </a:lnTo>
                <a:lnTo>
                  <a:pt x="4008" y="581317"/>
                </a:lnTo>
                <a:lnTo>
                  <a:pt x="14922" y="597470"/>
                </a:lnTo>
                <a:lnTo>
                  <a:pt x="31075" y="608384"/>
                </a:lnTo>
                <a:lnTo>
                  <a:pt x="50800" y="612393"/>
                </a:lnTo>
                <a:lnTo>
                  <a:pt x="3938854" y="612393"/>
                </a:lnTo>
                <a:lnTo>
                  <a:pt x="3958579" y="608384"/>
                </a:lnTo>
                <a:lnTo>
                  <a:pt x="3974732" y="597470"/>
                </a:lnTo>
                <a:lnTo>
                  <a:pt x="3985646" y="581317"/>
                </a:lnTo>
                <a:lnTo>
                  <a:pt x="3989654" y="56159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466480"/>
            <a:ext cx="0" cy="694690"/>
          </a:xfrm>
          <a:custGeom>
            <a:avLst/>
            <a:gdLst/>
            <a:ahLst/>
            <a:cxnLst/>
            <a:rect l="l" t="t" r="r" b="b"/>
            <a:pathLst>
              <a:path w="0" h="694689">
                <a:moveTo>
                  <a:pt x="0" y="6945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45378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44108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42838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193" y="2344724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4" y="2496693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994" y="3110992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35348" y="3098291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0794" y="3149092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98848" y="2388959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439742"/>
            <a:ext cx="50749" cy="6712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193" y="2540964"/>
            <a:ext cx="3989704" cy="621030"/>
          </a:xfrm>
          <a:custGeom>
            <a:avLst/>
            <a:gdLst/>
            <a:ahLst/>
            <a:cxnLst/>
            <a:rect l="l" t="t" r="r" b="b"/>
            <a:pathLst>
              <a:path w="3989704" h="621030">
                <a:moveTo>
                  <a:pt x="3989654" y="0"/>
                </a:moveTo>
                <a:lnTo>
                  <a:pt x="0" y="0"/>
                </a:lnTo>
                <a:lnTo>
                  <a:pt x="0" y="570028"/>
                </a:lnTo>
                <a:lnTo>
                  <a:pt x="4008" y="589752"/>
                </a:lnTo>
                <a:lnTo>
                  <a:pt x="14922" y="605905"/>
                </a:lnTo>
                <a:lnTo>
                  <a:pt x="31075" y="616819"/>
                </a:lnTo>
                <a:lnTo>
                  <a:pt x="50800" y="620828"/>
                </a:lnTo>
                <a:lnTo>
                  <a:pt x="3938854" y="620828"/>
                </a:lnTo>
                <a:lnTo>
                  <a:pt x="3958579" y="616819"/>
                </a:lnTo>
                <a:lnTo>
                  <a:pt x="3974732" y="605905"/>
                </a:lnTo>
                <a:lnTo>
                  <a:pt x="3985646" y="589752"/>
                </a:lnTo>
                <a:lnTo>
                  <a:pt x="3989654" y="5700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8848" y="2427042"/>
            <a:ext cx="0" cy="703580"/>
          </a:xfrm>
          <a:custGeom>
            <a:avLst/>
            <a:gdLst/>
            <a:ahLst/>
            <a:cxnLst/>
            <a:rect l="l" t="t" r="r" b="b"/>
            <a:pathLst>
              <a:path w="0" h="703580">
                <a:moveTo>
                  <a:pt x="0" y="7029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4143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4016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3889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47294" y="544995"/>
            <a:ext cx="3144520" cy="2490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6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rcurgerea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ierel</a:t>
            </a:r>
            <a:r>
              <a:rPr dirty="0" sz="900" spc="-9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dintr-un</a:t>
            </a:r>
            <a:r>
              <a:rPr dirty="0" sz="9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direct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  <a:p>
            <a:pPr marL="227329" marR="2371725" indent="-215265">
              <a:lnSpc>
                <a:spcPts val="950"/>
              </a:lnSpc>
              <a:spcBef>
                <a:spcPts val="380"/>
              </a:spcBef>
            </a:pPr>
            <a:r>
              <a:rPr dirty="0" sz="800" spc="-60">
                <a:latin typeface="Courier New"/>
                <a:cs typeface="Courier New"/>
              </a:rPr>
              <a:t>for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*;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r>
              <a:rPr dirty="0" sz="800" spc="-60">
                <a:latin typeface="Courier New"/>
                <a:cs typeface="Courier New"/>
              </a:rPr>
              <a:t> cat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"$f"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15"/>
              </a:lnSpc>
            </a:pPr>
            <a:r>
              <a:rPr dirty="0" sz="800" spc="-60">
                <a:latin typeface="Courier New"/>
                <a:cs typeface="Courier New"/>
              </a:rPr>
              <a:t>done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5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rcurgerea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elementel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dintr-o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lis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25"/>
              </a:spcBef>
            </a:pPr>
            <a:r>
              <a:rPr dirty="0" sz="800" spc="-60">
                <a:latin typeface="Courier New"/>
                <a:cs typeface="Courier New"/>
              </a:rPr>
              <a:t>for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"311CA"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"312CA"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"313CA"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"314CA"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"315CA";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endParaRPr sz="800">
              <a:latin typeface="Courier New"/>
              <a:cs typeface="Courier New"/>
            </a:endParaRPr>
          </a:p>
          <a:p>
            <a:pPr marL="227329" marR="5080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no=(./get-s</a:t>
            </a:r>
            <a:r>
              <a:rPr dirty="0" sz="800" spc="-65">
                <a:latin typeface="Courier New"/>
                <a:cs typeface="Courier New"/>
              </a:rPr>
              <a:t>t</a:t>
            </a:r>
            <a:r>
              <a:rPr dirty="0" sz="800" spc="-60">
                <a:latin typeface="Courier New"/>
                <a:cs typeface="Courier New"/>
              </a:rPr>
              <a:t>udents-in-group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"$group")</a:t>
            </a:r>
            <a:r>
              <a:rPr dirty="0" sz="800">
                <a:latin typeface="Courier New"/>
                <a:cs typeface="Courier New"/>
              </a:rPr>
              <a:t> </a:t>
            </a:r>
            <a:r>
              <a:rPr dirty="0" sz="800" spc="-114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#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custom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script</a:t>
            </a:r>
            <a:r>
              <a:rPr dirty="0" sz="800" spc="-60">
                <a:latin typeface="Courier New"/>
                <a:cs typeface="Courier New"/>
              </a:rPr>
              <a:t> 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$group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has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$no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students."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15"/>
              </a:lnSpc>
            </a:pPr>
            <a:r>
              <a:rPr dirty="0" sz="800" spc="-60">
                <a:latin typeface="Courier New"/>
                <a:cs typeface="Courier New"/>
              </a:rPr>
              <a:t>done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5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rcurgerea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utilizat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ril</a:t>
            </a:r>
            <a:r>
              <a:rPr dirty="0" sz="90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sistem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95"/>
              </a:spcBef>
            </a:pPr>
            <a:r>
              <a:rPr dirty="0" sz="800" spc="-60">
                <a:latin typeface="Courier New"/>
                <a:cs typeface="Courier New"/>
              </a:rPr>
              <a:t>for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user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$(cut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’:’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1);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do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nlogins=$(l</a:t>
            </a:r>
            <a:r>
              <a:rPr dirty="0" sz="800" spc="-65">
                <a:latin typeface="Courier New"/>
                <a:cs typeface="Courier New"/>
              </a:rPr>
              <a:t>a</a:t>
            </a:r>
            <a:r>
              <a:rPr dirty="0" sz="800" spc="-60">
                <a:latin typeface="Courier New"/>
                <a:cs typeface="Courier New"/>
              </a:rPr>
              <a:t>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"$u</a:t>
            </a:r>
            <a:r>
              <a:rPr dirty="0" sz="800" spc="-65">
                <a:latin typeface="Courier New"/>
                <a:cs typeface="Courier New"/>
              </a:rPr>
              <a:t>s</a:t>
            </a:r>
            <a:r>
              <a:rPr dirty="0" sz="800" spc="-60">
                <a:latin typeface="Courier New"/>
                <a:cs typeface="Courier New"/>
              </a:rPr>
              <a:t>er"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|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grep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"^$user"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|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wc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-l)</a:t>
            </a:r>
            <a:endParaRPr sz="800">
              <a:latin typeface="Courier New"/>
              <a:cs typeface="Courier New"/>
            </a:endParaRPr>
          </a:p>
          <a:p>
            <a:pPr marL="12700" marR="112395" indent="214629">
              <a:lnSpc>
                <a:spcPts val="950"/>
              </a:lnSpc>
              <a:spcBef>
                <a:spcPts val="30"/>
              </a:spcBef>
            </a:pPr>
            <a:r>
              <a:rPr dirty="0" sz="800" spc="-60">
                <a:latin typeface="Courier New"/>
                <a:cs typeface="Courier New"/>
              </a:rPr>
              <a:t>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"User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$user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logged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$nlogins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times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recently."</a:t>
            </a:r>
            <a:r>
              <a:rPr dirty="0" sz="800" spc="-60">
                <a:latin typeface="Courier New"/>
                <a:cs typeface="Courier New"/>
              </a:rPr>
              <a:t> done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21" action="ppaction://hlinksldjump"/>
              </a:rPr>
              <a:t>Cursul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10">
                <a:hlinkClick r:id="rId21" action="ppaction://hlinksldjump"/>
              </a:rPr>
              <a:t>11,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5">
                <a:hlinkClick r:id="rId21" action="ppaction://hlinksldjump"/>
              </a:rPr>
              <a:t>Prelucr</a:t>
            </a:r>
            <a:r>
              <a:rPr dirty="0" spc="-25">
                <a:hlinkClick r:id="rId21" action="ppaction://hlinksldjump"/>
              </a:rPr>
              <a:t>a</a:t>
            </a:r>
            <a:r>
              <a:rPr dirty="0" spc="-20">
                <a:hlinkClick r:id="rId21" action="ppaction://hlinksldjump"/>
              </a:rPr>
              <a:t>rea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5">
                <a:hlinkClick r:id="rId21" action="ppaction://hlinksldjump"/>
              </a:rPr>
              <a:t>datel</a:t>
            </a:r>
            <a:r>
              <a:rPr dirty="0" spc="-20">
                <a:hlinkClick r:id="rId21" action="ppaction://hlinksldjump"/>
              </a:rPr>
              <a:t>o</a:t>
            </a:r>
            <a:r>
              <a:rPr dirty="0" spc="10">
                <a:hlinkClick r:id="rId21" action="ppaction://hlinksldjump"/>
              </a:rPr>
              <a:t>r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42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20110">
              <a:lnSpc>
                <a:spcPct val="100000"/>
              </a:lnSpc>
            </a:pPr>
            <a:r>
              <a:rPr dirty="0" spc="-45"/>
              <a:t>Constru</a:t>
            </a:r>
            <a:r>
              <a:rPr dirty="0" spc="-40"/>
              <a:t>c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40"/>
              <a:t>ia</a:t>
            </a:r>
            <a:r>
              <a:rPr dirty="0" sz="1200" spc="15"/>
              <a:t> </a:t>
            </a:r>
            <a:r>
              <a:rPr dirty="0" sz="1200" spc="-15"/>
              <a:t>if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473938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22744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11685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10415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154951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1817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68965"/>
            <a:ext cx="50749" cy="547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667024"/>
            <a:ext cx="3989704" cy="501015"/>
          </a:xfrm>
          <a:custGeom>
            <a:avLst/>
            <a:gdLst/>
            <a:ahLst/>
            <a:cxnLst/>
            <a:rect l="l" t="t" r="r" b="b"/>
            <a:pathLst>
              <a:path w="3989704" h="501015">
                <a:moveTo>
                  <a:pt x="3989654" y="0"/>
                </a:moveTo>
                <a:lnTo>
                  <a:pt x="0" y="0"/>
                </a:lnTo>
                <a:lnTo>
                  <a:pt x="0" y="449826"/>
                </a:lnTo>
                <a:lnTo>
                  <a:pt x="4008" y="469551"/>
                </a:lnTo>
                <a:lnTo>
                  <a:pt x="14922" y="485704"/>
                </a:lnTo>
                <a:lnTo>
                  <a:pt x="31075" y="496618"/>
                </a:lnTo>
                <a:lnTo>
                  <a:pt x="50800" y="500626"/>
                </a:lnTo>
                <a:lnTo>
                  <a:pt x="3938854" y="500626"/>
                </a:lnTo>
                <a:lnTo>
                  <a:pt x="3958579" y="496618"/>
                </a:lnTo>
                <a:lnTo>
                  <a:pt x="3974732" y="485704"/>
                </a:lnTo>
                <a:lnTo>
                  <a:pt x="3985646" y="469551"/>
                </a:lnTo>
                <a:lnTo>
                  <a:pt x="3989654" y="44982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556265"/>
            <a:ext cx="0" cy="579755"/>
          </a:xfrm>
          <a:custGeom>
            <a:avLst/>
            <a:gdLst/>
            <a:ahLst/>
            <a:cxnLst/>
            <a:rect l="l" t="t" r="r" b="b"/>
            <a:pathLst>
              <a:path w="0" h="579755">
                <a:moveTo>
                  <a:pt x="0" y="579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43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30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181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281620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430426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164931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152230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203031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325854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376643"/>
            <a:ext cx="50749" cy="7882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474702"/>
            <a:ext cx="3989704" cy="741045"/>
          </a:xfrm>
          <a:custGeom>
            <a:avLst/>
            <a:gdLst/>
            <a:ahLst/>
            <a:cxnLst/>
            <a:rect l="l" t="t" r="r" b="b"/>
            <a:pathLst>
              <a:path w="3989704" h="741044">
                <a:moveTo>
                  <a:pt x="3989654" y="0"/>
                </a:moveTo>
                <a:lnTo>
                  <a:pt x="0" y="0"/>
                </a:lnTo>
                <a:lnTo>
                  <a:pt x="0" y="690228"/>
                </a:lnTo>
                <a:lnTo>
                  <a:pt x="4008" y="709953"/>
                </a:lnTo>
                <a:lnTo>
                  <a:pt x="14922" y="726106"/>
                </a:lnTo>
                <a:lnTo>
                  <a:pt x="31075" y="737020"/>
                </a:lnTo>
                <a:lnTo>
                  <a:pt x="50800" y="741028"/>
                </a:lnTo>
                <a:lnTo>
                  <a:pt x="3938854" y="741028"/>
                </a:lnTo>
                <a:lnTo>
                  <a:pt x="3958579" y="737020"/>
                </a:lnTo>
                <a:lnTo>
                  <a:pt x="3974732" y="726106"/>
                </a:lnTo>
                <a:lnTo>
                  <a:pt x="3985646" y="709953"/>
                </a:lnTo>
                <a:lnTo>
                  <a:pt x="3989654" y="690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363943"/>
            <a:ext cx="0" cy="820419"/>
          </a:xfrm>
          <a:custGeom>
            <a:avLst/>
            <a:gdLst/>
            <a:ahLst/>
            <a:cxnLst/>
            <a:rect l="l" t="t" r="r" b="b"/>
            <a:pathLst>
              <a:path w="0" h="820419">
                <a:moveTo>
                  <a:pt x="0" y="82003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351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338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8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3258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193" y="2329700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4" y="2481669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994" y="3216173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35348" y="3203473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0794" y="3254273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98848" y="2373934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424723"/>
            <a:ext cx="50749" cy="7914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193" y="2525945"/>
            <a:ext cx="3989704" cy="741045"/>
          </a:xfrm>
          <a:custGeom>
            <a:avLst/>
            <a:gdLst/>
            <a:ahLst/>
            <a:cxnLst/>
            <a:rect l="l" t="t" r="r" b="b"/>
            <a:pathLst>
              <a:path w="3989704" h="741045">
                <a:moveTo>
                  <a:pt x="3989654" y="0"/>
                </a:moveTo>
                <a:lnTo>
                  <a:pt x="0" y="0"/>
                </a:lnTo>
                <a:lnTo>
                  <a:pt x="0" y="690228"/>
                </a:lnTo>
                <a:lnTo>
                  <a:pt x="4008" y="709953"/>
                </a:lnTo>
                <a:lnTo>
                  <a:pt x="14922" y="726106"/>
                </a:lnTo>
                <a:lnTo>
                  <a:pt x="31075" y="737020"/>
                </a:lnTo>
                <a:lnTo>
                  <a:pt x="50800" y="741028"/>
                </a:lnTo>
                <a:lnTo>
                  <a:pt x="3938854" y="741028"/>
                </a:lnTo>
                <a:lnTo>
                  <a:pt x="3958579" y="737020"/>
                </a:lnTo>
                <a:lnTo>
                  <a:pt x="3974732" y="726106"/>
                </a:lnTo>
                <a:lnTo>
                  <a:pt x="3985646" y="709953"/>
                </a:lnTo>
                <a:lnTo>
                  <a:pt x="3989654" y="690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8848" y="2412023"/>
            <a:ext cx="0" cy="823594"/>
          </a:xfrm>
          <a:custGeom>
            <a:avLst/>
            <a:gdLst/>
            <a:ahLst/>
            <a:cxnLst/>
            <a:rect l="l" t="t" r="r" b="b"/>
            <a:pathLst>
              <a:path w="0" h="823594">
                <a:moveTo>
                  <a:pt x="0" y="8231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3993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3866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3739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47294" y="476821"/>
            <a:ext cx="3251835" cy="266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Chec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exists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70"/>
              </a:spcBef>
            </a:pPr>
            <a:r>
              <a:rPr dirty="0" sz="800" spc="-60">
                <a:latin typeface="Courier New"/>
                <a:cs typeface="Courier New"/>
              </a:rPr>
              <a:t>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"$file";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then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"File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$file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exists."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Chec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num</a:t>
            </a:r>
            <a:r>
              <a:rPr dirty="0" sz="900" spc="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een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  <a:p>
            <a:pPr marL="227329" marR="972819" indent="-215265">
              <a:lnSpc>
                <a:spcPts val="950"/>
              </a:lnSpc>
              <a:spcBef>
                <a:spcPts val="409"/>
              </a:spcBef>
            </a:pPr>
            <a:r>
              <a:rPr dirty="0" sz="800" spc="-60">
                <a:latin typeface="Courier New"/>
                <a:cs typeface="Courier New"/>
              </a:rPr>
              <a:t>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"$num"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-ge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-a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"$num"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5;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then</a:t>
            </a:r>
            <a:r>
              <a:rPr dirty="0" sz="800" spc="-60">
                <a:latin typeface="Courier New"/>
                <a:cs typeface="Courier New"/>
              </a:rPr>
              <a:t> 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"$num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is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between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and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5."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else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"$num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is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not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between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and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5."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Chec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num</a:t>
            </a:r>
            <a:r>
              <a:rPr dirty="0" sz="900" spc="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rguments</a:t>
            </a:r>
            <a:endParaRPr sz="900">
              <a:latin typeface="Trebuchet MS"/>
              <a:cs typeface="Trebuchet MS"/>
            </a:endParaRPr>
          </a:p>
          <a:p>
            <a:pPr marL="227329" marR="1671955" indent="-215265">
              <a:lnSpc>
                <a:spcPts val="950"/>
              </a:lnSpc>
              <a:spcBef>
                <a:spcPts val="434"/>
              </a:spcBef>
            </a:pPr>
            <a:r>
              <a:rPr dirty="0" sz="800" spc="-60">
                <a:latin typeface="Courier New"/>
                <a:cs typeface="Courier New"/>
              </a:rPr>
              <a:t>if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test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"$#"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-ne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5">
                <a:latin typeface="Courier New"/>
                <a:cs typeface="Courier New"/>
              </a:rPr>
              <a:t>1</a:t>
            </a:r>
            <a:r>
              <a:rPr dirty="0" sz="800" spc="-60">
                <a:latin typeface="Courier New"/>
                <a:cs typeface="Courier New"/>
              </a:rPr>
              <a:t>;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then</a:t>
            </a:r>
            <a:r>
              <a:rPr dirty="0" sz="800" spc="-60">
                <a:latin typeface="Courier New"/>
                <a:cs typeface="Courier New"/>
              </a:rPr>
              <a:t> 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"Usage: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$0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argument"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10"/>
              </a:lnSpc>
            </a:pPr>
            <a:r>
              <a:rPr dirty="0" sz="800" spc="-60">
                <a:latin typeface="Courier New"/>
                <a:cs typeface="Courier New"/>
              </a:rPr>
              <a:t>echo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"You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must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provide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single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argument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to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t</a:t>
            </a:r>
            <a:r>
              <a:rPr dirty="0" sz="800" spc="-65">
                <a:latin typeface="Courier New"/>
                <a:cs typeface="Courier New"/>
              </a:rPr>
              <a:t>h</a:t>
            </a:r>
            <a:r>
              <a:rPr dirty="0" sz="800" spc="-60">
                <a:latin typeface="Courier New"/>
                <a:cs typeface="Courier New"/>
              </a:rPr>
              <a:t>e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scri</a:t>
            </a:r>
            <a:r>
              <a:rPr dirty="0" sz="800" spc="-65">
                <a:latin typeface="Courier New"/>
                <a:cs typeface="Courier New"/>
              </a:rPr>
              <a:t>p</a:t>
            </a:r>
            <a:r>
              <a:rPr dirty="0" sz="800" spc="-60">
                <a:latin typeface="Courier New"/>
                <a:cs typeface="Courier New"/>
              </a:rPr>
              <a:t>t."</a:t>
            </a:r>
            <a:endParaRPr sz="800">
              <a:latin typeface="Courier New"/>
              <a:cs typeface="Courier New"/>
            </a:endParaRPr>
          </a:p>
          <a:p>
            <a:pPr marL="227329">
              <a:lnSpc>
                <a:spcPts val="944"/>
              </a:lnSpc>
            </a:pPr>
            <a:r>
              <a:rPr dirty="0" sz="800" spc="-60">
                <a:latin typeface="Courier New"/>
                <a:cs typeface="Courier New"/>
              </a:rPr>
              <a:t>exit</a:t>
            </a:r>
            <a:r>
              <a:rPr dirty="0" sz="800" spc="-60">
                <a:latin typeface="Courier New"/>
                <a:cs typeface="Courier New"/>
              </a:rPr>
              <a:t> </a:t>
            </a:r>
            <a:r>
              <a:rPr dirty="0" sz="800" spc="-60">
                <a:latin typeface="Courier New"/>
                <a:cs typeface="Courier New"/>
              </a:rPr>
              <a:t>1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dirty="0" sz="800" spc="-60">
                <a:latin typeface="Courier New"/>
                <a:cs typeface="Courier New"/>
              </a:rPr>
              <a:t>fi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3684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21" action="ppaction://hlinksldjump"/>
              </a:rPr>
              <a:t>Cursul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10">
                <a:hlinkClick r:id="rId21" action="ppaction://hlinksldjump"/>
              </a:rPr>
              <a:t>11,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5">
                <a:hlinkClick r:id="rId21" action="ppaction://hlinksldjump"/>
              </a:rPr>
              <a:t>Prelucr</a:t>
            </a:r>
            <a:r>
              <a:rPr dirty="0" spc="-25">
                <a:hlinkClick r:id="rId21" action="ppaction://hlinksldjump"/>
              </a:rPr>
              <a:t>a</a:t>
            </a:r>
            <a:r>
              <a:rPr dirty="0" spc="-20">
                <a:hlinkClick r:id="rId21" action="ppaction://hlinksldjump"/>
              </a:rPr>
              <a:t>rea</a:t>
            </a:r>
            <a:r>
              <a:rPr dirty="0" spc="35">
                <a:hlinkClick r:id="rId21" action="ppaction://hlinksldjump"/>
              </a:rPr>
              <a:t> </a:t>
            </a:r>
            <a:r>
              <a:rPr dirty="0" spc="-5">
                <a:hlinkClick r:id="rId21" action="ppaction://hlinksldjump"/>
              </a:rPr>
              <a:t>datel</a:t>
            </a:r>
            <a:r>
              <a:rPr dirty="0" spc="-20">
                <a:hlinkClick r:id="rId21" action="ppaction://hlinksldjump"/>
              </a:rPr>
              <a:t>o</a:t>
            </a:r>
            <a:r>
              <a:rPr dirty="0" spc="10">
                <a:hlinkClick r:id="rId21" action="ppaction://hlinksldjump"/>
              </a:rPr>
              <a:t>r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43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4420">
              <a:lnSpc>
                <a:spcPct val="100000"/>
              </a:lnSpc>
            </a:pPr>
            <a:r>
              <a:rPr dirty="0" spc="-30"/>
              <a:t>Sfaturi</a:t>
            </a:r>
            <a:r>
              <a:rPr dirty="0" spc="10"/>
              <a:t> </a:t>
            </a:r>
            <a:r>
              <a:rPr dirty="0" spc="-60"/>
              <a:t>legate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5"/>
              <a:t>shell</a:t>
            </a:r>
            <a:r>
              <a:rPr dirty="0" spc="15"/>
              <a:t> </a:t>
            </a:r>
            <a:r>
              <a:rPr dirty="0" spc="-40"/>
              <a:t>scripting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84984"/>
            <a:ext cx="3419475" cy="1758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107314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folositi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ceea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bine/us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r/eficient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Python,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C</a:t>
            </a:r>
            <a:r>
              <a:rPr dirty="0" sz="1100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Java,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Ru</a:t>
            </a:r>
            <a:r>
              <a:rPr dirty="0" sz="1100" spc="-55">
                <a:latin typeface="Tahoma"/>
                <a:cs typeface="Tahoma"/>
              </a:rPr>
              <a:t>b</a:t>
            </a:r>
            <a:r>
              <a:rPr dirty="0" sz="1100" spc="-140">
                <a:latin typeface="Tahoma"/>
                <a:cs typeface="Tahoma"/>
              </a:rPr>
              <a:t>y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5">
                <a:latin typeface="Tahoma"/>
                <a:cs typeface="Tahoma"/>
              </a:rPr>
              <a:t>PHP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reinvent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roata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ghilimele</a:t>
            </a:r>
            <a:r>
              <a:rPr dirty="0" sz="1100" spc="2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referi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ri</a:t>
            </a:r>
            <a:r>
              <a:rPr dirty="0" sz="1100" spc="-4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bile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bu</a:t>
            </a:r>
            <a:r>
              <a:rPr dirty="0" sz="1100" spc="-6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iune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80">
                <a:latin typeface="Arial"/>
                <a:cs typeface="Arial"/>
              </a:rPr>
              <a:t>cut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Arial"/>
                <a:cs typeface="Arial"/>
              </a:rPr>
              <a:t>grep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35">
                <a:latin typeface="Arial"/>
                <a:cs typeface="Arial"/>
              </a:rPr>
              <a:t>tr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Arial"/>
                <a:cs typeface="Arial"/>
              </a:rPr>
              <a:t>awk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Arial"/>
                <a:cs typeface="Arial"/>
              </a:rPr>
              <a:t>sed</a:t>
            </a:r>
            <a:r>
              <a:rPr dirty="0" sz="1100" spc="-35">
                <a:latin typeface="Tahoma"/>
                <a:cs typeface="Tahoma"/>
              </a:rPr>
              <a:t>, </a:t>
            </a:r>
            <a:r>
              <a:rPr dirty="0" sz="1100" spc="70">
                <a:latin typeface="Arial"/>
                <a:cs typeface="Arial"/>
              </a:rPr>
              <a:t>while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read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50">
                <a:latin typeface="Tahoma"/>
                <a:cs typeface="Tahoma"/>
              </a:rPr>
              <a:t>voie</a:t>
            </a:r>
            <a:endParaRPr sz="1100">
              <a:latin typeface="Tahoma"/>
              <a:cs typeface="Tahoma"/>
            </a:endParaRPr>
          </a:p>
          <a:p>
            <a:pPr marL="160655" marR="3810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resii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40">
                <a:latin typeface="Tahoma"/>
                <a:cs typeface="Tahoma"/>
              </a:rPr>
              <a:t>gul</a:t>
            </a:r>
            <a:r>
              <a:rPr dirty="0" sz="1100" spc="-45">
                <a:latin typeface="Tahoma"/>
                <a:cs typeface="Tahoma"/>
              </a:rPr>
              <a:t>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simil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ostroafe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0">
                <a:latin typeface="Arial"/>
                <a:cs typeface="Arial"/>
                <a:hlinkClick r:id="rId3"/>
              </a:rPr>
              <a:t>http://mywiki.wooledge.org/BashFAQ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4" action="ppaction://hlinksldjump"/>
              </a:rPr>
              <a:t>Cursul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11,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Prelucr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20">
                <a:hlinkClick r:id="rId4" action="ppaction://hlinksldjump"/>
              </a:rPr>
              <a:t>rea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datel</a:t>
            </a:r>
            <a:r>
              <a:rPr dirty="0" spc="-20">
                <a:hlinkClick r:id="rId4" action="ppaction://hlinksldjump"/>
              </a:rPr>
              <a:t>o</a:t>
            </a:r>
            <a:r>
              <a:rPr dirty="0" spc="10">
                <a:hlinkClick r:id="rId4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44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51200">
              <a:lnSpc>
                <a:spcPct val="100000"/>
              </a:lnSpc>
            </a:pPr>
            <a:r>
              <a:rPr dirty="0" spc="-25"/>
              <a:t>St</a:t>
            </a:r>
            <a:r>
              <a:rPr dirty="0" spc="5"/>
              <a:t>o</a:t>
            </a:r>
            <a:r>
              <a:rPr dirty="0" spc="-50"/>
              <a:t>c</a:t>
            </a:r>
            <a:r>
              <a:rPr dirty="0" spc="-9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822411"/>
            <a:ext cx="2721610" cy="1807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25841" y="2641930"/>
            <a:ext cx="135636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45">
                <a:latin typeface="Courier New"/>
                <a:cs typeface="Courier New"/>
                <a:hlinkClick r:id="rId4"/>
              </a:rPr>
              <a:t>http://www.q</a:t>
            </a:r>
            <a:r>
              <a:rPr dirty="0" sz="600" spc="-50">
                <a:latin typeface="Courier New"/>
                <a:cs typeface="Courier New"/>
                <a:hlinkClick r:id="rId4"/>
              </a:rPr>
              <a:t>u</a:t>
            </a:r>
            <a:r>
              <a:rPr dirty="0" sz="600" spc="-45">
                <a:latin typeface="Courier New"/>
                <a:cs typeface="Courier New"/>
                <a:hlinkClick r:id="rId4"/>
              </a:rPr>
              <a:t>ickmeme.com/p/3vzsz0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5">
                <a:hlinkClick r:id="rId5" action="ppaction://hlinksldjump"/>
              </a:rPr>
              <a:t>Cu</a:t>
            </a:r>
            <a:r>
              <a:rPr dirty="0" spc="10">
                <a:hlinkClick r:id="rId5" action="ppaction://hlinksldjump"/>
              </a:rPr>
              <a:t>r</a:t>
            </a:r>
            <a:r>
              <a:rPr dirty="0" spc="-15">
                <a:hlinkClick r:id="rId5" action="ppaction://hlinksldjump"/>
              </a:rPr>
              <a:t>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11,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Prelucr</a:t>
            </a:r>
            <a:r>
              <a:rPr dirty="0" spc="-30">
                <a:hlinkClick r:id="rId5" action="ppaction://hlinksldjump"/>
              </a:rPr>
              <a:t>a</a:t>
            </a:r>
            <a:r>
              <a:rPr dirty="0" spc="-20">
                <a:hlinkClick r:id="rId5" action="ppaction://hlinksldjump"/>
              </a:rPr>
              <a:t>rea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datel</a:t>
            </a:r>
            <a:r>
              <a:rPr dirty="0" spc="-20">
                <a:hlinkClick r:id="rId5" action="ppaction://hlinksldjump"/>
              </a:rPr>
              <a:t>o</a:t>
            </a:r>
            <a:r>
              <a:rPr dirty="0" spc="10">
                <a:hlinkClick r:id="rId5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08580">
              <a:lnSpc>
                <a:spcPct val="100000"/>
              </a:lnSpc>
            </a:pP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40"/>
              <a:t>r</a:t>
            </a:r>
            <a:r>
              <a:rPr dirty="0" spc="-65"/>
              <a:t>ezent</a:t>
            </a:r>
            <a:r>
              <a:rPr dirty="0" spc="-105"/>
              <a:t>a</a:t>
            </a:r>
            <a:r>
              <a:rPr dirty="0" spc="-75"/>
              <a:t>rea</a:t>
            </a:r>
            <a:r>
              <a:rPr dirty="0" spc="15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0"/>
              <a:t>r?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349413"/>
            <a:ext cx="3387725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fina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observat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uman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facilit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elegerii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datel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transf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datel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60">
                <a:latin typeface="Tahoma"/>
                <a:cs typeface="Tahoma"/>
              </a:rPr>
              <a:t>m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25">
                <a:latin typeface="Tahoma"/>
                <a:cs typeface="Tahoma"/>
              </a:rPr>
              <a:t>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ne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rietenos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46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40735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100"/>
              <a:t>p</a:t>
            </a:r>
            <a:r>
              <a:rPr dirty="0" spc="-60"/>
              <a:t>rezen</a:t>
            </a:r>
            <a:r>
              <a:rPr dirty="0" spc="-60"/>
              <a:t>t</a:t>
            </a:r>
            <a:r>
              <a:rPr dirty="0" spc="-650"/>
              <a:t>˘</a:t>
            </a:r>
            <a:r>
              <a:rPr dirty="0" spc="-60"/>
              <a:t>am?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80579"/>
            <a:ext cx="3443604" cy="77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evolu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rez</a:t>
            </a:r>
            <a:r>
              <a:rPr dirty="0" sz="1100" spc="-50">
                <a:latin typeface="Tahoma"/>
                <a:cs typeface="Tahoma"/>
              </a:rPr>
              <a:t>en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grafice: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imagini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medii,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liste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rimele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rimele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racteristici: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ele,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ra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47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27680">
              <a:lnSpc>
                <a:spcPct val="100000"/>
              </a:lnSpc>
            </a:pPr>
            <a:r>
              <a:rPr dirty="0" spc="-40"/>
              <a:t>Prezen</a:t>
            </a:r>
            <a:r>
              <a:rPr dirty="0" spc="-45"/>
              <a:t>t</a:t>
            </a:r>
            <a:r>
              <a:rPr dirty="0" spc="-650"/>
              <a:t>˘</a:t>
            </a:r>
            <a:r>
              <a:rPr dirty="0" spc="-40"/>
              <a:t>ari</a:t>
            </a:r>
            <a:r>
              <a:rPr dirty="0" spc="15"/>
              <a:t> </a:t>
            </a:r>
            <a:r>
              <a:rPr dirty="0" spc="-65"/>
              <a:t>numerice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5806"/>
            <a:ext cx="3742690" cy="992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medii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45">
                <a:latin typeface="Tahoma"/>
                <a:cs typeface="Tahoma"/>
              </a:rPr>
              <a:t>(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ritmetice):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tutur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ril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endParaRPr sz="1100">
              <a:latin typeface="Tahoma"/>
              <a:cs typeface="Tahoma"/>
            </a:endParaRPr>
          </a:p>
          <a:p>
            <a:pPr marL="160655" marR="101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conto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studen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ob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inut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nota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80">
                <a:latin typeface="Tahoma"/>
                <a:cs typeface="Tahoma"/>
              </a:rPr>
              <a:t>X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5">
                <a:latin typeface="Tahoma"/>
                <a:cs typeface="Tahoma"/>
              </a:rPr>
              <a:t>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5">
                <a:latin typeface="Tahoma"/>
                <a:cs typeface="Tahoma"/>
              </a:rPr>
              <a:t>ersoane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s-au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ascut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an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9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abaterea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atratica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me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(dis</a:t>
            </a:r>
            <a:r>
              <a:rPr dirty="0" sz="1100" spc="-1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ersia)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ria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ˆ</a:t>
            </a:r>
            <a:r>
              <a:rPr dirty="0" sz="1100" spc="-15">
                <a:latin typeface="Tahoma"/>
                <a:cs typeface="Tahoma"/>
              </a:rPr>
              <a:t>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crescut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consum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lapte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1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55">
                <a:latin typeface="Tahoma"/>
                <a:cs typeface="Tahoma"/>
              </a:rPr>
              <a:t>oada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91815">
              <a:lnSpc>
                <a:spcPct val="100000"/>
              </a:lnSpc>
            </a:pPr>
            <a:r>
              <a:rPr dirty="0" spc="-40"/>
              <a:t>Prezen</a:t>
            </a:r>
            <a:r>
              <a:rPr dirty="0" spc="-45"/>
              <a:t>t</a:t>
            </a:r>
            <a:r>
              <a:rPr dirty="0" spc="-650"/>
              <a:t>˘</a:t>
            </a:r>
            <a:r>
              <a:rPr dirty="0" spc="-40"/>
              <a:t>ari</a:t>
            </a:r>
            <a:r>
              <a:rPr dirty="0" spc="15"/>
              <a:t> </a:t>
            </a:r>
            <a:r>
              <a:rPr dirty="0" spc="-35"/>
              <a:t>ta</a:t>
            </a:r>
            <a:r>
              <a:rPr dirty="0" spc="-15"/>
              <a:t>b</a:t>
            </a:r>
            <a:r>
              <a:rPr dirty="0" spc="-55"/>
              <a:t>el</a:t>
            </a:r>
            <a:r>
              <a:rPr dirty="0" spc="-11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9656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obicei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agre</a:t>
            </a:r>
            <a:r>
              <a:rPr dirty="0" sz="1100" spc="-85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reze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1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numerice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as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cieri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complete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des</a:t>
            </a:r>
            <a:r>
              <a:rPr dirty="0" sz="1100" spc="-105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0">
                <a:latin typeface="Tahoma"/>
                <a:cs typeface="Tahoma"/>
              </a:rPr>
              <a:t>lame</a:t>
            </a:r>
            <a:r>
              <a:rPr dirty="0" sz="1100" spc="-25">
                <a:latin typeface="Tahoma"/>
                <a:cs typeface="Tahoma"/>
              </a:rPr>
              <a:t>nt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5">
                <a:latin typeface="Tahoma"/>
                <a:cs typeface="Tahoma"/>
              </a:rPr>
              <a:t>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votat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legea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grupa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/>
              <a:t>,</a:t>
            </a:r>
            <a:r>
              <a:rPr dirty="0" baseline="-13888" sz="900" spc="-75"/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media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gru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materia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73730">
              <a:lnSpc>
                <a:spcPct val="100000"/>
              </a:lnSpc>
            </a:pPr>
            <a:r>
              <a:rPr dirty="0" spc="-40"/>
              <a:t>Prezen</a:t>
            </a:r>
            <a:r>
              <a:rPr dirty="0" spc="-45"/>
              <a:t>t</a:t>
            </a:r>
            <a:r>
              <a:rPr dirty="0" spc="-650"/>
              <a:t>˘</a:t>
            </a:r>
            <a:r>
              <a:rPr dirty="0" spc="-40"/>
              <a:t>ari</a:t>
            </a:r>
            <a:r>
              <a:rPr dirty="0" spc="15"/>
              <a:t> </a:t>
            </a:r>
            <a:r>
              <a:rPr dirty="0" spc="-55"/>
              <a:t>grafice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41451"/>
            <a:ext cx="3593465" cy="161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rnesc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puncte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plot</a:t>
            </a:r>
            <a:r>
              <a:rPr dirty="0" sz="1100" spc="2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linii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linii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puncte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(le</a:t>
            </a:r>
            <a:r>
              <a:rPr dirty="0" sz="1100" spc="-65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aturi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puncte)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histograme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(distrib</a:t>
            </a:r>
            <a:r>
              <a:rPr dirty="0" sz="1100" spc="-25">
                <a:latin typeface="Tahoma"/>
                <a:cs typeface="Tahoma"/>
              </a:rPr>
              <a:t>u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numerice)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b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rts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(simil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histograme,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distrib</a:t>
            </a:r>
            <a:r>
              <a:rPr dirty="0" sz="1100" spc="-40">
                <a:latin typeface="Tahoma"/>
                <a:cs typeface="Tahoma"/>
              </a:rPr>
              <a:t>u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criterii: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erioade,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cali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i)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pie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25">
                <a:latin typeface="Tahoma"/>
                <a:cs typeface="Tahoma"/>
              </a:rPr>
              <a:t>ts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(grafice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acin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felii/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cente)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50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0">
              <a:lnSpc>
                <a:spcPct val="100000"/>
              </a:lnSpc>
            </a:pPr>
            <a:r>
              <a:rPr dirty="0"/>
              <a:t>F</a:t>
            </a:r>
            <a:r>
              <a:rPr dirty="0" spc="-105"/>
              <a:t>o</a:t>
            </a:r>
            <a:r>
              <a:rPr dirty="0" spc="-60"/>
              <a:t>rmate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100"/>
              <a:t>p</a:t>
            </a:r>
            <a:r>
              <a:rPr dirty="0" spc="-60"/>
              <a:t>rezent</a:t>
            </a:r>
            <a:r>
              <a:rPr dirty="0" spc="-10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5"/>
              <a:t>grafi</a:t>
            </a:r>
            <a:r>
              <a:rPr dirty="0" spc="-65"/>
              <a:t>c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27747"/>
            <a:ext cx="3735704" cy="1161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PNG: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lossless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ression,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raster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(nevect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rial,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nescalabil)</a:t>
            </a:r>
            <a:endParaRPr sz="1100">
              <a:latin typeface="Tahoma"/>
              <a:cs typeface="Tahoma"/>
            </a:endParaRPr>
          </a:p>
          <a:p>
            <a:pPr marL="160655" marR="26034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Tahoma"/>
                <a:cs typeface="Tahoma"/>
              </a:rPr>
              <a:t>JPEG: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loss</a:t>
            </a:r>
            <a:r>
              <a:rPr dirty="0" sz="1100" spc="-150">
                <a:latin typeface="Tahoma"/>
                <a:cs typeface="Tahoma"/>
              </a:rPr>
              <a:t>y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sla</a:t>
            </a:r>
            <a:r>
              <a:rPr dirty="0" sz="1100" spc="-65">
                <a:latin typeface="Tahoma"/>
                <a:cs typeface="Tahoma"/>
              </a:rPr>
              <a:t>b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calitatea,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pu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cupat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145">
                <a:latin typeface="Tahoma"/>
                <a:cs typeface="Tahoma"/>
              </a:rPr>
              <a:t>(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nerecomandat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grafice,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oze)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20">
                <a:latin typeface="Tahoma"/>
                <a:cs typeface="Tahoma"/>
              </a:rPr>
              <a:t>PDF: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rtabil,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vect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rial,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dificil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integrat</a:t>
            </a:r>
            <a:r>
              <a:rPr dirty="0" sz="1100" spc="-13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ıntr-un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site</a:t>
            </a:r>
            <a:endParaRPr sz="1100">
              <a:latin typeface="Tahoma"/>
              <a:cs typeface="Tahoma"/>
            </a:endParaRPr>
          </a:p>
          <a:p>
            <a:pPr marL="160655" marR="26860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30">
                <a:latin typeface="Tahoma"/>
                <a:cs typeface="Tahoma"/>
              </a:rPr>
              <a:t>S</a:t>
            </a:r>
            <a:r>
              <a:rPr dirty="0" sz="1100">
                <a:latin typeface="Tahoma"/>
                <a:cs typeface="Tahoma"/>
              </a:rPr>
              <a:t>V</a:t>
            </a:r>
            <a:r>
              <a:rPr dirty="0" sz="1100" spc="-70">
                <a:latin typeface="Tahoma"/>
                <a:cs typeface="Tahoma"/>
              </a:rPr>
              <a:t>G</a:t>
            </a:r>
            <a:r>
              <a:rPr dirty="0" sz="1100" spc="-35">
                <a:latin typeface="Tahoma"/>
                <a:cs typeface="Tahoma"/>
              </a:rPr>
              <a:t>: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rtabil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(XML),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vect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rial,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integrabil,</a:t>
            </a:r>
            <a:r>
              <a:rPr dirty="0" sz="1100" spc="-13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universal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51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64715">
              <a:lnSpc>
                <a:spcPct val="100000"/>
              </a:lnSpc>
            </a:pPr>
            <a:r>
              <a:rPr dirty="0" spc="-5"/>
              <a:t>Utilit</a:t>
            </a:r>
            <a:r>
              <a:rPr dirty="0" spc="-4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60"/>
              <a:t>rezent</a:t>
            </a:r>
            <a:r>
              <a:rPr dirty="0" spc="-100"/>
              <a:t>a</a:t>
            </a:r>
            <a:r>
              <a:rPr dirty="0" spc="-75"/>
              <a:t>re</a:t>
            </a:r>
            <a:r>
              <a:rPr dirty="0" spc="15"/>
              <a:t> </a:t>
            </a:r>
            <a:r>
              <a:rPr dirty="0" spc="-85"/>
              <a:t>g</a:t>
            </a:r>
            <a:r>
              <a:rPr dirty="0" spc="-35"/>
              <a:t>rafi</a:t>
            </a:r>
            <a:r>
              <a:rPr dirty="0" spc="-50"/>
              <a:t>c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27010"/>
            <a:ext cx="3301365" cy="140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dshe</a:t>
            </a:r>
            <a:r>
              <a:rPr dirty="0" sz="1100" spc="-35">
                <a:latin typeface="Tahoma"/>
                <a:cs typeface="Tahoma"/>
              </a:rPr>
              <a:t>et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suite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Office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gnuplot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Matlab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25">
                <a:latin typeface="Tahoma"/>
                <a:cs typeface="Tahoma"/>
              </a:rPr>
              <a:t>/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Octave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matplotlib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800" spc="35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sz="800" spc="35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-5050" sz="1650" spc="30">
                <a:latin typeface="Tahoma"/>
                <a:cs typeface="Tahoma"/>
              </a:rPr>
              <a:t>R</a:t>
            </a:r>
            <a:endParaRPr baseline="-5050" sz="165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42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05">
                <a:latin typeface="Arial"/>
                <a:cs typeface="Arial"/>
                <a:hlinkClick r:id="rId3"/>
              </a:rPr>
              <a:t>http://en.wikipedia.org/wiki/Wikipedia: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How_to_create_charts_for_Wikipedia_articles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4" action="ppaction://hlinksldjump"/>
              </a:rPr>
              <a:t>Cursul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11,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Prelucr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20">
                <a:hlinkClick r:id="rId4" action="ppaction://hlinksldjump"/>
              </a:rPr>
              <a:t>rea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datel</a:t>
            </a:r>
            <a:r>
              <a:rPr dirty="0" spc="-20">
                <a:hlinkClick r:id="rId4" action="ppaction://hlinksldjump"/>
              </a:rPr>
              <a:t>o</a:t>
            </a:r>
            <a:r>
              <a:rPr dirty="0" spc="10">
                <a:hlinkClick r:id="rId4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52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51760">
              <a:lnSpc>
                <a:spcPct val="100000"/>
              </a:lnSpc>
            </a:pPr>
            <a:r>
              <a:rPr dirty="0" spc="45"/>
              <a:t>P</a:t>
            </a:r>
            <a:r>
              <a:rPr dirty="0" spc="-75"/>
              <a:t>a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100"/>
              <a:t>p</a:t>
            </a:r>
            <a:r>
              <a:rPr dirty="0" sz="1200" spc="-50"/>
              <a:t>relucr</a:t>
            </a:r>
            <a:r>
              <a:rPr dirty="0" sz="1200" spc="-100"/>
              <a:t>a</a:t>
            </a:r>
            <a:r>
              <a:rPr dirty="0" sz="1200" spc="-75"/>
              <a:t>rea</a:t>
            </a:r>
            <a:r>
              <a:rPr dirty="0" sz="1200" spc="10"/>
              <a:t> </a:t>
            </a:r>
            <a:r>
              <a:rPr dirty="0" sz="1200" spc="-50"/>
              <a:t>datel</a:t>
            </a:r>
            <a:r>
              <a:rPr dirty="0" sz="1200" spc="-95"/>
              <a:t>o</a:t>
            </a:r>
            <a:r>
              <a:rPr dirty="0" sz="1200" spc="-35"/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973" y="1424186"/>
            <a:ext cx="3324229" cy="456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2587" y="1391227"/>
            <a:ext cx="370780" cy="467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11,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Prelucr</a:t>
            </a:r>
            <a:r>
              <a:rPr dirty="0" spc="-25">
                <a:hlinkClick r:id="rId5" action="ppaction://hlinksldjump"/>
              </a:rPr>
              <a:t>a</a:t>
            </a:r>
            <a:r>
              <a:rPr dirty="0" spc="-20">
                <a:hlinkClick r:id="rId5" action="ppaction://hlinksldjump"/>
              </a:rPr>
              <a:t>rea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datel</a:t>
            </a:r>
            <a:r>
              <a:rPr dirty="0" spc="-20">
                <a:hlinkClick r:id="rId5" action="ppaction://hlinksldjump"/>
              </a:rPr>
              <a:t>o</a:t>
            </a:r>
            <a:r>
              <a:rPr dirty="0" spc="10">
                <a:hlinkClick r:id="rId5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54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0470">
              <a:lnSpc>
                <a:spcPct val="100000"/>
              </a:lnSpc>
            </a:pPr>
            <a:r>
              <a:rPr dirty="0" spc="-30"/>
              <a:t>Sfaturi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100"/>
              <a:t>p</a:t>
            </a:r>
            <a:r>
              <a:rPr dirty="0" spc="-50"/>
              <a:t>relucr</a:t>
            </a:r>
            <a:r>
              <a:rPr dirty="0" spc="-10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39198"/>
            <a:ext cx="3562350" cy="1376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188595" indent="-148590">
              <a:lnSpc>
                <a:spcPct val="102699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10">
                <a:latin typeface="Tahoma"/>
                <a:cs typeface="Tahoma"/>
              </a:rPr>
              <a:t>ın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obiectivele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40">
                <a:latin typeface="Tahoma"/>
                <a:cs typeface="Tahoma"/>
              </a:rPr>
              <a:t>zent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finalitate,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end</a:t>
            </a:r>
            <a:r>
              <a:rPr dirty="0" sz="1100" spc="40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ınainte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mijloace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(p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rs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efecti</a:t>
            </a:r>
            <a:r>
              <a:rPr dirty="0" sz="1100" spc="-60">
                <a:latin typeface="Tahoma"/>
                <a:cs typeface="Tahoma"/>
              </a:rPr>
              <a:t>v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mean</a:t>
            </a:r>
            <a:r>
              <a:rPr dirty="0" sz="1100" spc="4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50">
                <a:latin typeface="Tahoma"/>
                <a:cs typeface="Tahoma"/>
              </a:rPr>
              <a:t>est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</a:t>
            </a:r>
            <a:r>
              <a:rPr dirty="0" sz="1100" spc="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ol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the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job: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acce</a:t>
            </a:r>
            <a:r>
              <a:rPr dirty="0" sz="1100" spc="-20">
                <a:latin typeface="Tahoma"/>
                <a:cs typeface="Tahoma"/>
              </a:rPr>
              <a:t>sibil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rapid,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mentenabil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depinde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rmatul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(text,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bin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XM</a:t>
            </a:r>
            <a:r>
              <a:rPr dirty="0" sz="1100" spc="55">
                <a:latin typeface="Tahoma"/>
                <a:cs typeface="Tahoma"/>
              </a:rPr>
              <a:t>L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ba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reinvent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roata;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ceea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deja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5">
                <a:latin typeface="Tahoma"/>
                <a:cs typeface="Tahoma"/>
              </a:rPr>
              <a:t>xis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imagine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15">
                <a:latin typeface="Tahoma"/>
                <a:cs typeface="Tahoma"/>
              </a:rPr>
              <a:t>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mie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cuvinte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55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68550">
              <a:lnSpc>
                <a:spcPct val="100000"/>
              </a:lnSpc>
            </a:pPr>
            <a:r>
              <a:rPr dirty="0" spc="-55"/>
              <a:t>Regul</a:t>
            </a:r>
            <a:r>
              <a:rPr dirty="0" spc="-95"/>
              <a:t>a</a:t>
            </a:r>
            <a:r>
              <a:rPr dirty="0" spc="-35"/>
              <a:t>r</a:t>
            </a:r>
            <a:r>
              <a:rPr dirty="0" spc="15"/>
              <a:t> </a:t>
            </a:r>
            <a:r>
              <a:rPr dirty="0" spc="-35"/>
              <a:t>Ex</a:t>
            </a:r>
            <a:r>
              <a:rPr dirty="0" spc="-70"/>
              <a:t>p</a:t>
            </a:r>
            <a:r>
              <a:rPr dirty="0" spc="-70"/>
              <a:t>ressions</a:t>
            </a:r>
            <a:r>
              <a:rPr dirty="0" spc="10"/>
              <a:t> </a:t>
            </a:r>
            <a:r>
              <a:rPr dirty="0" spc="-30"/>
              <a:t>C</a:t>
            </a:r>
            <a:r>
              <a:rPr dirty="0" spc="10"/>
              <a:t>o</a:t>
            </a:r>
            <a:r>
              <a:rPr dirty="0" spc="-55"/>
              <a:t>ok</a:t>
            </a:r>
            <a:r>
              <a:rPr dirty="0" spc="-30"/>
              <a:t>b</a:t>
            </a:r>
            <a:r>
              <a:rPr dirty="0" spc="-40"/>
              <a:t>o</a:t>
            </a:r>
            <a:r>
              <a:rPr dirty="0" spc="-50"/>
              <a:t>ok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42187"/>
            <a:ext cx="3399154" cy="137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Jan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yvaerts,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Steven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Levithan</a:t>
            </a:r>
            <a:endParaRPr sz="1100">
              <a:latin typeface="Tahoma"/>
              <a:cs typeface="Tahoma"/>
            </a:endParaRPr>
          </a:p>
          <a:p>
            <a:pPr marL="160655" marR="55244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creat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5">
                <a:latin typeface="Tahoma"/>
                <a:cs typeface="Tahoma"/>
              </a:rPr>
              <a:t>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5">
                <a:latin typeface="Arial"/>
                <a:cs typeface="Arial"/>
                <a:hlinkClick r:id="rId3"/>
              </a:rPr>
              <a:t>http://www.regular</a:t>
            </a:r>
            <a:r>
              <a:rPr dirty="0" sz="1100" spc="114">
                <a:latin typeface="Arial"/>
                <a:cs typeface="Arial"/>
                <a:hlinkClick r:id="rId3"/>
              </a:rPr>
              <a:t>-</a:t>
            </a:r>
            <a:r>
              <a:rPr dirty="0" sz="1100" spc="85">
                <a:latin typeface="Arial"/>
                <a:cs typeface="Arial"/>
                <a:hlinkClick r:id="rId3"/>
              </a:rPr>
              <a:t>expressions.info</a:t>
            </a:r>
            <a:r>
              <a:rPr dirty="0" sz="1100" spc="50">
                <a:latin typeface="Arial"/>
                <a:cs typeface="Arial"/>
                <a:hlinkClick r:id="rId3"/>
              </a:rPr>
              <a:t>/</a:t>
            </a:r>
            <a:r>
              <a:rPr dirty="0" sz="1100" spc="-35">
                <a:latin typeface="Tahoma"/>
                <a:cs typeface="Tahoma"/>
              </a:rPr>
              <a:t>, </a:t>
            </a:r>
            <a:r>
              <a:rPr dirty="0" sz="1100" spc="85">
                <a:latin typeface="Arial"/>
                <a:cs typeface="Arial"/>
                <a:hlinkClick r:id="rId4"/>
              </a:rPr>
              <a:t>http://regexpal.com/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2nd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Edition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racti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,,re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ete”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recenzie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aici: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90">
                <a:latin typeface="Arial"/>
                <a:cs typeface="Arial"/>
                <a:hlinkClick r:id="rId5"/>
              </a:rPr>
              <a:t>http://blog.codinghorror.com/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  <a:hlinkClick r:id="rId5"/>
              </a:rPr>
              <a:t>regular</a:t>
            </a:r>
            <a:r>
              <a:rPr dirty="0" sz="1100" spc="125">
                <a:latin typeface="Arial"/>
                <a:cs typeface="Arial"/>
                <a:hlinkClick r:id="rId5"/>
              </a:rPr>
              <a:t>-</a:t>
            </a:r>
            <a:r>
              <a:rPr dirty="0" sz="1100" spc="50">
                <a:latin typeface="Arial"/>
                <a:cs typeface="Arial"/>
                <a:hlinkClick r:id="rId5"/>
              </a:rPr>
              <a:t>expressions</a:t>
            </a:r>
            <a:r>
              <a:rPr dirty="0" sz="1100" spc="75">
                <a:latin typeface="Arial"/>
                <a:cs typeface="Arial"/>
                <a:hlinkClick r:id="rId5"/>
              </a:rPr>
              <a:t>-</a:t>
            </a:r>
            <a:r>
              <a:rPr dirty="0" sz="1100" spc="165">
                <a:latin typeface="Arial"/>
                <a:cs typeface="Arial"/>
                <a:hlinkClick r:id="rId5"/>
              </a:rPr>
              <a:t>for</a:t>
            </a:r>
            <a:r>
              <a:rPr dirty="0" sz="1100" spc="190">
                <a:latin typeface="Arial"/>
                <a:cs typeface="Arial"/>
                <a:hlinkClick r:id="rId5"/>
              </a:rPr>
              <a:t>-</a:t>
            </a:r>
            <a:r>
              <a:rPr dirty="0" sz="1100" spc="100">
                <a:latin typeface="Arial"/>
                <a:cs typeface="Arial"/>
                <a:hlinkClick r:id="rId5"/>
              </a:rPr>
              <a:t>regular</a:t>
            </a:r>
            <a:r>
              <a:rPr dirty="0" sz="1100" spc="120">
                <a:latin typeface="Arial"/>
                <a:cs typeface="Arial"/>
                <a:hlinkClick r:id="rId5"/>
              </a:rPr>
              <a:t>-</a:t>
            </a:r>
            <a:r>
              <a:rPr dirty="0" sz="1100">
                <a:latin typeface="Arial"/>
                <a:cs typeface="Arial"/>
                <a:hlinkClick r:id="rId5"/>
              </a:rPr>
              <a:t>programmers/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6" action="ppaction://hlinksldjump"/>
              </a:rPr>
              <a:t>Cursul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10">
                <a:hlinkClick r:id="rId6" action="ppaction://hlinksldjump"/>
              </a:rPr>
              <a:t>11,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5">
                <a:hlinkClick r:id="rId6" action="ppaction://hlinksldjump"/>
              </a:rPr>
              <a:t>Prelucr</a:t>
            </a:r>
            <a:r>
              <a:rPr dirty="0" spc="-25">
                <a:hlinkClick r:id="rId6" action="ppaction://hlinksldjump"/>
              </a:rPr>
              <a:t>a</a:t>
            </a:r>
            <a:r>
              <a:rPr dirty="0" spc="-20">
                <a:hlinkClick r:id="rId6" action="ppaction://hlinksldjump"/>
              </a:rPr>
              <a:t>rea</a:t>
            </a:r>
            <a:r>
              <a:rPr dirty="0" spc="35">
                <a:hlinkClick r:id="rId6" action="ppaction://hlinksldjump"/>
              </a:rPr>
              <a:t> </a:t>
            </a:r>
            <a:r>
              <a:rPr dirty="0" spc="-5">
                <a:hlinkClick r:id="rId6" action="ppaction://hlinksldjump"/>
              </a:rPr>
              <a:t>datel</a:t>
            </a:r>
            <a:r>
              <a:rPr dirty="0" spc="-20">
                <a:hlinkClick r:id="rId6" action="ppaction://hlinksldjump"/>
              </a:rPr>
              <a:t>o</a:t>
            </a:r>
            <a:r>
              <a:rPr dirty="0" spc="10">
                <a:hlinkClick r:id="rId6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56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6475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158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Su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(Intr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ducere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441959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Shell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scripting</a:t>
            </a:r>
            <a:endParaRPr sz="1000">
              <a:latin typeface="Tahoma"/>
              <a:cs typeface="Tahoma"/>
            </a:endParaRPr>
          </a:p>
          <a:p>
            <a:pPr marL="718820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rebuchet MS"/>
                <a:cs typeface="Trebuchet MS"/>
              </a:rPr>
              <a:t>Sec</a:t>
            </a:r>
            <a:r>
              <a:rPr dirty="0" sz="900" spc="-270">
                <a:latin typeface="Trebuchet MS"/>
                <a:cs typeface="Trebuchet MS"/>
              </a:rPr>
              <a:t>t</a:t>
            </a:r>
            <a:r>
              <a:rPr dirty="0" baseline="-11111" sz="750" spc="7"/>
              <a:t>,</a:t>
            </a:r>
            <a:r>
              <a:rPr dirty="0" baseline="-11111" sz="750" spc="-75"/>
              <a:t> </a:t>
            </a:r>
            <a:r>
              <a:rPr dirty="0" sz="900" spc="-40">
                <a:latin typeface="Trebuchet MS"/>
                <a:cs typeface="Trebuchet MS"/>
              </a:rPr>
              <a:t>iunile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12.4,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12.5,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12.6,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12.9</a:t>
            </a:r>
            <a:endParaRPr sz="900">
              <a:latin typeface="Trebuchet MS"/>
              <a:cs typeface="Trebuchet MS"/>
            </a:endParaRPr>
          </a:p>
          <a:p>
            <a:pPr marL="154305">
              <a:lnSpc>
                <a:spcPct val="100000"/>
              </a:lnSpc>
              <a:spcBef>
                <a:spcPts val="2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Regul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E</a:t>
            </a:r>
            <a:r>
              <a:rPr dirty="0" sz="1100" spc="-45">
                <a:latin typeface="Tahoma"/>
                <a:cs typeface="Tahoma"/>
              </a:rPr>
              <a:t>x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ressions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</a:t>
            </a:r>
            <a:r>
              <a:rPr dirty="0" sz="1100" spc="2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ok</a:t>
            </a:r>
            <a:r>
              <a:rPr dirty="0" sz="1100" spc="-10">
                <a:latin typeface="Tahoma"/>
                <a:cs typeface="Tahoma"/>
              </a:rPr>
              <a:t>b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ok</a:t>
            </a:r>
            <a:endParaRPr sz="1100">
              <a:latin typeface="Tahoma"/>
              <a:cs typeface="Tahoma"/>
            </a:endParaRPr>
          </a:p>
          <a:p>
            <a:pPr marL="4419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Intr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duction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Regul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Ex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ressions</a:t>
            </a:r>
            <a:endParaRPr sz="1000">
              <a:latin typeface="Tahoma"/>
              <a:cs typeface="Tahoma"/>
            </a:endParaRPr>
          </a:p>
          <a:p>
            <a:pPr marL="4419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Basic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Regul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Ex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ression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Skills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5">
                <a:hlinkClick r:id="rId3" action="ppaction://hlinksldjump"/>
              </a:rPr>
              <a:t>Cu</a:t>
            </a:r>
            <a:r>
              <a:rPr dirty="0" spc="10">
                <a:hlinkClick r:id="rId3" action="ppaction://hlinksldjump"/>
              </a:rPr>
              <a:t>r</a:t>
            </a:r>
            <a:r>
              <a:rPr dirty="0" spc="-15">
                <a:hlinkClick r:id="rId3" action="ppaction://hlinksldjump"/>
              </a:rPr>
              <a:t>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30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6960">
              <a:lnSpc>
                <a:spcPct val="100000"/>
              </a:lnSpc>
            </a:pPr>
            <a:r>
              <a:rPr dirty="0" spc="-20"/>
              <a:t>L</a:t>
            </a:r>
            <a:r>
              <a:rPr dirty="0" spc="-55"/>
              <a:t>a</a:t>
            </a:r>
            <a:r>
              <a:rPr dirty="0" spc="-45"/>
              <a:t>rry</a:t>
            </a:r>
            <a:r>
              <a:rPr dirty="0" spc="15"/>
              <a:t> </a:t>
            </a:r>
            <a:r>
              <a:rPr dirty="0" spc="-20"/>
              <a:t>W</a:t>
            </a:r>
            <a:r>
              <a:rPr dirty="0" spc="-25"/>
              <a:t>all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799" y="530477"/>
            <a:ext cx="1166341" cy="1640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6389" y="2183104"/>
            <a:ext cx="3323590" cy="1058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7860">
              <a:lnSpc>
                <a:spcPct val="100000"/>
              </a:lnSpc>
            </a:pPr>
            <a:r>
              <a:rPr dirty="0" sz="600" spc="-45">
                <a:latin typeface="Courier New"/>
                <a:cs typeface="Courier New"/>
              </a:rPr>
              <a:t>http://en.w</a:t>
            </a:r>
            <a:r>
              <a:rPr dirty="0" sz="600" spc="-50">
                <a:latin typeface="Courier New"/>
                <a:cs typeface="Courier New"/>
              </a:rPr>
              <a:t>i</a:t>
            </a:r>
            <a:r>
              <a:rPr dirty="0" sz="600" spc="-45">
                <a:latin typeface="Courier New"/>
                <a:cs typeface="Courier New"/>
              </a:rPr>
              <a:t>kipedia.org/wiki/File:</a:t>
            </a:r>
            <a:r>
              <a:rPr dirty="0" sz="600" spc="-50">
                <a:latin typeface="Courier New"/>
                <a:cs typeface="Courier New"/>
              </a:rPr>
              <a:t>L</a:t>
            </a:r>
            <a:r>
              <a:rPr dirty="0" sz="600" spc="-45">
                <a:latin typeface="Courier New"/>
                <a:cs typeface="Courier New"/>
              </a:rPr>
              <a:t>arry_Wall_YAPC_2007.jpg</a:t>
            </a:r>
            <a:endParaRPr sz="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creat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0">
                <a:latin typeface="Tahoma"/>
                <a:cs typeface="Tahoma"/>
              </a:rPr>
              <a:t>BDFL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roiectul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rogr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m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15">
                <a:latin typeface="Tahoma"/>
                <a:cs typeface="Tahoma"/>
              </a:rPr>
              <a:t>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Arial"/>
                <a:cs typeface="Arial"/>
              </a:rPr>
              <a:t>patch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ti</a:t>
            </a:r>
            <a:r>
              <a:rPr dirty="0" sz="1100" spc="-25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International</a:t>
            </a:r>
            <a:r>
              <a:rPr dirty="0" sz="1100" spc="25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Obfuscated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35" i="1">
                <a:latin typeface="Trebuchet MS"/>
                <a:cs typeface="Trebuchet MS"/>
              </a:rPr>
              <a:t>C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" i="1">
                <a:latin typeface="Trebuchet MS"/>
                <a:cs typeface="Trebuchet MS"/>
              </a:rPr>
              <a:t>C</a:t>
            </a:r>
            <a:r>
              <a:rPr dirty="0" sz="1100" spc="25" i="1">
                <a:latin typeface="Trebuchet MS"/>
                <a:cs typeface="Trebuchet MS"/>
              </a:rPr>
              <a:t>o</a:t>
            </a:r>
            <a:r>
              <a:rPr dirty="0" sz="1100" spc="-80" i="1">
                <a:latin typeface="Trebuchet MS"/>
                <a:cs typeface="Trebuchet MS"/>
              </a:rPr>
              <a:t>de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Contest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4" action="ppaction://hlinksldjump"/>
              </a:rPr>
              <a:t>Cursul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11,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Prelucr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20">
                <a:hlinkClick r:id="rId4" action="ppaction://hlinksldjump"/>
              </a:rPr>
              <a:t>rea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datel</a:t>
            </a:r>
            <a:r>
              <a:rPr dirty="0" spc="-20">
                <a:hlinkClick r:id="rId4" action="ppaction://hlinksldjump"/>
              </a:rPr>
              <a:t>o</a:t>
            </a:r>
            <a:r>
              <a:rPr dirty="0" spc="10">
                <a:hlinkClick r:id="rId4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57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7595">
              <a:lnSpc>
                <a:spcPct val="100000"/>
              </a:lnSpc>
            </a:pPr>
            <a:r>
              <a:rPr dirty="0" spc="-55"/>
              <a:t>Rackspace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23340"/>
            <a:ext cx="3639185" cy="1199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companie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hosting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IT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fonda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1996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unul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rincipalii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furniz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cloud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35">
                <a:latin typeface="Arial"/>
                <a:cs typeface="Arial"/>
              </a:rPr>
              <a:t>Rackspace </a:t>
            </a:r>
            <a:r>
              <a:rPr dirty="0" sz="1100" spc="-5">
                <a:latin typeface="Arial"/>
                <a:cs typeface="Arial"/>
              </a:rPr>
              <a:t>Cloud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contribuit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enStack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GitHub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7558" y="116166"/>
            <a:ext cx="2533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B85433"/>
                </a:solidFill>
                <a:latin typeface="Tahoma"/>
                <a:cs typeface="Tahoma"/>
              </a:rPr>
              <a:t>Lua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13358"/>
            <a:ext cx="3681095" cy="144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limbaj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radigme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multiple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fel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Python)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roiectat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15">
                <a:latin typeface="Tahoma"/>
                <a:cs typeface="Tahoma"/>
              </a:rPr>
              <a:t>ı</a:t>
            </a:r>
            <a:r>
              <a:rPr dirty="0" sz="1100" spc="-40">
                <a:latin typeface="Tahoma"/>
                <a:cs typeface="Tahoma"/>
              </a:rPr>
              <a:t>n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rat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limba</a:t>
            </a:r>
            <a:r>
              <a:rPr dirty="0" sz="1100" spc="-25">
                <a:latin typeface="Tahoma"/>
                <a:cs typeface="Tahoma"/>
              </a:rPr>
              <a:t>j</a:t>
            </a:r>
            <a:r>
              <a:rPr dirty="0" sz="1100" spc="-95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Tahoma"/>
                <a:cs typeface="Tahoma"/>
              </a:rPr>
              <a:t>API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simplu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limbaj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dezvoltat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">
                <a:latin typeface="Tahoma"/>
                <a:cs typeface="Tahoma"/>
              </a:rPr>
              <a:t>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j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curi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limbajul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utilit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14">
                <a:latin typeface="Arial"/>
                <a:cs typeface="Arial"/>
              </a:rPr>
              <a:t>nmap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managerului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ferestre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w</a:t>
            </a:r>
            <a:r>
              <a:rPr dirty="0" sz="1100" spc="-75">
                <a:latin typeface="Tahoma"/>
                <a:cs typeface="Tahoma"/>
              </a:rPr>
              <a:t>esome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0270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/>
              <a:t>date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40"/>
              <a:t>relucr</a:t>
            </a:r>
            <a:r>
              <a:rPr dirty="0" sz="1100" spc="-85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means</a:t>
            </a:r>
            <a:r>
              <a:rPr dirty="0" sz="1100" spc="-35"/>
              <a:t>,</a:t>
            </a:r>
            <a:r>
              <a:rPr dirty="0" sz="1100" spc="20"/>
              <a:t> </a:t>
            </a:r>
            <a:r>
              <a:rPr dirty="0" sz="1100" spc="-60" i="1">
                <a:latin typeface="Trebuchet MS"/>
                <a:cs typeface="Trebuchet MS"/>
              </a:rPr>
              <a:t>ends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/>
              <a:t>p</a:t>
            </a:r>
            <a:r>
              <a:rPr dirty="0" sz="1100" spc="-80"/>
              <a:t>a</a:t>
            </a:r>
            <a:r>
              <a:rPr dirty="0" sz="1100" spc="-50"/>
              <a:t>rs</a:t>
            </a:r>
            <a:r>
              <a:rPr dirty="0" sz="1100" spc="-95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45"/>
              <a:t>rezent</a:t>
            </a:r>
            <a:r>
              <a:rPr dirty="0" sz="1100" spc="-85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/>
              <a:t>date</a:t>
            </a:r>
            <a:r>
              <a:rPr dirty="0" sz="1100" spc="15"/>
              <a:t> </a:t>
            </a:r>
            <a:r>
              <a:rPr dirty="0" sz="1100" spc="-25"/>
              <a:t>ta</a:t>
            </a:r>
            <a:r>
              <a:rPr dirty="0" sz="1100"/>
              <a:t>b</a:t>
            </a:r>
            <a:r>
              <a:rPr dirty="0" sz="1100" spc="-45"/>
              <a:t>el</a:t>
            </a:r>
            <a:r>
              <a:rPr dirty="0" sz="1100" spc="-90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/>
              <a:t>sep</a:t>
            </a:r>
            <a:r>
              <a:rPr dirty="0" sz="1100" spc="-100"/>
              <a:t>a</a:t>
            </a:r>
            <a:r>
              <a:rPr dirty="0" sz="1100" spc="-25"/>
              <a:t>rat</a:t>
            </a:r>
            <a:r>
              <a:rPr dirty="0" sz="1100" spc="-70"/>
              <a:t>o</a:t>
            </a:r>
            <a:r>
              <a:rPr dirty="0" sz="1100" spc="-25"/>
              <a:t>r</a:t>
            </a:r>
            <a:r>
              <a:rPr dirty="0" sz="1100" spc="20"/>
              <a:t> </a:t>
            </a:r>
            <a:r>
              <a:rPr dirty="0" sz="1100" spc="-70"/>
              <a:t>de</a:t>
            </a:r>
            <a:r>
              <a:rPr dirty="0" sz="1100" spc="15"/>
              <a:t> </a:t>
            </a:r>
            <a:r>
              <a:rPr dirty="0" sz="1100" spc="-40"/>
              <a:t>c</a:t>
            </a:r>
            <a:r>
              <a:rPr dirty="0" sz="1100" spc="-595"/>
              <a:t>ˆ</a:t>
            </a:r>
            <a:r>
              <a:rPr dirty="0" sz="1100" spc="-40"/>
              <a:t>ampuri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80">
                <a:latin typeface="Arial"/>
                <a:cs typeface="Arial"/>
              </a:rPr>
              <a:t>cut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awk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sed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>
                <a:latin typeface="Arial"/>
                <a:cs typeface="Arial"/>
              </a:rPr>
              <a:t>IFS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70">
                <a:latin typeface="Arial"/>
                <a:cs typeface="Arial"/>
              </a:rPr>
              <a:t>while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resii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regulate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-45">
                <a:latin typeface="Tahoma"/>
                <a:cs typeface="Tahoma"/>
              </a:rPr>
              <a:t>metac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ractere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20">
                <a:latin typeface="Arial"/>
                <a:cs typeface="Arial"/>
              </a:rPr>
              <a:t>grep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scripting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140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295">
                <a:latin typeface="Arial"/>
                <a:cs typeface="Arial"/>
              </a:rPr>
              <a:t>if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-35">
                <a:latin typeface="Tahoma"/>
                <a:cs typeface="Tahoma"/>
              </a:rPr>
              <a:t>rezultate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numerice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</a:rPr>
              <a:t>›</a:t>
            </a:r>
            <a:r>
              <a:rPr dirty="0" baseline="6944" sz="1200" spc="525">
                <a:solidFill>
                  <a:srgbClr val="B85433"/>
                </a:solidFill>
              </a:rPr>
              <a:t> </a:t>
            </a:r>
            <a:r>
              <a:rPr dirty="0" baseline="6944" sz="1200" spc="60">
                <a:solidFill>
                  <a:srgbClr val="B85433"/>
                </a:solidFill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60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5354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8152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/>
              <a:t>Jon</a:t>
            </a:r>
            <a:r>
              <a:rPr dirty="0" sz="800" spc="60"/>
              <a:t> </a:t>
            </a:r>
            <a:r>
              <a:rPr dirty="0" sz="800" spc="-50"/>
              <a:t>G</a:t>
            </a:r>
            <a:r>
              <a:rPr dirty="0" sz="800" spc="-60"/>
              <a:t>o</a:t>
            </a:r>
            <a:r>
              <a:rPr dirty="0" sz="800" spc="-15"/>
              <a:t>yvaerts,</a:t>
            </a:r>
            <a:r>
              <a:rPr dirty="0" sz="800" spc="55"/>
              <a:t> </a:t>
            </a:r>
            <a:r>
              <a:rPr dirty="0" sz="800" spc="-25"/>
              <a:t>Steven</a:t>
            </a:r>
            <a:r>
              <a:rPr dirty="0" sz="800" spc="60"/>
              <a:t> </a:t>
            </a:r>
            <a:r>
              <a:rPr dirty="0" sz="800"/>
              <a:t>Levithan:</a:t>
            </a:r>
            <a:r>
              <a:rPr dirty="0" sz="800"/>
              <a:t> </a:t>
            </a:r>
            <a:r>
              <a:rPr dirty="0" sz="800" spc="-70"/>
              <a:t> </a:t>
            </a:r>
            <a:r>
              <a:rPr dirty="0" sz="800" spc="-25"/>
              <a:t>Regul</a:t>
            </a:r>
            <a:r>
              <a:rPr dirty="0" sz="800" spc="-50"/>
              <a:t>a</a:t>
            </a:r>
            <a:r>
              <a:rPr dirty="0" sz="800" spc="20"/>
              <a:t>r</a:t>
            </a:r>
            <a:r>
              <a:rPr dirty="0" sz="800" spc="60"/>
              <a:t> </a:t>
            </a:r>
            <a:r>
              <a:rPr dirty="0" sz="800" spc="-15"/>
              <a:t>Ex</a:t>
            </a:r>
            <a:r>
              <a:rPr dirty="0" sz="800" spc="-40"/>
              <a:t>p</a:t>
            </a:r>
            <a:r>
              <a:rPr dirty="0" sz="800" spc="-35"/>
              <a:t>ressions</a:t>
            </a:r>
            <a:r>
              <a:rPr dirty="0" sz="800" spc="55"/>
              <a:t> </a:t>
            </a:r>
            <a:r>
              <a:rPr dirty="0" sz="800" spc="-40"/>
              <a:t>C</a:t>
            </a:r>
            <a:r>
              <a:rPr dirty="0" sz="800" spc="-10"/>
              <a:t>o</a:t>
            </a:r>
            <a:r>
              <a:rPr dirty="0" sz="800" spc="-10"/>
              <a:t>ok</a:t>
            </a:r>
            <a:r>
              <a:rPr dirty="0" sz="800" spc="5"/>
              <a:t>b</a:t>
            </a:r>
            <a:r>
              <a:rPr dirty="0" sz="800" spc="-5"/>
              <a:t>o</a:t>
            </a:r>
            <a:r>
              <a:rPr dirty="0" sz="800" spc="-5"/>
              <a:t>ok</a:t>
            </a:r>
            <a:endParaRPr sz="800">
              <a:latin typeface="Lucida Sans Unicode"/>
              <a:cs typeface="Lucida Sans Unicode"/>
            </a:endParaRPr>
          </a:p>
          <a:p>
            <a:pPr marL="15430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60">
                <a:latin typeface="Courier New"/>
                <a:cs typeface="Courier New"/>
                <a:hlinkClick r:id="rId3"/>
              </a:rPr>
              <a:t>http://www</a:t>
            </a:r>
            <a:r>
              <a:rPr dirty="0" sz="800" spc="-65">
                <a:latin typeface="Courier New"/>
                <a:cs typeface="Courier New"/>
                <a:hlinkClick r:id="rId3"/>
              </a:rPr>
              <a:t>.</a:t>
            </a:r>
            <a:r>
              <a:rPr dirty="0" sz="800" spc="-60">
                <a:latin typeface="Courier New"/>
                <a:cs typeface="Courier New"/>
                <a:hlinkClick r:id="rId3"/>
              </a:rPr>
              <a:t>regular</a:t>
            </a:r>
            <a:r>
              <a:rPr dirty="0" sz="800" spc="-10">
                <a:latin typeface="Courier New"/>
                <a:cs typeface="Courier New"/>
                <a:hlinkClick r:id="rId3"/>
              </a:rPr>
              <a:t>-</a:t>
            </a:r>
            <a:r>
              <a:rPr dirty="0" sz="800" spc="-60">
                <a:latin typeface="Courier New"/>
                <a:cs typeface="Courier New"/>
                <a:hlinkClick r:id="rId3"/>
              </a:rPr>
              <a:t>exp</a:t>
            </a:r>
            <a:r>
              <a:rPr dirty="0" sz="800" spc="-65">
                <a:latin typeface="Courier New"/>
                <a:cs typeface="Courier New"/>
                <a:hlinkClick r:id="rId3"/>
              </a:rPr>
              <a:t>r</a:t>
            </a:r>
            <a:r>
              <a:rPr dirty="0" sz="800" spc="-60">
                <a:latin typeface="Courier New"/>
                <a:cs typeface="Courier New"/>
                <a:hlinkClick r:id="rId3"/>
              </a:rPr>
              <a:t>essions.info/</a:t>
            </a:r>
            <a:endParaRPr sz="800">
              <a:latin typeface="Courier New"/>
              <a:cs typeface="Courier New"/>
            </a:endParaRPr>
          </a:p>
          <a:p>
            <a:pPr marL="15430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60">
                <a:latin typeface="Courier New"/>
                <a:cs typeface="Courier New"/>
                <a:hlinkClick r:id="rId4"/>
              </a:rPr>
              <a:t>http://reg</a:t>
            </a:r>
            <a:r>
              <a:rPr dirty="0" sz="800" spc="-65">
                <a:latin typeface="Courier New"/>
                <a:cs typeface="Courier New"/>
                <a:hlinkClick r:id="rId4"/>
              </a:rPr>
              <a:t>e</a:t>
            </a:r>
            <a:r>
              <a:rPr dirty="0" sz="800" spc="-60">
                <a:latin typeface="Courier New"/>
                <a:cs typeface="Courier New"/>
                <a:hlinkClick r:id="rId4"/>
              </a:rPr>
              <a:t>xpal.com/</a:t>
            </a:r>
            <a:endParaRPr sz="800">
              <a:latin typeface="Courier New"/>
              <a:cs typeface="Courier New"/>
            </a:endParaRPr>
          </a:p>
          <a:p>
            <a:pPr marL="15430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60">
                <a:latin typeface="Courier New"/>
                <a:cs typeface="Courier New"/>
                <a:hlinkClick r:id="rId5"/>
              </a:rPr>
              <a:t>http://www</a:t>
            </a:r>
            <a:r>
              <a:rPr dirty="0" sz="800" spc="-65">
                <a:latin typeface="Courier New"/>
                <a:cs typeface="Courier New"/>
                <a:hlinkClick r:id="rId5"/>
              </a:rPr>
              <a:t>.</a:t>
            </a:r>
            <a:r>
              <a:rPr dirty="0" sz="800" spc="-60">
                <a:latin typeface="Courier New"/>
                <a:cs typeface="Courier New"/>
                <a:hlinkClick r:id="rId5"/>
              </a:rPr>
              <a:t>regexr.com/</a:t>
            </a:r>
            <a:endParaRPr sz="800">
              <a:latin typeface="Courier New"/>
              <a:cs typeface="Courier New"/>
            </a:endParaRPr>
          </a:p>
          <a:p>
            <a:pPr marL="15430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60">
                <a:latin typeface="Courier New"/>
                <a:cs typeface="Courier New"/>
                <a:hlinkClick r:id="rId6"/>
              </a:rPr>
              <a:t>http://www</a:t>
            </a:r>
            <a:r>
              <a:rPr dirty="0" sz="800" spc="-65">
                <a:latin typeface="Courier New"/>
                <a:cs typeface="Courier New"/>
                <a:hlinkClick r:id="rId6"/>
              </a:rPr>
              <a:t>.</a:t>
            </a:r>
            <a:r>
              <a:rPr dirty="0" sz="800" spc="-60">
                <a:latin typeface="Courier New"/>
                <a:cs typeface="Courier New"/>
                <a:hlinkClick r:id="rId6"/>
              </a:rPr>
              <a:t>twoproblems.com/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7" action="ppaction://hlinksldjump"/>
              </a:rPr>
              <a:t>Cursul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10">
                <a:hlinkClick r:id="rId7" action="ppaction://hlinksldjump"/>
              </a:rPr>
              <a:t>11,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5">
                <a:hlinkClick r:id="rId7" action="ppaction://hlinksldjump"/>
              </a:rPr>
              <a:t>Prelucr</a:t>
            </a:r>
            <a:r>
              <a:rPr dirty="0" spc="-25">
                <a:hlinkClick r:id="rId7" action="ppaction://hlinksldjump"/>
              </a:rPr>
              <a:t>a</a:t>
            </a:r>
            <a:r>
              <a:rPr dirty="0" spc="-20">
                <a:hlinkClick r:id="rId7" action="ppaction://hlinksldjump"/>
              </a:rPr>
              <a:t>rea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5">
                <a:hlinkClick r:id="rId7" action="ppaction://hlinksldjump"/>
              </a:rPr>
              <a:t>datel</a:t>
            </a:r>
            <a:r>
              <a:rPr dirty="0" spc="-20">
                <a:hlinkClick r:id="rId7" action="ppaction://hlinksldjump"/>
              </a:rPr>
              <a:t>o</a:t>
            </a:r>
            <a:r>
              <a:rPr dirty="0" spc="10">
                <a:hlinkClick r:id="rId7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61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05990">
              <a:lnSpc>
                <a:spcPct val="100000"/>
              </a:lnSpc>
            </a:pPr>
            <a:r>
              <a:rPr dirty="0" spc="-60"/>
              <a:t>Reminder</a:t>
            </a:r>
            <a:r>
              <a:rPr dirty="0" spc="15"/>
              <a:t> </a:t>
            </a:r>
            <a:r>
              <a:rPr dirty="0" spc="-80"/>
              <a:t>des</a:t>
            </a:r>
            <a:r>
              <a:rPr dirty="0" spc="-125"/>
              <a:t>p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90"/>
              <a:t>s</a:t>
            </a:r>
            <a:r>
              <a:rPr dirty="0" spc="-20"/>
              <a:t>t</a:t>
            </a:r>
            <a:r>
              <a:rPr dirty="0"/>
              <a:t>o</a:t>
            </a:r>
            <a:r>
              <a:rPr dirty="0" spc="-50"/>
              <a:t>c</a:t>
            </a:r>
            <a:r>
              <a:rPr dirty="0" spc="-95"/>
              <a:t>a</a:t>
            </a:r>
            <a:r>
              <a:rPr dirty="0" spc="-40"/>
              <a:t>r</a:t>
            </a:r>
            <a:r>
              <a:rPr dirty="0" spc="-95"/>
              <a:t>ea</a:t>
            </a:r>
            <a:r>
              <a:rPr dirty="0" spc="15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71816"/>
            <a:ext cx="3627754" cy="154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5">
                <a:latin typeface="Tahoma"/>
                <a:cs typeface="Tahoma"/>
              </a:rPr>
              <a:t>t</a:t>
            </a:r>
            <a:r>
              <a:rPr dirty="0" sz="1100" spc="-65">
                <a:latin typeface="Tahoma"/>
                <a:cs typeface="Tahoma"/>
              </a:rPr>
              <a:t>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structurate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entitate,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atribut/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ro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1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tate,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as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ciere/le</a:t>
            </a:r>
            <a:r>
              <a:rPr dirty="0" sz="1100" spc="-50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atu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(atribut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valo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55">
                <a:latin typeface="Tahoma"/>
                <a:cs typeface="Tahoma"/>
              </a:rPr>
              <a:t>re):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INI,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JSON,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Y</a:t>
            </a:r>
            <a:r>
              <a:rPr dirty="0" sz="1100" spc="70">
                <a:latin typeface="Tahoma"/>
                <a:cs typeface="Tahoma"/>
              </a:rPr>
              <a:t>AML</a:t>
            </a:r>
            <a:endParaRPr sz="1100">
              <a:latin typeface="Tahoma"/>
              <a:cs typeface="Tahoma"/>
            </a:endParaRPr>
          </a:p>
          <a:p>
            <a:pPr marL="160655" marR="448309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structu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CS</a:t>
            </a:r>
            <a:r>
              <a:rPr dirty="0" sz="1100" spc="15">
                <a:latin typeface="Tahoma"/>
                <a:cs typeface="Tahoma"/>
              </a:rPr>
              <a:t>V,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readsheets,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baze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rela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ionale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criterii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dul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eficien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cupat),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rapid,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version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exemplu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SQL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baze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7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73325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75"/>
              <a:t>vrem</a:t>
            </a:r>
            <a:r>
              <a:rPr dirty="0" spc="10"/>
              <a:t> </a:t>
            </a:r>
            <a:r>
              <a:rPr dirty="0" spc="-10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30"/>
              <a:t>f</a:t>
            </a:r>
            <a:r>
              <a:rPr dirty="0" spc="-75"/>
              <a:t>a</a:t>
            </a:r>
            <a:r>
              <a:rPr dirty="0" spc="-70"/>
              <a:t>c</a:t>
            </a:r>
            <a:r>
              <a:rPr dirty="0" spc="-85"/>
              <a:t>e</a:t>
            </a:r>
            <a:r>
              <a:rPr dirty="0" spc="-85"/>
              <a:t>m</a:t>
            </a:r>
            <a:r>
              <a:rPr dirty="0" spc="15"/>
              <a:t> </a:t>
            </a:r>
            <a:r>
              <a:rPr dirty="0" spc="-55"/>
              <a:t>cu</a:t>
            </a:r>
            <a:r>
              <a:rPr dirty="0" spc="10"/>
              <a:t> </a:t>
            </a:r>
            <a:r>
              <a:rPr dirty="0" spc="-55"/>
              <a:t>datele?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69782"/>
            <a:ext cx="3763645" cy="155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1651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vizualiz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ret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anali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ra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rte: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-12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imagini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grafice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sum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agreg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statistici: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-12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7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numeri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208279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30">
                <a:latin typeface="Tahoma"/>
                <a:cs typeface="Tahoma"/>
              </a:rPr>
              <a:t>lect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rdon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grup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extragere: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-12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7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liste</a:t>
            </a:r>
            <a:endParaRPr sz="1100">
              <a:latin typeface="Tahoma"/>
              <a:cs typeface="Tahoma"/>
            </a:endParaRPr>
          </a:p>
          <a:p>
            <a:pPr marL="160655" marR="9652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mijloace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mean</a:t>
            </a:r>
            <a:r>
              <a:rPr dirty="0" sz="1100" spc="4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atinge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obiective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end</a:t>
            </a:r>
            <a:r>
              <a:rPr dirty="0" sz="1100" spc="40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observat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rul</a:t>
            </a:r>
            <a:r>
              <a:rPr dirty="0" sz="1100" spc="-45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uman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obiectivele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mijloacele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otrivite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8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93085">
              <a:lnSpc>
                <a:spcPct val="100000"/>
              </a:lnSpc>
            </a:pPr>
            <a:r>
              <a:rPr dirty="0" spc="-35"/>
              <a:t>Prelucr</a:t>
            </a:r>
            <a:r>
              <a:rPr dirty="0" spc="-7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54290"/>
            <a:ext cx="3486150" cy="161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data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60" i="1">
                <a:latin typeface="Trebuchet MS"/>
                <a:cs typeface="Trebuchet MS"/>
              </a:rPr>
              <a:t>r</a:t>
            </a:r>
            <a:r>
              <a:rPr dirty="0" sz="1100" spc="-45" i="1">
                <a:latin typeface="Trebuchet MS"/>
                <a:cs typeface="Trebuchet MS"/>
              </a:rPr>
              <a:t>o</a:t>
            </a:r>
            <a:r>
              <a:rPr dirty="0" sz="1100" spc="-45" i="1">
                <a:latin typeface="Trebuchet MS"/>
                <a:cs typeface="Trebuchet MS"/>
              </a:rPr>
              <a:t>cessing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data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analysis</a:t>
            </a:r>
            <a:endParaRPr sz="1100">
              <a:latin typeface="Trebuchet MS"/>
              <a:cs typeface="Trebuchet MS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met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reluate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analizate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ob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rezultat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observat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rului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rezultatul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nu</a:t>
            </a:r>
            <a:r>
              <a:rPr dirty="0" sz="1100" spc="-8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</a:t>
            </a:r>
            <a:r>
              <a:rPr dirty="0" sz="110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el,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grafic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met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relucr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depind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tipul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datel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(numere,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iruri,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y-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nevoile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observat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uman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11,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Prelucr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20">
                <a:hlinkClick r:id="rId3" action="ppaction://hlinksldjump"/>
              </a:rPr>
              <a:t>rea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datel</a:t>
            </a:r>
            <a:r>
              <a:rPr dirty="0" spc="-20">
                <a:hlinkClick r:id="rId3" action="ppaction://hlinksldjump"/>
              </a:rPr>
              <a:t>o</a:t>
            </a:r>
            <a:r>
              <a:rPr dirty="0" spc="1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9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51760">
              <a:lnSpc>
                <a:spcPct val="100000"/>
              </a:lnSpc>
            </a:pPr>
            <a:r>
              <a:rPr dirty="0" spc="45"/>
              <a:t>P</a:t>
            </a:r>
            <a:r>
              <a:rPr dirty="0" spc="-75"/>
              <a:t>a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100"/>
              <a:t>p</a:t>
            </a:r>
            <a:r>
              <a:rPr dirty="0" sz="1200" spc="-50"/>
              <a:t>relucr</a:t>
            </a:r>
            <a:r>
              <a:rPr dirty="0" sz="1200" spc="-100"/>
              <a:t>a</a:t>
            </a:r>
            <a:r>
              <a:rPr dirty="0" sz="1200" spc="-75"/>
              <a:t>rea</a:t>
            </a:r>
            <a:r>
              <a:rPr dirty="0" sz="1200" spc="10"/>
              <a:t> </a:t>
            </a:r>
            <a:r>
              <a:rPr dirty="0" sz="1200" spc="-50"/>
              <a:t>datel</a:t>
            </a:r>
            <a:r>
              <a:rPr dirty="0" sz="1200" spc="-95"/>
              <a:t>o</a:t>
            </a:r>
            <a:r>
              <a:rPr dirty="0" sz="1200" spc="-35"/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973" y="1424186"/>
            <a:ext cx="3324229" cy="456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2587" y="1391227"/>
            <a:ext cx="370780" cy="467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11,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Prelucr</a:t>
            </a:r>
            <a:r>
              <a:rPr dirty="0" spc="-25">
                <a:hlinkClick r:id="rId5" action="ppaction://hlinksldjump"/>
              </a:rPr>
              <a:t>a</a:t>
            </a:r>
            <a:r>
              <a:rPr dirty="0" spc="-20">
                <a:hlinkClick r:id="rId5" action="ppaction://hlinksldjump"/>
              </a:rPr>
              <a:t>rea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datel</a:t>
            </a:r>
            <a:r>
              <a:rPr dirty="0" spc="-20">
                <a:hlinkClick r:id="rId5" action="ppaction://hlinksldjump"/>
              </a:rPr>
              <a:t>o</a:t>
            </a:r>
            <a:r>
              <a:rPr dirty="0" spc="10">
                <a:hlinkClick r:id="rId5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10</a:t>
            </a:r>
            <a:r>
              <a:rPr dirty="0" spc="30"/>
              <a:t>/62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11 - Prelucrarea datelor</dc:title>
  <dcterms:created xsi:type="dcterms:W3CDTF">2015-07-31T19:11:27Z</dcterms:created>
  <dcterms:modified xsi:type="dcterms:W3CDTF">2015-07-31T19:11:27Z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2015-01-04T00:00:00Z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